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2" r:id="rId2"/>
    <p:sldId id="258" r:id="rId3"/>
    <p:sldId id="325" r:id="rId4"/>
    <p:sldId id="327" r:id="rId5"/>
    <p:sldId id="267" r:id="rId6"/>
    <p:sldId id="334" r:id="rId7"/>
    <p:sldId id="385" r:id="rId8"/>
    <p:sldId id="260" r:id="rId9"/>
    <p:sldId id="263" r:id="rId10"/>
    <p:sldId id="391" r:id="rId11"/>
    <p:sldId id="312" r:id="rId12"/>
    <p:sldId id="346" r:id="rId13"/>
    <p:sldId id="370" r:id="rId14"/>
    <p:sldId id="379" r:id="rId15"/>
    <p:sldId id="382" r:id="rId16"/>
    <p:sldId id="378" r:id="rId17"/>
    <p:sldId id="394" r:id="rId18"/>
    <p:sldId id="314" r:id="rId19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FFF79"/>
    <a:srgbClr val="AB10F0"/>
    <a:srgbClr val="2F70B7"/>
    <a:srgbClr val="0EA3D8"/>
    <a:srgbClr val="D1FE8E"/>
    <a:srgbClr val="FCFF79"/>
    <a:srgbClr val="FEC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07" autoAdjust="0"/>
  </p:normalViewPr>
  <p:slideViewPr>
    <p:cSldViewPr>
      <p:cViewPr varScale="1">
        <p:scale>
          <a:sx n="126" d="100"/>
          <a:sy n="126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0408" cy="704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defTabSz="952759">
              <a:defRPr sz="13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 defTabSz="952759">
              <a:defRPr sz="13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defTabSz="952759">
              <a:defRPr sz="13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 defTabSz="952759">
              <a:defRPr sz="1300">
                <a:ea typeface="MS PGothic" pitchFamily="34" charset="-128"/>
              </a:defRPr>
            </a:lvl1pPr>
          </a:lstStyle>
          <a:p>
            <a:pPr>
              <a:defRPr/>
            </a:pPr>
            <a:fld id="{91B109DF-413B-4112-A0DB-787492F2B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9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defTabSz="952759">
              <a:defRPr sz="13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 defTabSz="952759">
              <a:defRPr sz="13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defTabSz="952759">
              <a:defRPr sz="13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 defTabSz="952759">
              <a:defRPr sz="1300" b="0">
                <a:ea typeface="MS PGothic" pitchFamily="34" charset="-128"/>
              </a:defRPr>
            </a:lvl1pPr>
          </a:lstStyle>
          <a:p>
            <a:pPr>
              <a:defRPr/>
            </a:pPr>
            <a:fld id="{D41E8F93-27A5-4B20-896A-D595CBAB2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17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32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9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5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69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72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81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11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61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defTabSz="952759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14569" indent="-274834" defTabSz="952759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99337" indent="-219867" defTabSz="952759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39072" indent="-219867" defTabSz="952759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1978807" indent="-219867" defTabSz="952759" eaLnBrk="0" hangingPunct="0"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1854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85827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298012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737747" indent="-219867" defTabSz="952759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1A9796A-E4F1-4D3E-8014-EB5F8B113C26}" type="slidenum">
              <a:rPr lang="en-US" sz="1300" b="0"/>
              <a:pPr eaLnBrk="1" hangingPunct="1">
                <a:defRPr/>
              </a:pPr>
              <a:t>2</a:t>
            </a:fld>
            <a:endParaRPr lang="en-US" sz="1300" b="0"/>
          </a:p>
        </p:txBody>
      </p:sp>
      <p:sp>
        <p:nvSpPr>
          <p:cNvPr id="921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68400" y="809625"/>
            <a:ext cx="5340350" cy="40068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21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68350" y="5073650"/>
            <a:ext cx="6143625" cy="4806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4226" tIns="47113" rIns="94226" bIns="47113" anchor="ctr"/>
          <a:lstStyle/>
          <a:p>
            <a:pPr>
              <a:defRPr/>
            </a:pPr>
            <a:endParaRPr lang="en-US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1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69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8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30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4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96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E8F93-27A5-4B20-896A-D595CBAB2C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E9A45-0C33-4CA9-B4AA-77D5D0DE2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AC39-77BA-4B55-A165-C2EEBFC1D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48B03-B19A-4212-9CFD-0E4A55A79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25555-1A89-4A7B-8AEC-975D35FDA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08C9B-9F6E-4277-BB2E-350613B41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0242-4964-4247-9F25-30DE424B6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1A54F-6F95-4959-A0FE-C1673B08B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D314-FACD-4F80-BC64-49227F834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913A2-7D70-4705-8E33-7DDBA3B9D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71B49-4055-4F2A-95A7-1C6ABA20C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E5E74-B4B6-4614-B973-CEC90D71D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MS PGothic" pitchFamily="34" charset="-128"/>
              </a:defRPr>
            </a:lvl1pPr>
          </a:lstStyle>
          <a:p>
            <a:pPr>
              <a:defRPr/>
            </a:pPr>
            <a:fld id="{2FE86679-D1F1-42B0-809F-FA2B348E3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3.wmf"/><Relationship Id="rId10" Type="http://schemas.openxmlformats.org/officeDocument/2006/relationships/image" Target="../media/image40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w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png"/><Relationship Id="rId5" Type="http://schemas.openxmlformats.org/officeDocument/2006/relationships/image" Target="../media/image10.wmf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23850" y="3574117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Leonid AFANASYEV </a:t>
            </a:r>
          </a:p>
          <a:p>
            <a:pPr algn="ctr"/>
            <a:r>
              <a:rPr lang="en-US" b="0" dirty="0" smtClean="0">
                <a:solidFill>
                  <a:srgbClr val="00B050"/>
                </a:solidFill>
              </a:rPr>
              <a:t>JOINT INSTITUTE FOR NUCLEAR RESEARCH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013428" y="4837160"/>
            <a:ext cx="4967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on behalf of the DIRAC collaboration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-74928" y="586049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37</a:t>
            </a:r>
            <a:r>
              <a:rPr lang="en-US" i="1" baseline="30000" dirty="0"/>
              <a:t>th</a:t>
            </a:r>
            <a:r>
              <a:rPr lang="en-US" i="1" dirty="0"/>
              <a:t> International Conference on High Energy </a:t>
            </a:r>
            <a:r>
              <a:rPr lang="en-US" i="1" dirty="0" smtClean="0"/>
              <a:t>Physics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– 9 </a:t>
            </a:r>
            <a:r>
              <a:rPr lang="en-US" dirty="0"/>
              <a:t>July </a:t>
            </a:r>
            <a:r>
              <a:rPr lang="en-US" dirty="0" smtClean="0"/>
              <a:t>2014, Valencia, Spain 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192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kern="10" cap="none" spc="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Last results of DIRAC experiment </a:t>
            </a:r>
            <a:r>
              <a:rPr lang="en-US" sz="5400" kern="10" dirty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on</a:t>
            </a:r>
            <a:r>
              <a:rPr lang="en-US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kern="10" dirty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study</a:t>
            </a:r>
            <a:r>
              <a:rPr lang="en-US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kern="10" dirty="0" err="1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hadronic</a:t>
            </a:r>
            <a:r>
              <a:rPr lang="en-US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kern="10" dirty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hydrogen-like</a:t>
            </a:r>
            <a:r>
              <a:rPr lang="en-US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kern="10" dirty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atoms</a:t>
            </a:r>
            <a:r>
              <a:rPr lang="en-US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kern="10" cap="none" spc="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at </a:t>
            </a:r>
            <a:br>
              <a:rPr lang="en-US" sz="5400" b="1" kern="10" cap="none" spc="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</a:br>
            <a:r>
              <a:rPr lang="en-US" sz="5400" b="1" kern="10" cap="none" spc="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Times New Roman" pitchFamily="18" charset="0"/>
              </a:rPr>
              <a:t>PS CERN</a:t>
            </a:r>
            <a:endParaRPr lang="ru-RU" sz="5400" b="0" cap="none" spc="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-27700" y="0"/>
            <a:ext cx="9144000" cy="844714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11" name="WordArt 98"/>
          <p:cNvSpPr>
            <a:spLocks noChangeArrowheads="1" noChangeShapeType="1" noTextEdit="1"/>
          </p:cNvSpPr>
          <p:nvPr/>
        </p:nvSpPr>
        <p:spPr bwMode="auto">
          <a:xfrm>
            <a:off x="840376" y="60202"/>
            <a:ext cx="8065945" cy="6247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87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First evidence for </a:t>
            </a:r>
            <a:r>
              <a:rPr lang="en-US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πK atoms</a:t>
            </a:r>
            <a:endParaRPr lang="en-US" sz="3600" i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112" y="964720"/>
            <a:ext cx="395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2007, Platinum </a:t>
            </a:r>
            <a:r>
              <a:rPr lang="en-US" dirty="0">
                <a:solidFill>
                  <a:schemeClr val="accent6"/>
                </a:solidFill>
              </a:rPr>
              <a:t>target </a:t>
            </a:r>
            <a:r>
              <a:rPr lang="en-US" dirty="0" smtClean="0">
                <a:solidFill>
                  <a:schemeClr val="accent6"/>
                </a:solidFill>
              </a:rPr>
              <a:t>28µm:</a:t>
            </a:r>
            <a:endParaRPr lang="ru-RU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77112" y="1440121"/>
                <a:ext cx="69629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𝟏𝟒𝟑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12" y="1440121"/>
                <a:ext cx="6962932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6296" y="2021792"/>
            <a:ext cx="8633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Evidence for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K -atoms observation with DIRAC</a:t>
            </a:r>
          </a:p>
          <a:p>
            <a:r>
              <a:rPr lang="en-US" dirty="0">
                <a:solidFill>
                  <a:schemeClr val="accent6"/>
                </a:solidFill>
              </a:rPr>
              <a:t>[</a:t>
            </a:r>
            <a:r>
              <a:rPr lang="en-US" dirty="0" err="1">
                <a:solidFill>
                  <a:schemeClr val="accent6"/>
                </a:solidFill>
              </a:rPr>
              <a:t>Adeva</a:t>
            </a:r>
            <a:r>
              <a:rPr lang="en-US" dirty="0">
                <a:solidFill>
                  <a:schemeClr val="accent6"/>
                </a:solidFill>
              </a:rPr>
              <a:t> et al. (DIRAC Collaboration) Phys. </a:t>
            </a:r>
            <a:r>
              <a:rPr lang="en-US" dirty="0" err="1">
                <a:solidFill>
                  <a:schemeClr val="accent6"/>
                </a:solidFill>
              </a:rPr>
              <a:t>Lett</a:t>
            </a:r>
            <a:r>
              <a:rPr lang="en-US" dirty="0">
                <a:solidFill>
                  <a:schemeClr val="accent6"/>
                </a:solidFill>
              </a:rPr>
              <a:t>. B674 (2009) 11]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" y="2925303"/>
            <a:ext cx="4177252" cy="39326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290368" y="3288184"/>
                <a:ext cx="46471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𝟏𝟕𝟑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𝟓𝟒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368" y="3288184"/>
                <a:ext cx="4647105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68657" y="3799034"/>
                <a:ext cx="46356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𝟐𝟖𝟎</m:t>
                      </m:r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657" y="3799034"/>
                <a:ext cx="4635628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72966" y="4442980"/>
                <a:ext cx="3611501" cy="383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𝝉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𝟏𝟓</m:t>
                        </m:r>
                      </m:sup>
                    </m:sSup>
                    <m:r>
                      <m:rPr>
                        <m:nor/>
                      </m:rP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(CL=0.9)</a:t>
                </a:r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66" y="4442980"/>
                <a:ext cx="3611501" cy="383118"/>
              </a:xfrm>
              <a:prstGeom prst="rect">
                <a:avLst/>
              </a:prstGeom>
              <a:blipFill rotWithShape="0">
                <a:blip r:embed="rId7"/>
                <a:stretch>
                  <a:fillRect t="-20635" r="-4054" b="-47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4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28674" name="Text Box 23"/>
          <p:cNvSpPr txBox="1">
            <a:spLocks noChangeArrowheads="1"/>
          </p:cNvSpPr>
          <p:nvPr/>
        </p:nvSpPr>
        <p:spPr bwMode="auto">
          <a:xfrm>
            <a:off x="136296" y="683088"/>
            <a:ext cx="8807450" cy="707886"/>
          </a:xfrm>
          <a:prstGeom prst="rect">
            <a:avLst/>
          </a:prstGeom>
          <a:solidFill>
            <a:srgbClr val="E7FFC3"/>
          </a:solidFill>
          <a:ln w="9525">
            <a:solidFill>
              <a:srgbClr val="62E10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/>
            <a:r>
              <a:rPr lang="en-US" sz="2000" dirty="0">
                <a:solidFill>
                  <a:srgbClr val="752FB5"/>
                </a:solidFill>
                <a:latin typeface="Sylfaen" pitchFamily="18" charset="0"/>
              </a:rPr>
              <a:t>Run 2008-2010, statistics with low and medium background (2/3 of all statistics</a:t>
            </a:r>
            <a:r>
              <a:rPr lang="en-US" sz="2000" dirty="0" smtClean="0">
                <a:solidFill>
                  <a:srgbClr val="752FB5"/>
                </a:solidFill>
                <a:latin typeface="Sylfaen" pitchFamily="18" charset="0"/>
              </a:rPr>
              <a:t>) </a:t>
            </a:r>
            <a:br>
              <a:rPr lang="en-US" sz="2000" dirty="0" smtClean="0">
                <a:solidFill>
                  <a:srgbClr val="752FB5"/>
                </a:solidFill>
                <a:latin typeface="Sylfaen" pitchFamily="18" charset="0"/>
              </a:rPr>
            </a:br>
            <a:r>
              <a:rPr lang="en-US" sz="2000" dirty="0" smtClean="0">
                <a:solidFill>
                  <a:srgbClr val="752FB5"/>
                </a:solidFill>
                <a:latin typeface="Sylfaen" pitchFamily="18" charset="0"/>
              </a:rPr>
              <a:t>100 µm Nickel </a:t>
            </a:r>
            <a:r>
              <a:rPr lang="en-US" sz="2000" dirty="0" err="1" smtClean="0">
                <a:solidFill>
                  <a:srgbClr val="752FB5"/>
                </a:solidFill>
                <a:latin typeface="Sylfaen" pitchFamily="18" charset="0"/>
              </a:rPr>
              <a:t>taget</a:t>
            </a:r>
            <a:endParaRPr lang="en-US" sz="2000" i="1" dirty="0">
              <a:solidFill>
                <a:srgbClr val="21065C"/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4788861" y="6211669"/>
            <a:ext cx="4327439" cy="646331"/>
          </a:xfrm>
          <a:prstGeom prst="rect">
            <a:avLst/>
          </a:prstGeom>
          <a:solidFill>
            <a:srgbClr val="E7FFC3"/>
          </a:solidFill>
          <a:ln w="9525">
            <a:solidFill>
              <a:srgbClr val="62E10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1800" i="1" dirty="0">
                <a:solidFill>
                  <a:srgbClr val="752FB5"/>
                </a:solidFill>
                <a:latin typeface="+mn-lt"/>
              </a:rPr>
              <a:t>K</a:t>
            </a:r>
            <a:r>
              <a:rPr lang="en-US" sz="1800" baseline="30000" dirty="0">
                <a:solidFill>
                  <a:srgbClr val="752FB5"/>
                </a:solidFill>
                <a:latin typeface="+mn-lt"/>
              </a:rPr>
              <a:t>−</a:t>
            </a:r>
            <a:r>
              <a:rPr lang="el-GR" sz="1800" i="1" dirty="0">
                <a:solidFill>
                  <a:srgbClr val="752FB5"/>
                </a:solidFill>
                <a:latin typeface="+mn-lt"/>
              </a:rPr>
              <a:t>π</a:t>
            </a:r>
            <a:r>
              <a:rPr lang="en-US" sz="1800" baseline="30000" dirty="0">
                <a:solidFill>
                  <a:srgbClr val="752FB5"/>
                </a:solidFill>
                <a:latin typeface="+mn-lt"/>
              </a:rPr>
              <a:t>+</a:t>
            </a:r>
            <a:r>
              <a:rPr lang="en-US" sz="1800" dirty="0">
                <a:solidFill>
                  <a:srgbClr val="752FB5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atoms, |Q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L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| </a:t>
            </a:r>
            <a:r>
              <a:rPr lang="en-US" sz="1800" dirty="0">
                <a:solidFill>
                  <a:srgbClr val="752FB5"/>
                </a:solidFill>
                <a:latin typeface="+mn-lt"/>
              </a:rPr>
              <a:t>distribution</a:t>
            </a:r>
          </a:p>
          <a:p>
            <a:pPr algn="ctr" eaLnBrk="1" hangingPunct="1">
              <a:defRPr/>
            </a:pP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analysis on |Q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L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| and 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T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  for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  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T 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&lt; 4 MeV/c</a:t>
            </a:r>
          </a:p>
        </p:txBody>
      </p:sp>
      <p:sp>
        <p:nvSpPr>
          <p:cNvPr id="11" name="WordArt 98"/>
          <p:cNvSpPr>
            <a:spLocks noChangeArrowheads="1" noChangeShapeType="1" noTextEdit="1"/>
          </p:cNvSpPr>
          <p:nvPr/>
        </p:nvSpPr>
        <p:spPr bwMode="auto">
          <a:xfrm>
            <a:off x="1897640" y="58358"/>
            <a:ext cx="5351896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2008-2010 data</a:t>
            </a:r>
            <a:endParaRPr lang="en-US" sz="3600" i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ea typeface="MS PGothic" pitchFamily="34" charset="-128"/>
            </a:endParaRPr>
          </a:p>
        </p:txBody>
      </p:sp>
      <p:pic>
        <p:nvPicPr>
          <p:cNvPr id="12" name="Рисунок 11" descr="2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407" y="1309662"/>
            <a:ext cx="4473893" cy="4923608"/>
          </a:xfrm>
          <a:prstGeom prst="rect">
            <a:avLst/>
          </a:prstGeom>
        </p:spPr>
      </p:pic>
      <p:pic>
        <p:nvPicPr>
          <p:cNvPr id="10" name="Рисунок 9" descr="4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12" y="1461256"/>
            <a:ext cx="4123098" cy="4724534"/>
          </a:xfrm>
          <a:prstGeom prst="rect">
            <a:avLst/>
          </a:prstGeom>
        </p:spPr>
      </p:pic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277112" y="6210853"/>
            <a:ext cx="4327439" cy="646331"/>
          </a:xfrm>
          <a:prstGeom prst="rect">
            <a:avLst/>
          </a:prstGeom>
          <a:solidFill>
            <a:srgbClr val="E7FFC3"/>
          </a:solidFill>
          <a:ln w="9525">
            <a:solidFill>
              <a:srgbClr val="62E10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1800" i="1" dirty="0" smtClean="0">
                <a:solidFill>
                  <a:srgbClr val="752FB5"/>
                </a:solidFill>
                <a:latin typeface="+mn-lt"/>
              </a:rPr>
              <a:t>K</a:t>
            </a:r>
            <a:r>
              <a:rPr lang="en-US" sz="1800" baseline="30000" dirty="0">
                <a:solidFill>
                  <a:srgbClr val="752FB5"/>
                </a:solidFill>
                <a:latin typeface="+mn-lt"/>
              </a:rPr>
              <a:t>+</a:t>
            </a:r>
            <a:r>
              <a:rPr lang="el-GR" sz="1800" i="1" dirty="0" smtClean="0">
                <a:solidFill>
                  <a:srgbClr val="752FB5"/>
                </a:solidFill>
                <a:latin typeface="+mn-lt"/>
              </a:rPr>
              <a:t>π</a:t>
            </a:r>
            <a:r>
              <a:rPr lang="en-US" sz="1800" baseline="30000" dirty="0" smtClean="0">
                <a:solidFill>
                  <a:srgbClr val="752FB5"/>
                </a:solidFill>
                <a:latin typeface="+mn-lt"/>
              </a:rPr>
              <a:t>−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 atoms, |Q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L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| </a:t>
            </a:r>
            <a:r>
              <a:rPr lang="en-US" sz="1800" dirty="0">
                <a:solidFill>
                  <a:srgbClr val="752FB5"/>
                </a:solidFill>
                <a:latin typeface="+mn-lt"/>
              </a:rPr>
              <a:t>distribution</a:t>
            </a:r>
          </a:p>
          <a:p>
            <a:pPr algn="ctr" eaLnBrk="1" hangingPunct="1">
              <a:defRPr/>
            </a:pP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analysis on |Q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L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| and 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T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  for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  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Q</a:t>
            </a:r>
            <a:r>
              <a:rPr lang="en-US" sz="1800" baseline="-25000" dirty="0" smtClean="0">
                <a:solidFill>
                  <a:srgbClr val="752FB5"/>
                </a:solidFill>
                <a:latin typeface="+mn-lt"/>
              </a:rPr>
              <a:t>T </a:t>
            </a:r>
            <a:r>
              <a:rPr lang="en-US" sz="1800" dirty="0" smtClean="0">
                <a:solidFill>
                  <a:srgbClr val="752FB5"/>
                </a:solidFill>
                <a:latin typeface="+mn-lt"/>
              </a:rPr>
              <a:t>&lt; 4 MeV/c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graphicFrame>
        <p:nvGraphicFramePr>
          <p:cNvPr id="77982" name="Group 1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47190"/>
              </p:ext>
            </p:extLst>
          </p:nvPr>
        </p:nvGraphicFramePr>
        <p:xfrm>
          <a:off x="-4763" y="620709"/>
          <a:ext cx="9148763" cy="4639404"/>
        </p:xfrm>
        <a:graphic>
          <a:graphicData uri="http://schemas.openxmlformats.org/drawingml/2006/table">
            <a:tbl>
              <a:tblPr/>
              <a:tblGrid>
                <a:gridCol w="1677274"/>
                <a:gridCol w="2439671"/>
                <a:gridCol w="2515909"/>
                <a:gridCol w="2515909"/>
              </a:tblGrid>
              <a:tr h="396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Year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br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8E5"/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K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+</a:t>
                      </a:r>
                      <a:r>
                        <a:rPr kumimoji="0" lang="el-G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π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-</a:t>
                      </a: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9FF"/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2008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13216</a:t>
                      </a: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1419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0.110.15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2009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16924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3326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0.200.17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2010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16423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4926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0.300.19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All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46537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9641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K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-</a:t>
                      </a:r>
                      <a:r>
                        <a:rPr kumimoji="0" lang="el-G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π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+</a:t>
                      </a: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9FF"/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2008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5111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2113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0.410.33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2009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7813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2616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0.340.24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2010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6012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3516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0.580.36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All</a:t>
                      </a:r>
                    </a:p>
                  </a:txBody>
                  <a:tcPr marT="45862" marB="458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18821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sym typeface="Symbol" pitchFamily="18" charset="2"/>
                        </a:rPr>
                        <a:t>8226</a:t>
                      </a: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sym typeface="Symbol" pitchFamily="18" charset="2"/>
                      </a:endParaRPr>
                    </a:p>
                  </a:txBody>
                  <a:tcPr marT="45862" marB="458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WordArt 98"/>
          <p:cNvSpPr>
            <a:spLocks noChangeArrowheads="1" noChangeShapeType="1" noTextEdit="1"/>
          </p:cNvSpPr>
          <p:nvPr/>
        </p:nvSpPr>
        <p:spPr bwMode="auto">
          <a:xfrm>
            <a:off x="1876668" y="78777"/>
            <a:ext cx="5351896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K</a:t>
            </a:r>
            <a:r>
              <a:rPr lang="en-US" sz="3600" i="1" kern="10" spc="50" baseline="3000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+</a:t>
            </a:r>
            <a:r>
              <a:rPr lang="el-GR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600" i="1" kern="10" spc="50" baseline="300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− </a:t>
            </a:r>
            <a:r>
              <a:rPr lang="en-US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and </a:t>
            </a: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K</a:t>
            </a:r>
            <a:r>
              <a:rPr lang="en-US" sz="3600" i="1" kern="10" spc="50" baseline="300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−</a:t>
            </a:r>
            <a:r>
              <a:rPr lang="el-GR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600" i="1" kern="10" spc="50" baseline="3000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+</a:t>
            </a: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</a:t>
            </a:r>
            <a:r>
              <a:rPr lang="en-US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pairs </a:t>
            </a: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analysis</a:t>
            </a:r>
            <a:endParaRPr lang="en-US" sz="3600" i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ea typeface="MS PGothic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06704" y="5330016"/>
                <a:ext cx="45402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𝟏𝟕𝟖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𝟒𝟗</m:t>
                      </m:r>
                      <m:r>
                        <m:rPr>
                          <m:nor/>
                        </m:rPr>
                        <a:rPr lang="en-US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dirty="0"/>
                        <m:t>(3.6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04" y="5330016"/>
                <a:ext cx="4540217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6704" y="5822872"/>
                <a:ext cx="7379136" cy="454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𝝉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stat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syst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sup>
                      </m:sSup>
                      <m:r>
                        <m:rPr>
                          <m:nor/>
                        </m:rPr>
                        <a:rPr lang="en-US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tot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fs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04" y="5822872"/>
                <a:ext cx="7379136" cy="4542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0" y="6357308"/>
            <a:ext cx="804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[</a:t>
            </a:r>
            <a:r>
              <a:rPr lang="en-US" sz="1800" dirty="0" smtClean="0">
                <a:solidFill>
                  <a:schemeClr val="accent6"/>
                </a:solidFill>
              </a:rPr>
              <a:t>DIRAC, </a:t>
            </a:r>
            <a:r>
              <a:rPr lang="en-US" sz="1800" dirty="0" err="1">
                <a:solidFill>
                  <a:schemeClr val="accent6"/>
                </a:solidFill>
              </a:rPr>
              <a:t>subm</a:t>
            </a:r>
            <a:r>
              <a:rPr lang="en-US" sz="1800" dirty="0">
                <a:solidFill>
                  <a:schemeClr val="accent6"/>
                </a:solidFill>
              </a:rPr>
              <a:t>. Phys. </a:t>
            </a:r>
            <a:r>
              <a:rPr lang="en-US" sz="1800" dirty="0" err="1">
                <a:solidFill>
                  <a:schemeClr val="accent6"/>
                </a:solidFill>
              </a:rPr>
              <a:t>Lett</a:t>
            </a:r>
            <a:r>
              <a:rPr lang="en-US" sz="1800" dirty="0">
                <a:solidFill>
                  <a:schemeClr val="accent6"/>
                </a:solidFill>
              </a:rPr>
              <a:t>. B (2014), CERN-PH-EP-2014-030, arXiv:1403.0845]</a:t>
            </a:r>
            <a:endParaRPr lang="ru-RU" sz="1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roup 271"/>
          <p:cNvGrpSpPr/>
          <p:nvPr/>
        </p:nvGrpSpPr>
        <p:grpSpPr>
          <a:xfrm>
            <a:off x="170210" y="1603819"/>
            <a:ext cx="8870950" cy="5184478"/>
            <a:chOff x="149225" y="1328738"/>
            <a:chExt cx="8870950" cy="5184478"/>
          </a:xfrm>
        </p:grpSpPr>
        <p:grpSp>
          <p:nvGrpSpPr>
            <p:cNvPr id="273" name="Group 23"/>
            <p:cNvGrpSpPr>
              <a:grpSpLocks noChangeAspect="1"/>
            </p:cNvGrpSpPr>
            <p:nvPr/>
          </p:nvGrpSpPr>
          <p:grpSpPr bwMode="auto">
            <a:xfrm>
              <a:off x="4440238" y="1328738"/>
              <a:ext cx="4579937" cy="5129213"/>
              <a:chOff x="2797" y="837"/>
              <a:chExt cx="2885" cy="3231"/>
            </a:xfrm>
          </p:grpSpPr>
          <p:sp>
            <p:nvSpPr>
              <p:cNvPr id="516" name="AutoShape 22"/>
              <p:cNvSpPr>
                <a:spLocks noChangeAspect="1" noChangeArrowheads="1" noTextEdit="1"/>
              </p:cNvSpPr>
              <p:nvPr/>
            </p:nvSpPr>
            <p:spPr bwMode="auto">
              <a:xfrm>
                <a:off x="2797" y="841"/>
                <a:ext cx="2885" cy="304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517" name="Group 224"/>
              <p:cNvGrpSpPr>
                <a:grpSpLocks/>
              </p:cNvGrpSpPr>
              <p:nvPr/>
            </p:nvGrpSpPr>
            <p:grpSpPr bwMode="auto">
              <a:xfrm>
                <a:off x="2797" y="837"/>
                <a:ext cx="2885" cy="3231"/>
                <a:chOff x="2797" y="837"/>
                <a:chExt cx="2885" cy="3231"/>
              </a:xfrm>
            </p:grpSpPr>
            <p:sp>
              <p:nvSpPr>
                <p:cNvPr id="1108" name="Rectangle 24"/>
                <p:cNvSpPr>
                  <a:spLocks noChangeArrowheads="1"/>
                </p:cNvSpPr>
                <p:nvPr/>
              </p:nvSpPr>
              <p:spPr bwMode="auto">
                <a:xfrm>
                  <a:off x="2797" y="841"/>
                  <a:ext cx="2885" cy="3227"/>
                </a:xfrm>
                <a:prstGeom prst="rect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9" name="Rectangle 25"/>
                <p:cNvSpPr>
                  <a:spLocks noChangeArrowheads="1"/>
                </p:cNvSpPr>
                <p:nvPr/>
              </p:nvSpPr>
              <p:spPr bwMode="auto">
                <a:xfrm>
                  <a:off x="2797" y="837"/>
                  <a:ext cx="2885" cy="3231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0" name="Rectangle 26"/>
                <p:cNvSpPr>
                  <a:spLocks noChangeArrowheads="1"/>
                </p:cNvSpPr>
                <p:nvPr/>
              </p:nvSpPr>
              <p:spPr bwMode="auto">
                <a:xfrm>
                  <a:off x="3086" y="1160"/>
                  <a:ext cx="2308" cy="2584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1" name="Rectangle 27"/>
                <p:cNvSpPr>
                  <a:spLocks noChangeArrowheads="1"/>
                </p:cNvSpPr>
                <p:nvPr/>
              </p:nvSpPr>
              <p:spPr bwMode="auto">
                <a:xfrm>
                  <a:off x="3086" y="1160"/>
                  <a:ext cx="2308" cy="258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2" name="Rectangle 28"/>
                <p:cNvSpPr>
                  <a:spLocks noChangeArrowheads="1"/>
                </p:cNvSpPr>
                <p:nvPr/>
              </p:nvSpPr>
              <p:spPr bwMode="auto">
                <a:xfrm>
                  <a:off x="3086" y="1160"/>
                  <a:ext cx="2308" cy="2584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3" name="Rectangle 29"/>
                <p:cNvSpPr>
                  <a:spLocks noChangeArrowheads="1"/>
                </p:cNvSpPr>
                <p:nvPr/>
              </p:nvSpPr>
              <p:spPr bwMode="auto">
                <a:xfrm>
                  <a:off x="3086" y="1160"/>
                  <a:ext cx="2308" cy="258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4" name="Line 30"/>
                <p:cNvSpPr>
                  <a:spLocks noChangeShapeType="1"/>
                </p:cNvSpPr>
                <p:nvPr/>
              </p:nvSpPr>
              <p:spPr bwMode="auto">
                <a:xfrm>
                  <a:off x="3085" y="128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5" name="Rectangle 31"/>
                <p:cNvSpPr>
                  <a:spLocks noChangeArrowheads="1"/>
                </p:cNvSpPr>
                <p:nvPr/>
              </p:nvSpPr>
              <p:spPr bwMode="auto">
                <a:xfrm>
                  <a:off x="3083" y="1287"/>
                  <a:ext cx="11" cy="22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6" name="Rectangle 32"/>
                <p:cNvSpPr>
                  <a:spLocks noChangeArrowheads="1"/>
                </p:cNvSpPr>
                <p:nvPr/>
              </p:nvSpPr>
              <p:spPr bwMode="auto">
                <a:xfrm>
                  <a:off x="3087" y="1315"/>
                  <a:ext cx="12" cy="21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7" name="Rectangle 33"/>
                <p:cNvSpPr>
                  <a:spLocks noChangeArrowheads="1"/>
                </p:cNvSpPr>
                <p:nvPr/>
              </p:nvSpPr>
              <p:spPr bwMode="auto">
                <a:xfrm>
                  <a:off x="3092" y="1349"/>
                  <a:ext cx="11" cy="2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8" name="Rectangle 34"/>
                <p:cNvSpPr>
                  <a:spLocks noChangeArrowheads="1"/>
                </p:cNvSpPr>
                <p:nvPr/>
              </p:nvSpPr>
              <p:spPr bwMode="auto">
                <a:xfrm>
                  <a:off x="3096" y="1384"/>
                  <a:ext cx="11" cy="22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9" name="Rectangle 35"/>
                <p:cNvSpPr>
                  <a:spLocks noChangeArrowheads="1"/>
                </p:cNvSpPr>
                <p:nvPr/>
              </p:nvSpPr>
              <p:spPr bwMode="auto">
                <a:xfrm>
                  <a:off x="3099" y="1412"/>
                  <a:ext cx="12" cy="21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0" name="Rectangle 36"/>
                <p:cNvSpPr>
                  <a:spLocks noChangeArrowheads="1"/>
                </p:cNvSpPr>
                <p:nvPr/>
              </p:nvSpPr>
              <p:spPr bwMode="auto">
                <a:xfrm>
                  <a:off x="3103" y="1439"/>
                  <a:ext cx="11" cy="22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1" name="Rectangle 37"/>
                <p:cNvSpPr>
                  <a:spLocks noChangeArrowheads="1"/>
                </p:cNvSpPr>
                <p:nvPr/>
              </p:nvSpPr>
              <p:spPr bwMode="auto">
                <a:xfrm>
                  <a:off x="3108" y="1466"/>
                  <a:ext cx="12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2" name="Rectangle 38"/>
                <p:cNvSpPr>
                  <a:spLocks noChangeArrowheads="1"/>
                </p:cNvSpPr>
                <p:nvPr/>
              </p:nvSpPr>
              <p:spPr bwMode="auto">
                <a:xfrm>
                  <a:off x="3113" y="1494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3" name="Rectangle 39"/>
                <p:cNvSpPr>
                  <a:spLocks noChangeArrowheads="1"/>
                </p:cNvSpPr>
                <p:nvPr/>
              </p:nvSpPr>
              <p:spPr bwMode="auto">
                <a:xfrm>
                  <a:off x="3116" y="1516"/>
                  <a:ext cx="11" cy="1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4" name="Rectangle 40"/>
                <p:cNvSpPr>
                  <a:spLocks noChangeArrowheads="1"/>
                </p:cNvSpPr>
                <p:nvPr/>
              </p:nvSpPr>
              <p:spPr bwMode="auto">
                <a:xfrm>
                  <a:off x="3120" y="1543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5" name="Rectangle 41"/>
                <p:cNvSpPr>
                  <a:spLocks noChangeArrowheads="1"/>
                </p:cNvSpPr>
                <p:nvPr/>
              </p:nvSpPr>
              <p:spPr bwMode="auto">
                <a:xfrm>
                  <a:off x="3125" y="1569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6" name="Rectangle 42"/>
                <p:cNvSpPr>
                  <a:spLocks noChangeArrowheads="1"/>
                </p:cNvSpPr>
                <p:nvPr/>
              </p:nvSpPr>
              <p:spPr bwMode="auto">
                <a:xfrm>
                  <a:off x="3129" y="1591"/>
                  <a:ext cx="12" cy="2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7" name="Rectangle 43"/>
                <p:cNvSpPr>
                  <a:spLocks noChangeArrowheads="1"/>
                </p:cNvSpPr>
                <p:nvPr/>
              </p:nvSpPr>
              <p:spPr bwMode="auto">
                <a:xfrm>
                  <a:off x="3133" y="1624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8" name="Rectangle 44"/>
                <p:cNvSpPr>
                  <a:spLocks noChangeArrowheads="1"/>
                </p:cNvSpPr>
                <p:nvPr/>
              </p:nvSpPr>
              <p:spPr bwMode="auto">
                <a:xfrm>
                  <a:off x="3136" y="1646"/>
                  <a:ext cx="12" cy="1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9" name="Rectangle 45"/>
                <p:cNvSpPr>
                  <a:spLocks noChangeArrowheads="1"/>
                </p:cNvSpPr>
                <p:nvPr/>
              </p:nvSpPr>
              <p:spPr bwMode="auto">
                <a:xfrm>
                  <a:off x="3141" y="1673"/>
                  <a:ext cx="12" cy="12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0" name="Rectangle 46"/>
                <p:cNvSpPr>
                  <a:spLocks noChangeArrowheads="1"/>
                </p:cNvSpPr>
                <p:nvPr/>
              </p:nvSpPr>
              <p:spPr bwMode="auto">
                <a:xfrm>
                  <a:off x="3145" y="1692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1" name="Rectangle 47"/>
                <p:cNvSpPr>
                  <a:spLocks noChangeArrowheads="1"/>
                </p:cNvSpPr>
                <p:nvPr/>
              </p:nvSpPr>
              <p:spPr bwMode="auto">
                <a:xfrm>
                  <a:off x="3149" y="1712"/>
                  <a:ext cx="12" cy="1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2" name="Rectangle 48"/>
                <p:cNvSpPr>
                  <a:spLocks noChangeArrowheads="1"/>
                </p:cNvSpPr>
                <p:nvPr/>
              </p:nvSpPr>
              <p:spPr bwMode="auto">
                <a:xfrm>
                  <a:off x="3153" y="1739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3" name="Rectangle 49"/>
                <p:cNvSpPr>
                  <a:spLocks noChangeArrowheads="1"/>
                </p:cNvSpPr>
                <p:nvPr/>
              </p:nvSpPr>
              <p:spPr bwMode="auto">
                <a:xfrm>
                  <a:off x="3158" y="1761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4" name="Rectangle 50"/>
                <p:cNvSpPr>
                  <a:spLocks noChangeArrowheads="1"/>
                </p:cNvSpPr>
                <p:nvPr/>
              </p:nvSpPr>
              <p:spPr bwMode="auto">
                <a:xfrm>
                  <a:off x="3162" y="1781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5" name="Rectangle 51"/>
                <p:cNvSpPr>
                  <a:spLocks noChangeArrowheads="1"/>
                </p:cNvSpPr>
                <p:nvPr/>
              </p:nvSpPr>
              <p:spPr bwMode="auto">
                <a:xfrm>
                  <a:off x="3166" y="1803"/>
                  <a:ext cx="11" cy="1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6" name="Rectangle 52"/>
                <p:cNvSpPr>
                  <a:spLocks noChangeArrowheads="1"/>
                </p:cNvSpPr>
                <p:nvPr/>
              </p:nvSpPr>
              <p:spPr bwMode="auto">
                <a:xfrm>
                  <a:off x="3169" y="1830"/>
                  <a:ext cx="12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7" name="Rectangle 53"/>
                <p:cNvSpPr>
                  <a:spLocks noChangeArrowheads="1"/>
                </p:cNvSpPr>
                <p:nvPr/>
              </p:nvSpPr>
              <p:spPr bwMode="auto">
                <a:xfrm>
                  <a:off x="3175" y="1849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8" name="Rectangle 54"/>
                <p:cNvSpPr>
                  <a:spLocks noChangeArrowheads="1"/>
                </p:cNvSpPr>
                <p:nvPr/>
              </p:nvSpPr>
              <p:spPr bwMode="auto">
                <a:xfrm>
                  <a:off x="3178" y="1871"/>
                  <a:ext cx="12" cy="1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9" name="Rectangle 55"/>
                <p:cNvSpPr>
                  <a:spLocks noChangeArrowheads="1"/>
                </p:cNvSpPr>
                <p:nvPr/>
              </p:nvSpPr>
              <p:spPr bwMode="auto">
                <a:xfrm>
                  <a:off x="3183" y="1891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0" name="Rectangle 56"/>
                <p:cNvSpPr>
                  <a:spLocks noChangeArrowheads="1"/>
                </p:cNvSpPr>
                <p:nvPr/>
              </p:nvSpPr>
              <p:spPr bwMode="auto">
                <a:xfrm>
                  <a:off x="3188" y="1904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1" name="Rectangle 57"/>
                <p:cNvSpPr>
                  <a:spLocks noChangeArrowheads="1"/>
                </p:cNvSpPr>
                <p:nvPr/>
              </p:nvSpPr>
              <p:spPr bwMode="auto">
                <a:xfrm>
                  <a:off x="3191" y="1924"/>
                  <a:ext cx="12" cy="1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2" name="Rectangle 58"/>
                <p:cNvSpPr>
                  <a:spLocks noChangeArrowheads="1"/>
                </p:cNvSpPr>
                <p:nvPr/>
              </p:nvSpPr>
              <p:spPr bwMode="auto">
                <a:xfrm>
                  <a:off x="3195" y="1946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3" name="Rectangle 59"/>
                <p:cNvSpPr>
                  <a:spLocks noChangeArrowheads="1"/>
                </p:cNvSpPr>
                <p:nvPr/>
              </p:nvSpPr>
              <p:spPr bwMode="auto">
                <a:xfrm>
                  <a:off x="3199" y="1959"/>
                  <a:ext cx="12" cy="20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4" name="Rectangle 60"/>
                <p:cNvSpPr>
                  <a:spLocks noChangeArrowheads="1"/>
                </p:cNvSpPr>
                <p:nvPr/>
              </p:nvSpPr>
              <p:spPr bwMode="auto">
                <a:xfrm>
                  <a:off x="3204" y="1988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5" name="Rectangle 61"/>
                <p:cNvSpPr>
                  <a:spLocks noChangeArrowheads="1"/>
                </p:cNvSpPr>
                <p:nvPr/>
              </p:nvSpPr>
              <p:spPr bwMode="auto">
                <a:xfrm>
                  <a:off x="3208" y="2007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6" name="Rectangle 62"/>
                <p:cNvSpPr>
                  <a:spLocks noChangeArrowheads="1"/>
                </p:cNvSpPr>
                <p:nvPr/>
              </p:nvSpPr>
              <p:spPr bwMode="auto">
                <a:xfrm>
                  <a:off x="3211" y="2021"/>
                  <a:ext cx="12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7" name="Rectangle 63"/>
                <p:cNvSpPr>
                  <a:spLocks noChangeArrowheads="1"/>
                </p:cNvSpPr>
                <p:nvPr/>
              </p:nvSpPr>
              <p:spPr bwMode="auto">
                <a:xfrm>
                  <a:off x="3216" y="2043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8" name="Rectangle 64"/>
                <p:cNvSpPr>
                  <a:spLocks noChangeArrowheads="1"/>
                </p:cNvSpPr>
                <p:nvPr/>
              </p:nvSpPr>
              <p:spPr bwMode="auto">
                <a:xfrm>
                  <a:off x="3220" y="2056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9" name="Rectangle 65"/>
                <p:cNvSpPr>
                  <a:spLocks noChangeArrowheads="1"/>
                </p:cNvSpPr>
                <p:nvPr/>
              </p:nvSpPr>
              <p:spPr bwMode="auto">
                <a:xfrm>
                  <a:off x="3225" y="2076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0" name="Rectangle 66"/>
                <p:cNvSpPr>
                  <a:spLocks noChangeArrowheads="1"/>
                </p:cNvSpPr>
                <p:nvPr/>
              </p:nvSpPr>
              <p:spPr bwMode="auto">
                <a:xfrm>
                  <a:off x="3228" y="2089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1" name="Rectangle 67"/>
                <p:cNvSpPr>
                  <a:spLocks noChangeArrowheads="1"/>
                </p:cNvSpPr>
                <p:nvPr/>
              </p:nvSpPr>
              <p:spPr bwMode="auto">
                <a:xfrm>
                  <a:off x="3231" y="2103"/>
                  <a:ext cx="12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2" name="Rectangle 68"/>
                <p:cNvSpPr>
                  <a:spLocks noChangeArrowheads="1"/>
                </p:cNvSpPr>
                <p:nvPr/>
              </p:nvSpPr>
              <p:spPr bwMode="auto">
                <a:xfrm>
                  <a:off x="3237" y="2125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3" name="Rectangle 69"/>
                <p:cNvSpPr>
                  <a:spLocks noChangeArrowheads="1"/>
                </p:cNvSpPr>
                <p:nvPr/>
              </p:nvSpPr>
              <p:spPr bwMode="auto">
                <a:xfrm>
                  <a:off x="3241" y="2144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4" name="Rectangle 70"/>
                <p:cNvSpPr>
                  <a:spLocks noChangeArrowheads="1"/>
                </p:cNvSpPr>
                <p:nvPr/>
              </p:nvSpPr>
              <p:spPr bwMode="auto">
                <a:xfrm>
                  <a:off x="3245" y="2158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5" name="Rectangle 71"/>
                <p:cNvSpPr>
                  <a:spLocks noChangeArrowheads="1"/>
                </p:cNvSpPr>
                <p:nvPr/>
              </p:nvSpPr>
              <p:spPr bwMode="auto">
                <a:xfrm>
                  <a:off x="3248" y="2171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6" name="Rectangle 72"/>
                <p:cNvSpPr>
                  <a:spLocks noChangeArrowheads="1"/>
                </p:cNvSpPr>
                <p:nvPr/>
              </p:nvSpPr>
              <p:spPr bwMode="auto">
                <a:xfrm>
                  <a:off x="3253" y="2186"/>
                  <a:ext cx="12" cy="1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7" name="Rectangle 73"/>
                <p:cNvSpPr>
                  <a:spLocks noChangeArrowheads="1"/>
                </p:cNvSpPr>
                <p:nvPr/>
              </p:nvSpPr>
              <p:spPr bwMode="auto">
                <a:xfrm>
                  <a:off x="3258" y="2200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8" name="Rectangle 74"/>
                <p:cNvSpPr>
                  <a:spLocks noChangeArrowheads="1"/>
                </p:cNvSpPr>
                <p:nvPr/>
              </p:nvSpPr>
              <p:spPr bwMode="auto">
                <a:xfrm>
                  <a:off x="3261" y="2219"/>
                  <a:ext cx="12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9" name="Rectangle 75"/>
                <p:cNvSpPr>
                  <a:spLocks noChangeArrowheads="1"/>
                </p:cNvSpPr>
                <p:nvPr/>
              </p:nvSpPr>
              <p:spPr bwMode="auto">
                <a:xfrm>
                  <a:off x="3265" y="2233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0" name="Rectangle 76"/>
                <p:cNvSpPr>
                  <a:spLocks noChangeArrowheads="1"/>
                </p:cNvSpPr>
                <p:nvPr/>
              </p:nvSpPr>
              <p:spPr bwMode="auto">
                <a:xfrm>
                  <a:off x="3270" y="2246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1" name="Rectangle 77"/>
                <p:cNvSpPr>
                  <a:spLocks noChangeArrowheads="1"/>
                </p:cNvSpPr>
                <p:nvPr/>
              </p:nvSpPr>
              <p:spPr bwMode="auto">
                <a:xfrm>
                  <a:off x="3273" y="2261"/>
                  <a:ext cx="12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2" name="Rectangle 78"/>
                <p:cNvSpPr>
                  <a:spLocks noChangeArrowheads="1"/>
                </p:cNvSpPr>
                <p:nvPr/>
              </p:nvSpPr>
              <p:spPr bwMode="auto">
                <a:xfrm>
                  <a:off x="3278" y="2274"/>
                  <a:ext cx="11" cy="1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3" name="Rectangle 79"/>
                <p:cNvSpPr>
                  <a:spLocks noChangeArrowheads="1"/>
                </p:cNvSpPr>
                <p:nvPr/>
              </p:nvSpPr>
              <p:spPr bwMode="auto">
                <a:xfrm>
                  <a:off x="3281" y="2288"/>
                  <a:ext cx="12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4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7" y="2301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5" name="Rectangle 81"/>
                <p:cNvSpPr>
                  <a:spLocks noChangeArrowheads="1"/>
                </p:cNvSpPr>
                <p:nvPr/>
              </p:nvSpPr>
              <p:spPr bwMode="auto">
                <a:xfrm>
                  <a:off x="3290" y="2316"/>
                  <a:ext cx="11" cy="13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6" name="Rectangle 82"/>
                <p:cNvSpPr>
                  <a:spLocks noChangeArrowheads="1"/>
                </p:cNvSpPr>
                <p:nvPr/>
              </p:nvSpPr>
              <p:spPr bwMode="auto">
                <a:xfrm>
                  <a:off x="3294" y="2329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7" name="Rectangle 83"/>
                <p:cNvSpPr>
                  <a:spLocks noChangeArrowheads="1"/>
                </p:cNvSpPr>
                <p:nvPr/>
              </p:nvSpPr>
              <p:spPr bwMode="auto">
                <a:xfrm>
                  <a:off x="3298" y="2343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8" name="Rectangle 84"/>
                <p:cNvSpPr>
                  <a:spLocks noChangeArrowheads="1"/>
                </p:cNvSpPr>
                <p:nvPr/>
              </p:nvSpPr>
              <p:spPr bwMode="auto">
                <a:xfrm>
                  <a:off x="3303" y="2356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9" name="Rectangle 85"/>
                <p:cNvSpPr>
                  <a:spLocks noChangeArrowheads="1"/>
                </p:cNvSpPr>
                <p:nvPr/>
              </p:nvSpPr>
              <p:spPr bwMode="auto">
                <a:xfrm>
                  <a:off x="3307" y="2371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0" name="Rectangle 86"/>
                <p:cNvSpPr>
                  <a:spLocks noChangeArrowheads="1"/>
                </p:cNvSpPr>
                <p:nvPr/>
              </p:nvSpPr>
              <p:spPr bwMode="auto">
                <a:xfrm>
                  <a:off x="3311" y="2384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1" name="Rectangle 87"/>
                <p:cNvSpPr>
                  <a:spLocks noChangeArrowheads="1"/>
                </p:cNvSpPr>
                <p:nvPr/>
              </p:nvSpPr>
              <p:spPr bwMode="auto">
                <a:xfrm>
                  <a:off x="3315" y="2398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2" name="Rectangle 88"/>
                <p:cNvSpPr>
                  <a:spLocks noChangeArrowheads="1"/>
                </p:cNvSpPr>
                <p:nvPr/>
              </p:nvSpPr>
              <p:spPr bwMode="auto">
                <a:xfrm>
                  <a:off x="3320" y="2413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3" name="Rectangle 89"/>
                <p:cNvSpPr>
                  <a:spLocks noChangeArrowheads="1"/>
                </p:cNvSpPr>
                <p:nvPr/>
              </p:nvSpPr>
              <p:spPr bwMode="auto">
                <a:xfrm>
                  <a:off x="3323" y="2418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4" name="Rectangle 90"/>
                <p:cNvSpPr>
                  <a:spLocks noChangeArrowheads="1"/>
                </p:cNvSpPr>
                <p:nvPr/>
              </p:nvSpPr>
              <p:spPr bwMode="auto">
                <a:xfrm>
                  <a:off x="3328" y="2431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5" name="Rectangle 91"/>
                <p:cNvSpPr>
                  <a:spLocks noChangeArrowheads="1"/>
                </p:cNvSpPr>
                <p:nvPr/>
              </p:nvSpPr>
              <p:spPr bwMode="auto">
                <a:xfrm>
                  <a:off x="3332" y="2446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6" name="Rectangle 92"/>
                <p:cNvSpPr>
                  <a:spLocks noChangeArrowheads="1"/>
                </p:cNvSpPr>
                <p:nvPr/>
              </p:nvSpPr>
              <p:spPr bwMode="auto">
                <a:xfrm>
                  <a:off x="3336" y="2453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7" name="Rectangle 93"/>
                <p:cNvSpPr>
                  <a:spLocks noChangeArrowheads="1"/>
                </p:cNvSpPr>
                <p:nvPr/>
              </p:nvSpPr>
              <p:spPr bwMode="auto">
                <a:xfrm>
                  <a:off x="3340" y="2468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8" name="Rectangle 94"/>
                <p:cNvSpPr>
                  <a:spLocks noChangeArrowheads="1"/>
                </p:cNvSpPr>
                <p:nvPr/>
              </p:nvSpPr>
              <p:spPr bwMode="auto">
                <a:xfrm>
                  <a:off x="3343" y="2479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9" name="Rectangle 95"/>
                <p:cNvSpPr>
                  <a:spLocks noChangeArrowheads="1"/>
                </p:cNvSpPr>
                <p:nvPr/>
              </p:nvSpPr>
              <p:spPr bwMode="auto">
                <a:xfrm>
                  <a:off x="3349" y="2486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0" name="Rectangle 96"/>
                <p:cNvSpPr>
                  <a:spLocks noChangeArrowheads="1"/>
                </p:cNvSpPr>
                <p:nvPr/>
              </p:nvSpPr>
              <p:spPr bwMode="auto">
                <a:xfrm>
                  <a:off x="3353" y="2501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1" name="Rectangle 97"/>
                <p:cNvSpPr>
                  <a:spLocks noChangeArrowheads="1"/>
                </p:cNvSpPr>
                <p:nvPr/>
              </p:nvSpPr>
              <p:spPr bwMode="auto">
                <a:xfrm>
                  <a:off x="3357" y="2514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2" name="Rectangle 98"/>
                <p:cNvSpPr>
                  <a:spLocks noChangeArrowheads="1"/>
                </p:cNvSpPr>
                <p:nvPr/>
              </p:nvSpPr>
              <p:spPr bwMode="auto">
                <a:xfrm>
                  <a:off x="3360" y="252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3" name="Rectangle 99"/>
                <p:cNvSpPr>
                  <a:spLocks noChangeArrowheads="1"/>
                </p:cNvSpPr>
                <p:nvPr/>
              </p:nvSpPr>
              <p:spPr bwMode="auto">
                <a:xfrm>
                  <a:off x="3365" y="2534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4" name="Rectangle 100"/>
                <p:cNvSpPr>
                  <a:spLocks noChangeArrowheads="1"/>
                </p:cNvSpPr>
                <p:nvPr/>
              </p:nvSpPr>
              <p:spPr bwMode="auto">
                <a:xfrm>
                  <a:off x="3370" y="2541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373" y="2556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377" y="2561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7" name="Rectangle 103"/>
                <p:cNvSpPr>
                  <a:spLocks noChangeArrowheads="1"/>
                </p:cNvSpPr>
                <p:nvPr/>
              </p:nvSpPr>
              <p:spPr bwMode="auto">
                <a:xfrm>
                  <a:off x="3382" y="2576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8" name="Rectangle 104"/>
                <p:cNvSpPr>
                  <a:spLocks noChangeArrowheads="1"/>
                </p:cNvSpPr>
                <p:nvPr/>
              </p:nvSpPr>
              <p:spPr bwMode="auto">
                <a:xfrm>
                  <a:off x="3385" y="2583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9" name="Rectangle 105"/>
                <p:cNvSpPr>
                  <a:spLocks noChangeArrowheads="1"/>
                </p:cNvSpPr>
                <p:nvPr/>
              </p:nvSpPr>
              <p:spPr bwMode="auto">
                <a:xfrm>
                  <a:off x="3390" y="2595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0" name="Rectangle 106"/>
                <p:cNvSpPr>
                  <a:spLocks noChangeArrowheads="1"/>
                </p:cNvSpPr>
                <p:nvPr/>
              </p:nvSpPr>
              <p:spPr bwMode="auto">
                <a:xfrm>
                  <a:off x="3393" y="2603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1" name="Line 107"/>
                <p:cNvSpPr>
                  <a:spLocks noChangeShapeType="1"/>
                </p:cNvSpPr>
                <p:nvPr/>
              </p:nvSpPr>
              <p:spPr bwMode="auto">
                <a:xfrm>
                  <a:off x="3404" y="261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2" name="Rectangle 108"/>
                <p:cNvSpPr>
                  <a:spLocks noChangeArrowheads="1"/>
                </p:cNvSpPr>
                <p:nvPr/>
              </p:nvSpPr>
              <p:spPr bwMode="auto">
                <a:xfrm>
                  <a:off x="3402" y="2625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3" name="Rectangle 109"/>
                <p:cNvSpPr>
                  <a:spLocks noChangeArrowheads="1"/>
                </p:cNvSpPr>
                <p:nvPr/>
              </p:nvSpPr>
              <p:spPr bwMode="auto">
                <a:xfrm>
                  <a:off x="3406" y="2631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4" name="Line 110"/>
                <p:cNvSpPr>
                  <a:spLocks noChangeShapeType="1"/>
                </p:cNvSpPr>
                <p:nvPr/>
              </p:nvSpPr>
              <p:spPr bwMode="auto">
                <a:xfrm>
                  <a:off x="3415" y="264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5" name="Rectangle 111"/>
                <p:cNvSpPr>
                  <a:spLocks noChangeArrowheads="1"/>
                </p:cNvSpPr>
                <p:nvPr/>
              </p:nvSpPr>
              <p:spPr bwMode="auto">
                <a:xfrm>
                  <a:off x="3415" y="26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19" y="2658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7" name="Rectangle 113"/>
                <p:cNvSpPr>
                  <a:spLocks noChangeArrowheads="1"/>
                </p:cNvSpPr>
                <p:nvPr/>
              </p:nvSpPr>
              <p:spPr bwMode="auto">
                <a:xfrm>
                  <a:off x="3423" y="2665"/>
                  <a:ext cx="11" cy="1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8" name="Rectangle 114"/>
                <p:cNvSpPr>
                  <a:spLocks noChangeArrowheads="1"/>
                </p:cNvSpPr>
                <p:nvPr/>
              </p:nvSpPr>
              <p:spPr bwMode="auto">
                <a:xfrm>
                  <a:off x="3426" y="2680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99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32" y="2686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0" name="Rectangle 116"/>
                <p:cNvSpPr>
                  <a:spLocks noChangeArrowheads="1"/>
                </p:cNvSpPr>
                <p:nvPr/>
              </p:nvSpPr>
              <p:spPr bwMode="auto">
                <a:xfrm>
                  <a:off x="3435" y="2691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1" name="Line 117"/>
                <p:cNvSpPr>
                  <a:spLocks noChangeShapeType="1"/>
                </p:cNvSpPr>
                <p:nvPr/>
              </p:nvSpPr>
              <p:spPr bwMode="auto">
                <a:xfrm>
                  <a:off x="3445" y="270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2" name="Rectangle 118"/>
                <p:cNvSpPr>
                  <a:spLocks noChangeArrowheads="1"/>
                </p:cNvSpPr>
                <p:nvPr/>
              </p:nvSpPr>
              <p:spPr bwMode="auto">
                <a:xfrm>
                  <a:off x="3444" y="2713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3" name="Rectangle 119"/>
                <p:cNvSpPr>
                  <a:spLocks noChangeArrowheads="1"/>
                </p:cNvSpPr>
                <p:nvPr/>
              </p:nvSpPr>
              <p:spPr bwMode="auto">
                <a:xfrm>
                  <a:off x="3448" y="2719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4" name="Rectangle 120"/>
                <p:cNvSpPr>
                  <a:spLocks noChangeArrowheads="1"/>
                </p:cNvSpPr>
                <p:nvPr/>
              </p:nvSpPr>
              <p:spPr bwMode="auto">
                <a:xfrm>
                  <a:off x="3452" y="2726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56" y="2735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461" y="2741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7" name="Rectangle 123"/>
                <p:cNvSpPr>
                  <a:spLocks noChangeArrowheads="1"/>
                </p:cNvSpPr>
                <p:nvPr/>
              </p:nvSpPr>
              <p:spPr bwMode="auto">
                <a:xfrm>
                  <a:off x="3465" y="2754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8" name="Rectangle 124"/>
                <p:cNvSpPr>
                  <a:spLocks noChangeArrowheads="1"/>
                </p:cNvSpPr>
                <p:nvPr/>
              </p:nvSpPr>
              <p:spPr bwMode="auto">
                <a:xfrm>
                  <a:off x="3468" y="2761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9" name="Rectangle 125"/>
                <p:cNvSpPr>
                  <a:spLocks noChangeArrowheads="1"/>
                </p:cNvSpPr>
                <p:nvPr/>
              </p:nvSpPr>
              <p:spPr bwMode="auto">
                <a:xfrm>
                  <a:off x="3472" y="2768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0" name="Rectangle 126"/>
                <p:cNvSpPr>
                  <a:spLocks noChangeArrowheads="1"/>
                </p:cNvSpPr>
                <p:nvPr/>
              </p:nvSpPr>
              <p:spPr bwMode="auto">
                <a:xfrm>
                  <a:off x="3477" y="2774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1" name="Rectangle 127"/>
                <p:cNvSpPr>
                  <a:spLocks noChangeArrowheads="1"/>
                </p:cNvSpPr>
                <p:nvPr/>
              </p:nvSpPr>
              <p:spPr bwMode="auto">
                <a:xfrm>
                  <a:off x="3482" y="2781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2" name="Rectangle 128"/>
                <p:cNvSpPr>
                  <a:spLocks noChangeArrowheads="1"/>
                </p:cNvSpPr>
                <p:nvPr/>
              </p:nvSpPr>
              <p:spPr bwMode="auto">
                <a:xfrm>
                  <a:off x="3485" y="2788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3" name="Rectangle 129"/>
                <p:cNvSpPr>
                  <a:spLocks noChangeArrowheads="1"/>
                </p:cNvSpPr>
                <p:nvPr/>
              </p:nvSpPr>
              <p:spPr bwMode="auto">
                <a:xfrm>
                  <a:off x="3489" y="2795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4" name="Rectangle 130"/>
                <p:cNvSpPr>
                  <a:spLocks noChangeArrowheads="1"/>
                </p:cNvSpPr>
                <p:nvPr/>
              </p:nvSpPr>
              <p:spPr bwMode="auto">
                <a:xfrm>
                  <a:off x="3494" y="2801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5" name="Rectangle 131"/>
                <p:cNvSpPr>
                  <a:spLocks noChangeArrowheads="1"/>
                </p:cNvSpPr>
                <p:nvPr/>
              </p:nvSpPr>
              <p:spPr bwMode="auto">
                <a:xfrm>
                  <a:off x="3498" y="2807"/>
                  <a:ext cx="12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6" name="Line 132"/>
                <p:cNvSpPr>
                  <a:spLocks noChangeShapeType="1"/>
                </p:cNvSpPr>
                <p:nvPr/>
              </p:nvSpPr>
              <p:spPr bwMode="auto">
                <a:xfrm>
                  <a:off x="3507" y="282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7" name="Line 133"/>
                <p:cNvSpPr>
                  <a:spLocks noChangeShapeType="1"/>
                </p:cNvSpPr>
                <p:nvPr/>
              </p:nvSpPr>
              <p:spPr bwMode="auto">
                <a:xfrm>
                  <a:off x="3510" y="28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8" name="Line 134"/>
                <p:cNvSpPr>
                  <a:spLocks noChangeShapeType="1"/>
                </p:cNvSpPr>
                <p:nvPr/>
              </p:nvSpPr>
              <p:spPr bwMode="auto">
                <a:xfrm>
                  <a:off x="3516" y="283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9" name="Line 135"/>
                <p:cNvSpPr>
                  <a:spLocks noChangeShapeType="1"/>
                </p:cNvSpPr>
                <p:nvPr/>
              </p:nvSpPr>
              <p:spPr bwMode="auto">
                <a:xfrm>
                  <a:off x="3519" y="284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0" name="Rectangle 136"/>
                <p:cNvSpPr>
                  <a:spLocks noChangeArrowheads="1"/>
                </p:cNvSpPr>
                <p:nvPr/>
              </p:nvSpPr>
              <p:spPr bwMode="auto">
                <a:xfrm>
                  <a:off x="3518" y="2843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1" name="Rectangle 137"/>
                <p:cNvSpPr>
                  <a:spLocks noChangeArrowheads="1"/>
                </p:cNvSpPr>
                <p:nvPr/>
              </p:nvSpPr>
              <p:spPr bwMode="auto">
                <a:xfrm>
                  <a:off x="3522" y="2850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2" name="Rectangle 138"/>
                <p:cNvSpPr>
                  <a:spLocks noChangeArrowheads="1"/>
                </p:cNvSpPr>
                <p:nvPr/>
              </p:nvSpPr>
              <p:spPr bwMode="auto">
                <a:xfrm>
                  <a:off x="3527" y="2856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3" name="Rectangle 139"/>
                <p:cNvSpPr>
                  <a:spLocks noChangeArrowheads="1"/>
                </p:cNvSpPr>
                <p:nvPr/>
              </p:nvSpPr>
              <p:spPr bwMode="auto">
                <a:xfrm>
                  <a:off x="3530" y="2865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4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35" y="2871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5" name="Rectangle 141"/>
                <p:cNvSpPr>
                  <a:spLocks noChangeArrowheads="1"/>
                </p:cNvSpPr>
                <p:nvPr/>
              </p:nvSpPr>
              <p:spPr bwMode="auto">
                <a:xfrm>
                  <a:off x="3538" y="2876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6" name="Rectangle 142"/>
                <p:cNvSpPr>
                  <a:spLocks noChangeArrowheads="1"/>
                </p:cNvSpPr>
                <p:nvPr/>
              </p:nvSpPr>
              <p:spPr bwMode="auto">
                <a:xfrm>
                  <a:off x="3544" y="2884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7" name="Rectangle 143"/>
                <p:cNvSpPr>
                  <a:spLocks noChangeArrowheads="1"/>
                </p:cNvSpPr>
                <p:nvPr/>
              </p:nvSpPr>
              <p:spPr bwMode="auto">
                <a:xfrm>
                  <a:off x="3547" y="28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8" name="Rectangle 144"/>
                <p:cNvSpPr>
                  <a:spLocks noChangeArrowheads="1"/>
                </p:cNvSpPr>
                <p:nvPr/>
              </p:nvSpPr>
              <p:spPr bwMode="auto">
                <a:xfrm>
                  <a:off x="3551" y="2898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9" name="Line 145"/>
                <p:cNvSpPr>
                  <a:spLocks noChangeShapeType="1"/>
                </p:cNvSpPr>
                <p:nvPr/>
              </p:nvSpPr>
              <p:spPr bwMode="auto">
                <a:xfrm>
                  <a:off x="3560" y="290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0" name="Line 146"/>
                <p:cNvSpPr>
                  <a:spLocks noChangeShapeType="1"/>
                </p:cNvSpPr>
                <p:nvPr/>
              </p:nvSpPr>
              <p:spPr bwMode="auto">
                <a:xfrm>
                  <a:off x="3565" y="291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1" name="Line 147"/>
                <p:cNvSpPr>
                  <a:spLocks noChangeShapeType="1"/>
                </p:cNvSpPr>
                <p:nvPr/>
              </p:nvSpPr>
              <p:spPr bwMode="auto">
                <a:xfrm>
                  <a:off x="3569" y="292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2" name="Rectangle 148"/>
                <p:cNvSpPr>
                  <a:spLocks noChangeArrowheads="1"/>
                </p:cNvSpPr>
                <p:nvPr/>
              </p:nvSpPr>
              <p:spPr bwMode="auto">
                <a:xfrm>
                  <a:off x="3568" y="2920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3" name="Line 149"/>
                <p:cNvSpPr>
                  <a:spLocks noChangeShapeType="1"/>
                </p:cNvSpPr>
                <p:nvPr/>
              </p:nvSpPr>
              <p:spPr bwMode="auto">
                <a:xfrm>
                  <a:off x="3578" y="293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4" name="Rectangle 150"/>
                <p:cNvSpPr>
                  <a:spLocks noChangeArrowheads="1"/>
                </p:cNvSpPr>
                <p:nvPr/>
              </p:nvSpPr>
              <p:spPr bwMode="auto">
                <a:xfrm>
                  <a:off x="3577" y="2931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5" name="Rectangle 151"/>
                <p:cNvSpPr>
                  <a:spLocks noChangeArrowheads="1"/>
                </p:cNvSpPr>
                <p:nvPr/>
              </p:nvSpPr>
              <p:spPr bwMode="auto">
                <a:xfrm>
                  <a:off x="3580" y="2938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6" name="Rectangle 152"/>
                <p:cNvSpPr>
                  <a:spLocks noChangeArrowheads="1"/>
                </p:cNvSpPr>
                <p:nvPr/>
              </p:nvSpPr>
              <p:spPr bwMode="auto">
                <a:xfrm>
                  <a:off x="3584" y="2946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7" name="Line 153"/>
                <p:cNvSpPr>
                  <a:spLocks noChangeShapeType="1"/>
                </p:cNvSpPr>
                <p:nvPr/>
              </p:nvSpPr>
              <p:spPr bwMode="auto">
                <a:xfrm>
                  <a:off x="3594" y="29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8" name="Line 154"/>
                <p:cNvSpPr>
                  <a:spLocks noChangeShapeType="1"/>
                </p:cNvSpPr>
                <p:nvPr/>
              </p:nvSpPr>
              <p:spPr bwMode="auto">
                <a:xfrm>
                  <a:off x="3599" y="295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9" name="Rectangle 155"/>
                <p:cNvSpPr>
                  <a:spLocks noChangeArrowheads="1"/>
                </p:cNvSpPr>
                <p:nvPr/>
              </p:nvSpPr>
              <p:spPr bwMode="auto">
                <a:xfrm>
                  <a:off x="3597" y="2959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0" name="Rectangle 156"/>
                <p:cNvSpPr>
                  <a:spLocks noChangeArrowheads="1"/>
                </p:cNvSpPr>
                <p:nvPr/>
              </p:nvSpPr>
              <p:spPr bwMode="auto">
                <a:xfrm>
                  <a:off x="3600" y="2966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1" name="Rectangle 157"/>
                <p:cNvSpPr>
                  <a:spLocks noChangeArrowheads="1"/>
                </p:cNvSpPr>
                <p:nvPr/>
              </p:nvSpPr>
              <p:spPr bwMode="auto">
                <a:xfrm>
                  <a:off x="3606" y="2973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2" name="Line 158"/>
                <p:cNvSpPr>
                  <a:spLocks noChangeShapeType="1"/>
                </p:cNvSpPr>
                <p:nvPr/>
              </p:nvSpPr>
              <p:spPr bwMode="auto">
                <a:xfrm>
                  <a:off x="3615" y="298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3" name="Line 159"/>
                <p:cNvSpPr>
                  <a:spLocks noChangeShapeType="1"/>
                </p:cNvSpPr>
                <p:nvPr/>
              </p:nvSpPr>
              <p:spPr bwMode="auto">
                <a:xfrm>
                  <a:off x="3619" y="298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4" name="Rectangle 160"/>
                <p:cNvSpPr>
                  <a:spLocks noChangeArrowheads="1"/>
                </p:cNvSpPr>
                <p:nvPr/>
              </p:nvSpPr>
              <p:spPr bwMode="auto">
                <a:xfrm>
                  <a:off x="3617" y="2986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5" name="Rectangle 161"/>
                <p:cNvSpPr>
                  <a:spLocks noChangeArrowheads="1"/>
                </p:cNvSpPr>
                <p:nvPr/>
              </p:nvSpPr>
              <p:spPr bwMode="auto">
                <a:xfrm>
                  <a:off x="3622" y="2992"/>
                  <a:ext cx="12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6" name="Line 162"/>
                <p:cNvSpPr>
                  <a:spLocks noChangeShapeType="1"/>
                </p:cNvSpPr>
                <p:nvPr/>
              </p:nvSpPr>
              <p:spPr bwMode="auto">
                <a:xfrm>
                  <a:off x="3631" y="30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7" name="Rectangle 163"/>
                <p:cNvSpPr>
                  <a:spLocks noChangeArrowheads="1"/>
                </p:cNvSpPr>
                <p:nvPr/>
              </p:nvSpPr>
              <p:spPr bwMode="auto">
                <a:xfrm>
                  <a:off x="3630" y="3001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8" name="Rectangle 164"/>
                <p:cNvSpPr>
                  <a:spLocks noChangeArrowheads="1"/>
                </p:cNvSpPr>
                <p:nvPr/>
              </p:nvSpPr>
              <p:spPr bwMode="auto">
                <a:xfrm>
                  <a:off x="3634" y="3008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9" name="Line 165"/>
                <p:cNvSpPr>
                  <a:spLocks noChangeShapeType="1"/>
                </p:cNvSpPr>
                <p:nvPr/>
              </p:nvSpPr>
              <p:spPr bwMode="auto">
                <a:xfrm>
                  <a:off x="3644" y="301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0" name="Line 166"/>
                <p:cNvSpPr>
                  <a:spLocks noChangeShapeType="1"/>
                </p:cNvSpPr>
                <p:nvPr/>
              </p:nvSpPr>
              <p:spPr bwMode="auto">
                <a:xfrm>
                  <a:off x="3648" y="301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1" name="Line 167"/>
                <p:cNvSpPr>
                  <a:spLocks noChangeShapeType="1"/>
                </p:cNvSpPr>
                <p:nvPr/>
              </p:nvSpPr>
              <p:spPr bwMode="auto">
                <a:xfrm>
                  <a:off x="3652" y="302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2" name="Rectangle 168"/>
                <p:cNvSpPr>
                  <a:spLocks noChangeArrowheads="1"/>
                </p:cNvSpPr>
                <p:nvPr/>
              </p:nvSpPr>
              <p:spPr bwMode="auto">
                <a:xfrm>
                  <a:off x="3650" y="3028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3" name="Line 169"/>
                <p:cNvSpPr>
                  <a:spLocks noChangeShapeType="1"/>
                </p:cNvSpPr>
                <p:nvPr/>
              </p:nvSpPr>
              <p:spPr bwMode="auto">
                <a:xfrm>
                  <a:off x="3661" y="30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4" name="Line 170"/>
                <p:cNvSpPr>
                  <a:spLocks noChangeShapeType="1"/>
                </p:cNvSpPr>
                <p:nvPr/>
              </p:nvSpPr>
              <p:spPr bwMode="auto">
                <a:xfrm>
                  <a:off x="3664" y="30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5" name="Rectangle 171"/>
                <p:cNvSpPr>
                  <a:spLocks noChangeArrowheads="1"/>
                </p:cNvSpPr>
                <p:nvPr/>
              </p:nvSpPr>
              <p:spPr bwMode="auto">
                <a:xfrm>
                  <a:off x="3663" y="3041"/>
                  <a:ext cx="12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6" name="Line 172"/>
                <p:cNvSpPr>
                  <a:spLocks noChangeShapeType="1"/>
                </p:cNvSpPr>
                <p:nvPr/>
              </p:nvSpPr>
              <p:spPr bwMode="auto">
                <a:xfrm>
                  <a:off x="3672" y="305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7" name="Rectangle 173"/>
                <p:cNvSpPr>
                  <a:spLocks noChangeArrowheads="1"/>
                </p:cNvSpPr>
                <p:nvPr/>
              </p:nvSpPr>
              <p:spPr bwMode="auto">
                <a:xfrm>
                  <a:off x="3672" y="3050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8" name="Rectangle 174"/>
                <p:cNvSpPr>
                  <a:spLocks noChangeArrowheads="1"/>
                </p:cNvSpPr>
                <p:nvPr/>
              </p:nvSpPr>
              <p:spPr bwMode="auto">
                <a:xfrm>
                  <a:off x="3676" y="3055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9" name="Line 175"/>
                <p:cNvSpPr>
                  <a:spLocks noChangeShapeType="1"/>
                </p:cNvSpPr>
                <p:nvPr/>
              </p:nvSpPr>
              <p:spPr bwMode="auto">
                <a:xfrm>
                  <a:off x="3685" y="306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0" name="Line 176"/>
                <p:cNvSpPr>
                  <a:spLocks noChangeShapeType="1"/>
                </p:cNvSpPr>
                <p:nvPr/>
              </p:nvSpPr>
              <p:spPr bwMode="auto">
                <a:xfrm>
                  <a:off x="3689" y="30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1" name="Rectangle 177"/>
                <p:cNvSpPr>
                  <a:spLocks noChangeArrowheads="1"/>
                </p:cNvSpPr>
                <p:nvPr/>
              </p:nvSpPr>
              <p:spPr bwMode="auto">
                <a:xfrm>
                  <a:off x="3689" y="3068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2" name="Line 178"/>
                <p:cNvSpPr>
                  <a:spLocks noChangeShapeType="1"/>
                </p:cNvSpPr>
                <p:nvPr/>
              </p:nvSpPr>
              <p:spPr bwMode="auto">
                <a:xfrm>
                  <a:off x="3697" y="307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3" name="Rectangle 179"/>
                <p:cNvSpPr>
                  <a:spLocks noChangeArrowheads="1"/>
                </p:cNvSpPr>
                <p:nvPr/>
              </p:nvSpPr>
              <p:spPr bwMode="auto">
                <a:xfrm>
                  <a:off x="3697" y="3077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4" name="Line 180"/>
                <p:cNvSpPr>
                  <a:spLocks noChangeShapeType="1"/>
                </p:cNvSpPr>
                <p:nvPr/>
              </p:nvSpPr>
              <p:spPr bwMode="auto">
                <a:xfrm>
                  <a:off x="3706" y="30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5" name="Line 181"/>
                <p:cNvSpPr>
                  <a:spLocks noChangeShapeType="1"/>
                </p:cNvSpPr>
                <p:nvPr/>
              </p:nvSpPr>
              <p:spPr bwMode="auto">
                <a:xfrm>
                  <a:off x="3711" y="308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6" name="Rectangle 182"/>
                <p:cNvSpPr>
                  <a:spLocks noChangeArrowheads="1"/>
                </p:cNvSpPr>
                <p:nvPr/>
              </p:nvSpPr>
              <p:spPr bwMode="auto">
                <a:xfrm>
                  <a:off x="3709" y="3089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7" name="Line 183"/>
                <p:cNvSpPr>
                  <a:spLocks noChangeShapeType="1"/>
                </p:cNvSpPr>
                <p:nvPr/>
              </p:nvSpPr>
              <p:spPr bwMode="auto">
                <a:xfrm>
                  <a:off x="3718" y="30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8" name="Rectangle 184"/>
                <p:cNvSpPr>
                  <a:spLocks noChangeArrowheads="1"/>
                </p:cNvSpPr>
                <p:nvPr/>
              </p:nvSpPr>
              <p:spPr bwMode="auto">
                <a:xfrm>
                  <a:off x="3718" y="3096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9" name="Rectangle 185"/>
                <p:cNvSpPr>
                  <a:spLocks noChangeArrowheads="1"/>
                </p:cNvSpPr>
                <p:nvPr/>
              </p:nvSpPr>
              <p:spPr bwMode="auto">
                <a:xfrm>
                  <a:off x="3722" y="3105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0" name="Line 186"/>
                <p:cNvSpPr>
                  <a:spLocks noChangeShapeType="1"/>
                </p:cNvSpPr>
                <p:nvPr/>
              </p:nvSpPr>
              <p:spPr bwMode="auto">
                <a:xfrm>
                  <a:off x="3731" y="31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1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29" y="3110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2" name="Line 188"/>
                <p:cNvSpPr>
                  <a:spLocks noChangeShapeType="1"/>
                </p:cNvSpPr>
                <p:nvPr/>
              </p:nvSpPr>
              <p:spPr bwMode="auto">
                <a:xfrm>
                  <a:off x="3739" y="311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3" name="Rectangle 189"/>
                <p:cNvSpPr>
                  <a:spLocks noChangeArrowheads="1"/>
                </p:cNvSpPr>
                <p:nvPr/>
              </p:nvSpPr>
              <p:spPr bwMode="auto">
                <a:xfrm>
                  <a:off x="3739" y="3116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4" name="Line 190"/>
                <p:cNvSpPr>
                  <a:spLocks noChangeShapeType="1"/>
                </p:cNvSpPr>
                <p:nvPr/>
              </p:nvSpPr>
              <p:spPr bwMode="auto">
                <a:xfrm>
                  <a:off x="3747" y="312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5" name="Rectangle 191"/>
                <p:cNvSpPr>
                  <a:spLocks noChangeArrowheads="1"/>
                </p:cNvSpPr>
                <p:nvPr/>
              </p:nvSpPr>
              <p:spPr bwMode="auto">
                <a:xfrm>
                  <a:off x="3746" y="3123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6" name="Line 192"/>
                <p:cNvSpPr>
                  <a:spLocks noChangeShapeType="1"/>
                </p:cNvSpPr>
                <p:nvPr/>
              </p:nvSpPr>
              <p:spPr bwMode="auto">
                <a:xfrm>
                  <a:off x="3756" y="313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7" name="Line 193"/>
                <p:cNvSpPr>
                  <a:spLocks noChangeShapeType="1"/>
                </p:cNvSpPr>
                <p:nvPr/>
              </p:nvSpPr>
              <p:spPr bwMode="auto">
                <a:xfrm>
                  <a:off x="3760" y="313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8" name="Rectangle 194"/>
                <p:cNvSpPr>
                  <a:spLocks noChangeArrowheads="1"/>
                </p:cNvSpPr>
                <p:nvPr/>
              </p:nvSpPr>
              <p:spPr bwMode="auto">
                <a:xfrm>
                  <a:off x="3759" y="3138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9" name="Line 195"/>
                <p:cNvSpPr>
                  <a:spLocks noChangeShapeType="1"/>
                </p:cNvSpPr>
                <p:nvPr/>
              </p:nvSpPr>
              <p:spPr bwMode="auto">
                <a:xfrm>
                  <a:off x="3767" y="314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0" name="Rectangle 196"/>
                <p:cNvSpPr>
                  <a:spLocks noChangeArrowheads="1"/>
                </p:cNvSpPr>
                <p:nvPr/>
              </p:nvSpPr>
              <p:spPr bwMode="auto">
                <a:xfrm>
                  <a:off x="3767" y="3144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1" name="Line 197"/>
                <p:cNvSpPr>
                  <a:spLocks noChangeShapeType="1"/>
                </p:cNvSpPr>
                <p:nvPr/>
              </p:nvSpPr>
              <p:spPr bwMode="auto">
                <a:xfrm>
                  <a:off x="3776" y="315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2" name="Rectangle 198"/>
                <p:cNvSpPr>
                  <a:spLocks noChangeArrowheads="1"/>
                </p:cNvSpPr>
                <p:nvPr/>
              </p:nvSpPr>
              <p:spPr bwMode="auto">
                <a:xfrm>
                  <a:off x="3775" y="3151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3" name="Line 199"/>
                <p:cNvSpPr>
                  <a:spLocks noChangeShapeType="1"/>
                </p:cNvSpPr>
                <p:nvPr/>
              </p:nvSpPr>
              <p:spPr bwMode="auto">
                <a:xfrm>
                  <a:off x="3784" y="315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4" name="Rectangle 200"/>
                <p:cNvSpPr>
                  <a:spLocks noChangeArrowheads="1"/>
                </p:cNvSpPr>
                <p:nvPr/>
              </p:nvSpPr>
              <p:spPr bwMode="auto">
                <a:xfrm>
                  <a:off x="3784" y="3158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5" name="Line 201"/>
                <p:cNvSpPr>
                  <a:spLocks noChangeShapeType="1"/>
                </p:cNvSpPr>
                <p:nvPr/>
              </p:nvSpPr>
              <p:spPr bwMode="auto">
                <a:xfrm>
                  <a:off x="3793" y="316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6" name="Rectangle 202"/>
                <p:cNvSpPr>
                  <a:spLocks noChangeArrowheads="1"/>
                </p:cNvSpPr>
                <p:nvPr/>
              </p:nvSpPr>
              <p:spPr bwMode="auto">
                <a:xfrm>
                  <a:off x="3792" y="3165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7" name="Line 203"/>
                <p:cNvSpPr>
                  <a:spLocks noChangeShapeType="1"/>
                </p:cNvSpPr>
                <p:nvPr/>
              </p:nvSpPr>
              <p:spPr bwMode="auto">
                <a:xfrm>
                  <a:off x="3801" y="317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8" name="Rectangle 204"/>
                <p:cNvSpPr>
                  <a:spLocks noChangeArrowheads="1"/>
                </p:cNvSpPr>
                <p:nvPr/>
              </p:nvSpPr>
              <p:spPr bwMode="auto">
                <a:xfrm>
                  <a:off x="3801" y="3171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9" name="Line 205"/>
                <p:cNvSpPr>
                  <a:spLocks noChangeShapeType="1"/>
                </p:cNvSpPr>
                <p:nvPr/>
              </p:nvSpPr>
              <p:spPr bwMode="auto">
                <a:xfrm>
                  <a:off x="3809" y="317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0" name="Rectangle 206"/>
                <p:cNvSpPr>
                  <a:spLocks noChangeArrowheads="1"/>
                </p:cNvSpPr>
                <p:nvPr/>
              </p:nvSpPr>
              <p:spPr bwMode="auto">
                <a:xfrm>
                  <a:off x="3808" y="3178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1" name="Line 207"/>
                <p:cNvSpPr>
                  <a:spLocks noChangeShapeType="1"/>
                </p:cNvSpPr>
                <p:nvPr/>
              </p:nvSpPr>
              <p:spPr bwMode="auto">
                <a:xfrm>
                  <a:off x="3817" y="318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2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17" y="3185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3" name="Line 209"/>
                <p:cNvSpPr>
                  <a:spLocks noChangeShapeType="1"/>
                </p:cNvSpPr>
                <p:nvPr/>
              </p:nvSpPr>
              <p:spPr bwMode="auto">
                <a:xfrm>
                  <a:off x="3826" y="319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4" name="Rectangle 210"/>
                <p:cNvSpPr>
                  <a:spLocks noChangeArrowheads="1"/>
                </p:cNvSpPr>
                <p:nvPr/>
              </p:nvSpPr>
              <p:spPr bwMode="auto">
                <a:xfrm>
                  <a:off x="3824" y="3193"/>
                  <a:ext cx="12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5" name="Line 211"/>
                <p:cNvSpPr>
                  <a:spLocks noChangeShapeType="1"/>
                </p:cNvSpPr>
                <p:nvPr/>
              </p:nvSpPr>
              <p:spPr bwMode="auto">
                <a:xfrm>
                  <a:off x="3835" y="319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6" name="Rectangle 212"/>
                <p:cNvSpPr>
                  <a:spLocks noChangeArrowheads="1"/>
                </p:cNvSpPr>
                <p:nvPr/>
              </p:nvSpPr>
              <p:spPr bwMode="auto">
                <a:xfrm>
                  <a:off x="3834" y="3198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7" name="Line 213"/>
                <p:cNvSpPr>
                  <a:spLocks noChangeShapeType="1"/>
                </p:cNvSpPr>
                <p:nvPr/>
              </p:nvSpPr>
              <p:spPr bwMode="auto">
                <a:xfrm>
                  <a:off x="3843" y="320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8" name="Line 214"/>
                <p:cNvSpPr>
                  <a:spLocks noChangeShapeType="1"/>
                </p:cNvSpPr>
                <p:nvPr/>
              </p:nvSpPr>
              <p:spPr bwMode="auto">
                <a:xfrm>
                  <a:off x="3846" y="320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9" name="Line 215"/>
                <p:cNvSpPr>
                  <a:spLocks noChangeShapeType="1"/>
                </p:cNvSpPr>
                <p:nvPr/>
              </p:nvSpPr>
              <p:spPr bwMode="auto">
                <a:xfrm>
                  <a:off x="3851" y="32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0" name="Line 216"/>
                <p:cNvSpPr>
                  <a:spLocks noChangeShapeType="1"/>
                </p:cNvSpPr>
                <p:nvPr/>
              </p:nvSpPr>
              <p:spPr bwMode="auto">
                <a:xfrm>
                  <a:off x="3856" y="32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1" name="Rectangle 217"/>
                <p:cNvSpPr>
                  <a:spLocks noChangeArrowheads="1"/>
                </p:cNvSpPr>
                <p:nvPr/>
              </p:nvSpPr>
              <p:spPr bwMode="auto">
                <a:xfrm>
                  <a:off x="3854" y="3213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2" name="Line 218"/>
                <p:cNvSpPr>
                  <a:spLocks noChangeShapeType="1"/>
                </p:cNvSpPr>
                <p:nvPr/>
              </p:nvSpPr>
              <p:spPr bwMode="auto">
                <a:xfrm>
                  <a:off x="3863" y="322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3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63" y="3220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4" name="Line 220"/>
                <p:cNvSpPr>
                  <a:spLocks noChangeShapeType="1"/>
                </p:cNvSpPr>
                <p:nvPr/>
              </p:nvSpPr>
              <p:spPr bwMode="auto">
                <a:xfrm>
                  <a:off x="3871" y="322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5" name="Rectangle 221"/>
                <p:cNvSpPr>
                  <a:spLocks noChangeArrowheads="1"/>
                </p:cNvSpPr>
                <p:nvPr/>
              </p:nvSpPr>
              <p:spPr bwMode="auto">
                <a:xfrm>
                  <a:off x="3871" y="3226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6" name="Line 222"/>
                <p:cNvSpPr>
                  <a:spLocks noChangeShapeType="1"/>
                </p:cNvSpPr>
                <p:nvPr/>
              </p:nvSpPr>
              <p:spPr bwMode="auto">
                <a:xfrm>
                  <a:off x="3879" y="323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7" name="Line 223"/>
                <p:cNvSpPr>
                  <a:spLocks noChangeShapeType="1"/>
                </p:cNvSpPr>
                <p:nvPr/>
              </p:nvSpPr>
              <p:spPr bwMode="auto">
                <a:xfrm>
                  <a:off x="3885" y="323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18" name="Group 425"/>
              <p:cNvGrpSpPr>
                <a:grpSpLocks/>
              </p:cNvGrpSpPr>
              <p:nvPr/>
            </p:nvGrpSpPr>
            <p:grpSpPr bwMode="auto">
              <a:xfrm>
                <a:off x="3888" y="3240"/>
                <a:ext cx="824" cy="295"/>
                <a:chOff x="3888" y="3240"/>
                <a:chExt cx="824" cy="295"/>
              </a:xfrm>
            </p:grpSpPr>
            <p:sp>
              <p:nvSpPr>
                <p:cNvPr id="908" name="Line 225"/>
                <p:cNvSpPr>
                  <a:spLocks noChangeShapeType="1"/>
                </p:cNvSpPr>
                <p:nvPr/>
              </p:nvSpPr>
              <p:spPr bwMode="auto">
                <a:xfrm>
                  <a:off x="3888" y="324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9" name="Line 226"/>
                <p:cNvSpPr>
                  <a:spLocks noChangeShapeType="1"/>
                </p:cNvSpPr>
                <p:nvPr/>
              </p:nvSpPr>
              <p:spPr bwMode="auto">
                <a:xfrm>
                  <a:off x="3892" y="324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0" name="Rectangle 227"/>
                <p:cNvSpPr>
                  <a:spLocks noChangeArrowheads="1"/>
                </p:cNvSpPr>
                <p:nvPr/>
              </p:nvSpPr>
              <p:spPr bwMode="auto">
                <a:xfrm>
                  <a:off x="3891" y="3240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1" name="Line 228"/>
                <p:cNvSpPr>
                  <a:spLocks noChangeShapeType="1"/>
                </p:cNvSpPr>
                <p:nvPr/>
              </p:nvSpPr>
              <p:spPr bwMode="auto">
                <a:xfrm>
                  <a:off x="3901" y="32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2" name="Line 229"/>
                <p:cNvSpPr>
                  <a:spLocks noChangeShapeType="1"/>
                </p:cNvSpPr>
                <p:nvPr/>
              </p:nvSpPr>
              <p:spPr bwMode="auto">
                <a:xfrm>
                  <a:off x="3905" y="32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3" name="Line 230"/>
                <p:cNvSpPr>
                  <a:spLocks noChangeShapeType="1"/>
                </p:cNvSpPr>
                <p:nvPr/>
              </p:nvSpPr>
              <p:spPr bwMode="auto">
                <a:xfrm>
                  <a:off x="3909" y="32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4" name="Line 231"/>
                <p:cNvSpPr>
                  <a:spLocks noChangeShapeType="1"/>
                </p:cNvSpPr>
                <p:nvPr/>
              </p:nvSpPr>
              <p:spPr bwMode="auto">
                <a:xfrm>
                  <a:off x="3913" y="32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5" name="Rectangle 232"/>
                <p:cNvSpPr>
                  <a:spLocks noChangeArrowheads="1"/>
                </p:cNvSpPr>
                <p:nvPr/>
              </p:nvSpPr>
              <p:spPr bwMode="auto">
                <a:xfrm>
                  <a:off x="3913" y="3253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6" name="Line 233"/>
                <p:cNvSpPr>
                  <a:spLocks noChangeShapeType="1"/>
                </p:cNvSpPr>
                <p:nvPr/>
              </p:nvSpPr>
              <p:spPr bwMode="auto">
                <a:xfrm>
                  <a:off x="3921" y="32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7" name="Line 234"/>
                <p:cNvSpPr>
                  <a:spLocks noChangeShapeType="1"/>
                </p:cNvSpPr>
                <p:nvPr/>
              </p:nvSpPr>
              <p:spPr bwMode="auto">
                <a:xfrm>
                  <a:off x="3926" y="32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8" name="Rectangle 235"/>
                <p:cNvSpPr>
                  <a:spLocks noChangeArrowheads="1"/>
                </p:cNvSpPr>
                <p:nvPr/>
              </p:nvSpPr>
              <p:spPr bwMode="auto">
                <a:xfrm>
                  <a:off x="3924" y="326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9" name="Line 236"/>
                <p:cNvSpPr>
                  <a:spLocks noChangeShapeType="1"/>
                </p:cNvSpPr>
                <p:nvPr/>
              </p:nvSpPr>
              <p:spPr bwMode="auto">
                <a:xfrm>
                  <a:off x="3934" y="32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0" name="Line 237"/>
                <p:cNvSpPr>
                  <a:spLocks noChangeShapeType="1"/>
                </p:cNvSpPr>
                <p:nvPr/>
              </p:nvSpPr>
              <p:spPr bwMode="auto">
                <a:xfrm>
                  <a:off x="3938" y="32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1" name="Line 238"/>
                <p:cNvSpPr>
                  <a:spLocks noChangeShapeType="1"/>
                </p:cNvSpPr>
                <p:nvPr/>
              </p:nvSpPr>
              <p:spPr bwMode="auto">
                <a:xfrm>
                  <a:off x="3942" y="32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2" name="Line 239"/>
                <p:cNvSpPr>
                  <a:spLocks noChangeShapeType="1"/>
                </p:cNvSpPr>
                <p:nvPr/>
              </p:nvSpPr>
              <p:spPr bwMode="auto">
                <a:xfrm>
                  <a:off x="3947" y="32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3" name="Rectangle 240"/>
                <p:cNvSpPr>
                  <a:spLocks noChangeArrowheads="1"/>
                </p:cNvSpPr>
                <p:nvPr/>
              </p:nvSpPr>
              <p:spPr bwMode="auto">
                <a:xfrm>
                  <a:off x="3946" y="3274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4" name="Line 241"/>
                <p:cNvSpPr>
                  <a:spLocks noChangeShapeType="1"/>
                </p:cNvSpPr>
                <p:nvPr/>
              </p:nvSpPr>
              <p:spPr bwMode="auto">
                <a:xfrm>
                  <a:off x="3954" y="328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5" name="Line 242"/>
                <p:cNvSpPr>
                  <a:spLocks noChangeShapeType="1"/>
                </p:cNvSpPr>
                <p:nvPr/>
              </p:nvSpPr>
              <p:spPr bwMode="auto">
                <a:xfrm>
                  <a:off x="3958" y="328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6" name="Rectangle 243"/>
                <p:cNvSpPr>
                  <a:spLocks noChangeArrowheads="1"/>
                </p:cNvSpPr>
                <p:nvPr/>
              </p:nvSpPr>
              <p:spPr bwMode="auto">
                <a:xfrm>
                  <a:off x="3958" y="3281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7" name="Line 244"/>
                <p:cNvSpPr>
                  <a:spLocks noChangeShapeType="1"/>
                </p:cNvSpPr>
                <p:nvPr/>
              </p:nvSpPr>
              <p:spPr bwMode="auto">
                <a:xfrm>
                  <a:off x="3968" y="328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8" name="Line 245"/>
                <p:cNvSpPr>
                  <a:spLocks noChangeShapeType="1"/>
                </p:cNvSpPr>
                <p:nvPr/>
              </p:nvSpPr>
              <p:spPr bwMode="auto">
                <a:xfrm>
                  <a:off x="3971" y="328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9" name="Line 246"/>
                <p:cNvSpPr>
                  <a:spLocks noChangeShapeType="1"/>
                </p:cNvSpPr>
                <p:nvPr/>
              </p:nvSpPr>
              <p:spPr bwMode="auto">
                <a:xfrm>
                  <a:off x="3975" y="329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0" name="Line 247"/>
                <p:cNvSpPr>
                  <a:spLocks noChangeShapeType="1"/>
                </p:cNvSpPr>
                <p:nvPr/>
              </p:nvSpPr>
              <p:spPr bwMode="auto">
                <a:xfrm>
                  <a:off x="3980" y="329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1" name="Rectangle 248"/>
                <p:cNvSpPr>
                  <a:spLocks noChangeArrowheads="1"/>
                </p:cNvSpPr>
                <p:nvPr/>
              </p:nvSpPr>
              <p:spPr bwMode="auto">
                <a:xfrm>
                  <a:off x="3979" y="3295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2" name="Line 249"/>
                <p:cNvSpPr>
                  <a:spLocks noChangeShapeType="1"/>
                </p:cNvSpPr>
                <p:nvPr/>
              </p:nvSpPr>
              <p:spPr bwMode="auto">
                <a:xfrm>
                  <a:off x="3988" y="33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3" name="Line 250"/>
                <p:cNvSpPr>
                  <a:spLocks noChangeShapeType="1"/>
                </p:cNvSpPr>
                <p:nvPr/>
              </p:nvSpPr>
              <p:spPr bwMode="auto">
                <a:xfrm>
                  <a:off x="3991" y="33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4" name="Line 251"/>
                <p:cNvSpPr>
                  <a:spLocks noChangeShapeType="1"/>
                </p:cNvSpPr>
                <p:nvPr/>
              </p:nvSpPr>
              <p:spPr bwMode="auto">
                <a:xfrm>
                  <a:off x="3996" y="33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5" name="Line 252"/>
                <p:cNvSpPr>
                  <a:spLocks noChangeShapeType="1"/>
                </p:cNvSpPr>
                <p:nvPr/>
              </p:nvSpPr>
              <p:spPr bwMode="auto">
                <a:xfrm>
                  <a:off x="4000" y="33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6" name="Line 253"/>
                <p:cNvSpPr>
                  <a:spLocks noChangeShapeType="1"/>
                </p:cNvSpPr>
                <p:nvPr/>
              </p:nvSpPr>
              <p:spPr bwMode="auto">
                <a:xfrm>
                  <a:off x="4004" y="33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7" name="Line 254"/>
                <p:cNvSpPr>
                  <a:spLocks noChangeShapeType="1"/>
                </p:cNvSpPr>
                <p:nvPr/>
              </p:nvSpPr>
              <p:spPr bwMode="auto">
                <a:xfrm>
                  <a:off x="4008" y="33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8" name="Line 255"/>
                <p:cNvSpPr>
                  <a:spLocks noChangeShapeType="1"/>
                </p:cNvSpPr>
                <p:nvPr/>
              </p:nvSpPr>
              <p:spPr bwMode="auto">
                <a:xfrm>
                  <a:off x="4013" y="33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9" name="Line 256"/>
                <p:cNvSpPr>
                  <a:spLocks noChangeShapeType="1"/>
                </p:cNvSpPr>
                <p:nvPr/>
              </p:nvSpPr>
              <p:spPr bwMode="auto">
                <a:xfrm>
                  <a:off x="4017" y="33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0" name="Line 257"/>
                <p:cNvSpPr>
                  <a:spLocks noChangeShapeType="1"/>
                </p:cNvSpPr>
                <p:nvPr/>
              </p:nvSpPr>
              <p:spPr bwMode="auto">
                <a:xfrm>
                  <a:off x="4021" y="33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1" name="Line 258"/>
                <p:cNvSpPr>
                  <a:spLocks noChangeShapeType="1"/>
                </p:cNvSpPr>
                <p:nvPr/>
              </p:nvSpPr>
              <p:spPr bwMode="auto">
                <a:xfrm>
                  <a:off x="4024" y="332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2" name="Line 259"/>
                <p:cNvSpPr>
                  <a:spLocks noChangeShapeType="1"/>
                </p:cNvSpPr>
                <p:nvPr/>
              </p:nvSpPr>
              <p:spPr bwMode="auto">
                <a:xfrm>
                  <a:off x="4030" y="332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3" name="Line 260"/>
                <p:cNvSpPr>
                  <a:spLocks noChangeShapeType="1"/>
                </p:cNvSpPr>
                <p:nvPr/>
              </p:nvSpPr>
              <p:spPr bwMode="auto">
                <a:xfrm>
                  <a:off x="4033" y="332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4" name="Line 261"/>
                <p:cNvSpPr>
                  <a:spLocks noChangeShapeType="1"/>
                </p:cNvSpPr>
                <p:nvPr/>
              </p:nvSpPr>
              <p:spPr bwMode="auto">
                <a:xfrm>
                  <a:off x="4038" y="332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5" name="Line 262"/>
                <p:cNvSpPr>
                  <a:spLocks noChangeShapeType="1"/>
                </p:cNvSpPr>
                <p:nvPr/>
              </p:nvSpPr>
              <p:spPr bwMode="auto">
                <a:xfrm>
                  <a:off x="4041" y="332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6" name="Line 263"/>
                <p:cNvSpPr>
                  <a:spLocks noChangeShapeType="1"/>
                </p:cNvSpPr>
                <p:nvPr/>
              </p:nvSpPr>
              <p:spPr bwMode="auto">
                <a:xfrm>
                  <a:off x="4046" y="332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7" name="Rectangle 264"/>
                <p:cNvSpPr>
                  <a:spLocks noChangeArrowheads="1"/>
                </p:cNvSpPr>
                <p:nvPr/>
              </p:nvSpPr>
              <p:spPr bwMode="auto">
                <a:xfrm>
                  <a:off x="4045" y="3328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8" name="Line 265"/>
                <p:cNvSpPr>
                  <a:spLocks noChangeShapeType="1"/>
                </p:cNvSpPr>
                <p:nvPr/>
              </p:nvSpPr>
              <p:spPr bwMode="auto">
                <a:xfrm>
                  <a:off x="4054" y="333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9" name="Line 266"/>
                <p:cNvSpPr>
                  <a:spLocks noChangeShapeType="1"/>
                </p:cNvSpPr>
                <p:nvPr/>
              </p:nvSpPr>
              <p:spPr bwMode="auto">
                <a:xfrm>
                  <a:off x="4058" y="333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0" name="Rectangle 267"/>
                <p:cNvSpPr>
                  <a:spLocks noChangeArrowheads="1"/>
                </p:cNvSpPr>
                <p:nvPr/>
              </p:nvSpPr>
              <p:spPr bwMode="auto">
                <a:xfrm>
                  <a:off x="4058" y="3336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1" name="Line 268"/>
                <p:cNvSpPr>
                  <a:spLocks noChangeShapeType="1"/>
                </p:cNvSpPr>
                <p:nvPr/>
              </p:nvSpPr>
              <p:spPr bwMode="auto">
                <a:xfrm>
                  <a:off x="4066" y="334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2" name="Line 269"/>
                <p:cNvSpPr>
                  <a:spLocks noChangeShapeType="1"/>
                </p:cNvSpPr>
                <p:nvPr/>
              </p:nvSpPr>
              <p:spPr bwMode="auto">
                <a:xfrm>
                  <a:off x="4070" y="334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3" name="Line 270"/>
                <p:cNvSpPr>
                  <a:spLocks noChangeShapeType="1"/>
                </p:cNvSpPr>
                <p:nvPr/>
              </p:nvSpPr>
              <p:spPr bwMode="auto">
                <a:xfrm>
                  <a:off x="4075" y="334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4" name="Line 271"/>
                <p:cNvSpPr>
                  <a:spLocks noChangeShapeType="1"/>
                </p:cNvSpPr>
                <p:nvPr/>
              </p:nvSpPr>
              <p:spPr bwMode="auto">
                <a:xfrm>
                  <a:off x="4080" y="335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5" name="Line 272"/>
                <p:cNvSpPr>
                  <a:spLocks noChangeShapeType="1"/>
                </p:cNvSpPr>
                <p:nvPr/>
              </p:nvSpPr>
              <p:spPr bwMode="auto">
                <a:xfrm>
                  <a:off x="4083" y="335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6" name="Line 273"/>
                <p:cNvSpPr>
                  <a:spLocks noChangeShapeType="1"/>
                </p:cNvSpPr>
                <p:nvPr/>
              </p:nvSpPr>
              <p:spPr bwMode="auto">
                <a:xfrm>
                  <a:off x="4087" y="335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7" name="Rectangle 274"/>
                <p:cNvSpPr>
                  <a:spLocks noChangeArrowheads="1"/>
                </p:cNvSpPr>
                <p:nvPr/>
              </p:nvSpPr>
              <p:spPr bwMode="auto">
                <a:xfrm>
                  <a:off x="4087" y="3350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8" name="Line 275"/>
                <p:cNvSpPr>
                  <a:spLocks noChangeShapeType="1"/>
                </p:cNvSpPr>
                <p:nvPr/>
              </p:nvSpPr>
              <p:spPr bwMode="auto">
                <a:xfrm>
                  <a:off x="4096" y="335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9" name="Line 276"/>
                <p:cNvSpPr>
                  <a:spLocks noChangeShapeType="1"/>
                </p:cNvSpPr>
                <p:nvPr/>
              </p:nvSpPr>
              <p:spPr bwMode="auto">
                <a:xfrm>
                  <a:off x="4100" y="335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0" name="Line 277"/>
                <p:cNvSpPr>
                  <a:spLocks noChangeShapeType="1"/>
                </p:cNvSpPr>
                <p:nvPr/>
              </p:nvSpPr>
              <p:spPr bwMode="auto">
                <a:xfrm>
                  <a:off x="4103" y="335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1" name="Rectangle 278"/>
                <p:cNvSpPr>
                  <a:spLocks noChangeArrowheads="1"/>
                </p:cNvSpPr>
                <p:nvPr/>
              </p:nvSpPr>
              <p:spPr bwMode="auto">
                <a:xfrm>
                  <a:off x="4103" y="3356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2" name="Line 279"/>
                <p:cNvSpPr>
                  <a:spLocks noChangeShapeType="1"/>
                </p:cNvSpPr>
                <p:nvPr/>
              </p:nvSpPr>
              <p:spPr bwMode="auto">
                <a:xfrm>
                  <a:off x="4112" y="336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3" name="Line 280"/>
                <p:cNvSpPr>
                  <a:spLocks noChangeShapeType="1"/>
                </p:cNvSpPr>
                <p:nvPr/>
              </p:nvSpPr>
              <p:spPr bwMode="auto">
                <a:xfrm>
                  <a:off x="4116" y="336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4" name="Line 281"/>
                <p:cNvSpPr>
                  <a:spLocks noChangeShapeType="1"/>
                </p:cNvSpPr>
                <p:nvPr/>
              </p:nvSpPr>
              <p:spPr bwMode="auto">
                <a:xfrm>
                  <a:off x="4120" y="336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5" name="Line 282"/>
                <p:cNvSpPr>
                  <a:spLocks noChangeShapeType="1"/>
                </p:cNvSpPr>
                <p:nvPr/>
              </p:nvSpPr>
              <p:spPr bwMode="auto">
                <a:xfrm>
                  <a:off x="4125" y="337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6" name="Line 283"/>
                <p:cNvSpPr>
                  <a:spLocks noChangeShapeType="1"/>
                </p:cNvSpPr>
                <p:nvPr/>
              </p:nvSpPr>
              <p:spPr bwMode="auto">
                <a:xfrm>
                  <a:off x="4128" y="337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7" name="Line 284"/>
                <p:cNvSpPr>
                  <a:spLocks noChangeShapeType="1"/>
                </p:cNvSpPr>
                <p:nvPr/>
              </p:nvSpPr>
              <p:spPr bwMode="auto">
                <a:xfrm>
                  <a:off x="4133" y="337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8" name="Rectangle 285"/>
                <p:cNvSpPr>
                  <a:spLocks noChangeArrowheads="1"/>
                </p:cNvSpPr>
                <p:nvPr/>
              </p:nvSpPr>
              <p:spPr bwMode="auto">
                <a:xfrm>
                  <a:off x="4131" y="3370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69" name="Line 286"/>
                <p:cNvSpPr>
                  <a:spLocks noChangeShapeType="1"/>
                </p:cNvSpPr>
                <p:nvPr/>
              </p:nvSpPr>
              <p:spPr bwMode="auto">
                <a:xfrm>
                  <a:off x="4142" y="337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0" name="Line 287"/>
                <p:cNvSpPr>
                  <a:spLocks noChangeShapeType="1"/>
                </p:cNvSpPr>
                <p:nvPr/>
              </p:nvSpPr>
              <p:spPr bwMode="auto">
                <a:xfrm>
                  <a:off x="4145" y="337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1" name="Line 288"/>
                <p:cNvSpPr>
                  <a:spLocks noChangeShapeType="1"/>
                </p:cNvSpPr>
                <p:nvPr/>
              </p:nvSpPr>
              <p:spPr bwMode="auto">
                <a:xfrm>
                  <a:off x="4149" y="337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2" name="Rectangle 289"/>
                <p:cNvSpPr>
                  <a:spLocks noChangeArrowheads="1"/>
                </p:cNvSpPr>
                <p:nvPr/>
              </p:nvSpPr>
              <p:spPr bwMode="auto">
                <a:xfrm>
                  <a:off x="4148" y="3378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3" name="Line 290"/>
                <p:cNvSpPr>
                  <a:spLocks noChangeShapeType="1"/>
                </p:cNvSpPr>
                <p:nvPr/>
              </p:nvSpPr>
              <p:spPr bwMode="auto">
                <a:xfrm>
                  <a:off x="4158" y="33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4" name="Line 291"/>
                <p:cNvSpPr>
                  <a:spLocks noChangeShapeType="1"/>
                </p:cNvSpPr>
                <p:nvPr/>
              </p:nvSpPr>
              <p:spPr bwMode="auto">
                <a:xfrm>
                  <a:off x="4162" y="33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5" name="Line 292"/>
                <p:cNvSpPr>
                  <a:spLocks noChangeShapeType="1"/>
                </p:cNvSpPr>
                <p:nvPr/>
              </p:nvSpPr>
              <p:spPr bwMode="auto">
                <a:xfrm>
                  <a:off x="4166" y="33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6" name="Rectangle 293"/>
                <p:cNvSpPr>
                  <a:spLocks noChangeArrowheads="1"/>
                </p:cNvSpPr>
                <p:nvPr/>
              </p:nvSpPr>
              <p:spPr bwMode="auto">
                <a:xfrm>
                  <a:off x="4164" y="3383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7" name="Line 294"/>
                <p:cNvSpPr>
                  <a:spLocks noChangeShapeType="1"/>
                </p:cNvSpPr>
                <p:nvPr/>
              </p:nvSpPr>
              <p:spPr bwMode="auto">
                <a:xfrm>
                  <a:off x="4175" y="338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8" name="Line 295"/>
                <p:cNvSpPr>
                  <a:spLocks noChangeShapeType="1"/>
                </p:cNvSpPr>
                <p:nvPr/>
              </p:nvSpPr>
              <p:spPr bwMode="auto">
                <a:xfrm>
                  <a:off x="4178" y="338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9" name="Line 296"/>
                <p:cNvSpPr>
                  <a:spLocks noChangeShapeType="1"/>
                </p:cNvSpPr>
                <p:nvPr/>
              </p:nvSpPr>
              <p:spPr bwMode="auto">
                <a:xfrm>
                  <a:off x="4183" y="338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0" name="Rectangle 297"/>
                <p:cNvSpPr>
                  <a:spLocks noChangeArrowheads="1"/>
                </p:cNvSpPr>
                <p:nvPr/>
              </p:nvSpPr>
              <p:spPr bwMode="auto">
                <a:xfrm>
                  <a:off x="4181" y="3389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1" name="Line 298"/>
                <p:cNvSpPr>
                  <a:spLocks noChangeShapeType="1"/>
                </p:cNvSpPr>
                <p:nvPr/>
              </p:nvSpPr>
              <p:spPr bwMode="auto">
                <a:xfrm>
                  <a:off x="4191" y="339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2" name="Line 299"/>
                <p:cNvSpPr>
                  <a:spLocks noChangeShapeType="1"/>
                </p:cNvSpPr>
                <p:nvPr/>
              </p:nvSpPr>
              <p:spPr bwMode="auto">
                <a:xfrm>
                  <a:off x="4195" y="339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3" name="Line 300"/>
                <p:cNvSpPr>
                  <a:spLocks noChangeShapeType="1"/>
                </p:cNvSpPr>
                <p:nvPr/>
              </p:nvSpPr>
              <p:spPr bwMode="auto">
                <a:xfrm>
                  <a:off x="4198" y="339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4" name="Line 301"/>
                <p:cNvSpPr>
                  <a:spLocks noChangeShapeType="1"/>
                </p:cNvSpPr>
                <p:nvPr/>
              </p:nvSpPr>
              <p:spPr bwMode="auto">
                <a:xfrm>
                  <a:off x="4204" y="339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5" name="Line 302"/>
                <p:cNvSpPr>
                  <a:spLocks noChangeShapeType="1"/>
                </p:cNvSpPr>
                <p:nvPr/>
              </p:nvSpPr>
              <p:spPr bwMode="auto">
                <a:xfrm>
                  <a:off x="4208" y="340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6" name="Line 303"/>
                <p:cNvSpPr>
                  <a:spLocks noChangeShapeType="1"/>
                </p:cNvSpPr>
                <p:nvPr/>
              </p:nvSpPr>
              <p:spPr bwMode="auto">
                <a:xfrm>
                  <a:off x="4212" y="340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7" name="Line 304"/>
                <p:cNvSpPr>
                  <a:spLocks noChangeShapeType="1"/>
                </p:cNvSpPr>
                <p:nvPr/>
              </p:nvSpPr>
              <p:spPr bwMode="auto">
                <a:xfrm>
                  <a:off x="4215" y="340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8" name="Line 305"/>
                <p:cNvSpPr>
                  <a:spLocks noChangeShapeType="1"/>
                </p:cNvSpPr>
                <p:nvPr/>
              </p:nvSpPr>
              <p:spPr bwMode="auto">
                <a:xfrm>
                  <a:off x="4220" y="340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9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19" y="3405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0" name="Line 307"/>
                <p:cNvSpPr>
                  <a:spLocks noChangeShapeType="1"/>
                </p:cNvSpPr>
                <p:nvPr/>
              </p:nvSpPr>
              <p:spPr bwMode="auto">
                <a:xfrm>
                  <a:off x="4228" y="341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1" name="Line 308"/>
                <p:cNvSpPr>
                  <a:spLocks noChangeShapeType="1"/>
                </p:cNvSpPr>
                <p:nvPr/>
              </p:nvSpPr>
              <p:spPr bwMode="auto">
                <a:xfrm>
                  <a:off x="4232" y="341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2" name="Line 309"/>
                <p:cNvSpPr>
                  <a:spLocks noChangeShapeType="1"/>
                </p:cNvSpPr>
                <p:nvPr/>
              </p:nvSpPr>
              <p:spPr bwMode="auto">
                <a:xfrm>
                  <a:off x="4237" y="341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3" name="Rectangle 310"/>
                <p:cNvSpPr>
                  <a:spLocks noChangeArrowheads="1"/>
                </p:cNvSpPr>
                <p:nvPr/>
              </p:nvSpPr>
              <p:spPr bwMode="auto">
                <a:xfrm>
                  <a:off x="4235" y="3411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4" name="Line 311"/>
                <p:cNvSpPr>
                  <a:spLocks noChangeShapeType="1"/>
                </p:cNvSpPr>
                <p:nvPr/>
              </p:nvSpPr>
              <p:spPr bwMode="auto">
                <a:xfrm>
                  <a:off x="4245" y="34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5" name="Line 312"/>
                <p:cNvSpPr>
                  <a:spLocks noChangeShapeType="1"/>
                </p:cNvSpPr>
                <p:nvPr/>
              </p:nvSpPr>
              <p:spPr bwMode="auto">
                <a:xfrm>
                  <a:off x="4248" y="34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6" name="Line 313"/>
                <p:cNvSpPr>
                  <a:spLocks noChangeShapeType="1"/>
                </p:cNvSpPr>
                <p:nvPr/>
              </p:nvSpPr>
              <p:spPr bwMode="auto">
                <a:xfrm>
                  <a:off x="4253" y="34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7" name="Line 314"/>
                <p:cNvSpPr>
                  <a:spLocks noChangeShapeType="1"/>
                </p:cNvSpPr>
                <p:nvPr/>
              </p:nvSpPr>
              <p:spPr bwMode="auto">
                <a:xfrm>
                  <a:off x="4257" y="34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8" name="Rectangle 315"/>
                <p:cNvSpPr>
                  <a:spLocks noChangeArrowheads="1"/>
                </p:cNvSpPr>
                <p:nvPr/>
              </p:nvSpPr>
              <p:spPr bwMode="auto">
                <a:xfrm>
                  <a:off x="4256" y="3417"/>
                  <a:ext cx="11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9" name="Line 316"/>
                <p:cNvSpPr>
                  <a:spLocks noChangeShapeType="1"/>
                </p:cNvSpPr>
                <p:nvPr/>
              </p:nvSpPr>
              <p:spPr bwMode="auto">
                <a:xfrm>
                  <a:off x="4265" y="342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0" name="Line 317"/>
                <p:cNvSpPr>
                  <a:spLocks noChangeShapeType="1"/>
                </p:cNvSpPr>
                <p:nvPr/>
              </p:nvSpPr>
              <p:spPr bwMode="auto">
                <a:xfrm>
                  <a:off x="4270" y="342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1" name="Line 318"/>
                <p:cNvSpPr>
                  <a:spLocks noChangeShapeType="1"/>
                </p:cNvSpPr>
                <p:nvPr/>
              </p:nvSpPr>
              <p:spPr bwMode="auto">
                <a:xfrm>
                  <a:off x="4274" y="342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2" name="Line 319"/>
                <p:cNvSpPr>
                  <a:spLocks noChangeShapeType="1"/>
                </p:cNvSpPr>
                <p:nvPr/>
              </p:nvSpPr>
              <p:spPr bwMode="auto">
                <a:xfrm>
                  <a:off x="4278" y="342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3" name="Rectangle 320"/>
                <p:cNvSpPr>
                  <a:spLocks noChangeArrowheads="1"/>
                </p:cNvSpPr>
                <p:nvPr/>
              </p:nvSpPr>
              <p:spPr bwMode="auto">
                <a:xfrm>
                  <a:off x="4276" y="3425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4" name="Line 321"/>
                <p:cNvSpPr>
                  <a:spLocks noChangeShapeType="1"/>
                </p:cNvSpPr>
                <p:nvPr/>
              </p:nvSpPr>
              <p:spPr bwMode="auto">
                <a:xfrm>
                  <a:off x="4287" y="343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5" name="Line 322"/>
                <p:cNvSpPr>
                  <a:spLocks noChangeShapeType="1"/>
                </p:cNvSpPr>
                <p:nvPr/>
              </p:nvSpPr>
              <p:spPr bwMode="auto">
                <a:xfrm>
                  <a:off x="4290" y="343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6" name="Line 323"/>
                <p:cNvSpPr>
                  <a:spLocks noChangeShapeType="1"/>
                </p:cNvSpPr>
                <p:nvPr/>
              </p:nvSpPr>
              <p:spPr bwMode="auto">
                <a:xfrm>
                  <a:off x="4295" y="343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7" name="Line 324"/>
                <p:cNvSpPr>
                  <a:spLocks noChangeShapeType="1"/>
                </p:cNvSpPr>
                <p:nvPr/>
              </p:nvSpPr>
              <p:spPr bwMode="auto">
                <a:xfrm>
                  <a:off x="4298" y="343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8" name="Rectangle 325"/>
                <p:cNvSpPr>
                  <a:spLocks noChangeArrowheads="1"/>
                </p:cNvSpPr>
                <p:nvPr/>
              </p:nvSpPr>
              <p:spPr bwMode="auto">
                <a:xfrm>
                  <a:off x="4298" y="343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9" name="Line 326"/>
                <p:cNvSpPr>
                  <a:spLocks noChangeShapeType="1"/>
                </p:cNvSpPr>
                <p:nvPr/>
              </p:nvSpPr>
              <p:spPr bwMode="auto">
                <a:xfrm>
                  <a:off x="4307" y="343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0" name="Line 327"/>
                <p:cNvSpPr>
                  <a:spLocks noChangeShapeType="1"/>
                </p:cNvSpPr>
                <p:nvPr/>
              </p:nvSpPr>
              <p:spPr bwMode="auto">
                <a:xfrm>
                  <a:off x="4310" y="343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1" name="Line 328"/>
                <p:cNvSpPr>
                  <a:spLocks noChangeShapeType="1"/>
                </p:cNvSpPr>
                <p:nvPr/>
              </p:nvSpPr>
              <p:spPr bwMode="auto">
                <a:xfrm>
                  <a:off x="4315" y="343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2" name="Line 329"/>
                <p:cNvSpPr>
                  <a:spLocks noChangeShapeType="1"/>
                </p:cNvSpPr>
                <p:nvPr/>
              </p:nvSpPr>
              <p:spPr bwMode="auto">
                <a:xfrm>
                  <a:off x="4320" y="343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3" name="Rectangle 330"/>
                <p:cNvSpPr>
                  <a:spLocks noChangeArrowheads="1"/>
                </p:cNvSpPr>
                <p:nvPr/>
              </p:nvSpPr>
              <p:spPr bwMode="auto">
                <a:xfrm>
                  <a:off x="4318" y="3438"/>
                  <a:ext cx="12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4" name="Line 331"/>
                <p:cNvSpPr>
                  <a:spLocks noChangeShapeType="1"/>
                </p:cNvSpPr>
                <p:nvPr/>
              </p:nvSpPr>
              <p:spPr bwMode="auto">
                <a:xfrm>
                  <a:off x="4327" y="344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5" name="Line 332"/>
                <p:cNvSpPr>
                  <a:spLocks noChangeShapeType="1"/>
                </p:cNvSpPr>
                <p:nvPr/>
              </p:nvSpPr>
              <p:spPr bwMode="auto">
                <a:xfrm>
                  <a:off x="4332" y="344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6" name="Line 333"/>
                <p:cNvSpPr>
                  <a:spLocks noChangeShapeType="1"/>
                </p:cNvSpPr>
                <p:nvPr/>
              </p:nvSpPr>
              <p:spPr bwMode="auto">
                <a:xfrm>
                  <a:off x="4337" y="344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7" name="Line 334"/>
                <p:cNvSpPr>
                  <a:spLocks noChangeShapeType="1"/>
                </p:cNvSpPr>
                <p:nvPr/>
              </p:nvSpPr>
              <p:spPr bwMode="auto">
                <a:xfrm>
                  <a:off x="4340" y="344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8" name="Line 335"/>
                <p:cNvSpPr>
                  <a:spLocks noChangeShapeType="1"/>
                </p:cNvSpPr>
                <p:nvPr/>
              </p:nvSpPr>
              <p:spPr bwMode="auto">
                <a:xfrm>
                  <a:off x="4344" y="344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9" name="Line 336"/>
                <p:cNvSpPr>
                  <a:spLocks noChangeShapeType="1"/>
                </p:cNvSpPr>
                <p:nvPr/>
              </p:nvSpPr>
              <p:spPr bwMode="auto">
                <a:xfrm>
                  <a:off x="4349" y="34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0" name="Line 337"/>
                <p:cNvSpPr>
                  <a:spLocks noChangeShapeType="1"/>
                </p:cNvSpPr>
                <p:nvPr/>
              </p:nvSpPr>
              <p:spPr bwMode="auto">
                <a:xfrm>
                  <a:off x="4352" y="34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1" name="Line 338"/>
                <p:cNvSpPr>
                  <a:spLocks noChangeShapeType="1"/>
                </p:cNvSpPr>
                <p:nvPr/>
              </p:nvSpPr>
              <p:spPr bwMode="auto">
                <a:xfrm>
                  <a:off x="4357" y="34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2" name="Line 339"/>
                <p:cNvSpPr>
                  <a:spLocks noChangeShapeType="1"/>
                </p:cNvSpPr>
                <p:nvPr/>
              </p:nvSpPr>
              <p:spPr bwMode="auto">
                <a:xfrm>
                  <a:off x="4360" y="34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3" name="Line 340"/>
                <p:cNvSpPr>
                  <a:spLocks noChangeShapeType="1"/>
                </p:cNvSpPr>
                <p:nvPr/>
              </p:nvSpPr>
              <p:spPr bwMode="auto">
                <a:xfrm>
                  <a:off x="4365" y="345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4" name="Rectangle 341"/>
                <p:cNvSpPr>
                  <a:spLocks noChangeArrowheads="1"/>
                </p:cNvSpPr>
                <p:nvPr/>
              </p:nvSpPr>
              <p:spPr bwMode="auto">
                <a:xfrm>
                  <a:off x="4364" y="3453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5" name="Line 342"/>
                <p:cNvSpPr>
                  <a:spLocks noChangeShapeType="1"/>
                </p:cNvSpPr>
                <p:nvPr/>
              </p:nvSpPr>
              <p:spPr bwMode="auto">
                <a:xfrm>
                  <a:off x="4373" y="346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6" name="Line 343"/>
                <p:cNvSpPr>
                  <a:spLocks noChangeShapeType="1"/>
                </p:cNvSpPr>
                <p:nvPr/>
              </p:nvSpPr>
              <p:spPr bwMode="auto">
                <a:xfrm>
                  <a:off x="4377" y="346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7" name="Line 344"/>
                <p:cNvSpPr>
                  <a:spLocks noChangeShapeType="1"/>
                </p:cNvSpPr>
                <p:nvPr/>
              </p:nvSpPr>
              <p:spPr bwMode="auto">
                <a:xfrm>
                  <a:off x="4382" y="346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8" name="Line 345"/>
                <p:cNvSpPr>
                  <a:spLocks noChangeShapeType="1"/>
                </p:cNvSpPr>
                <p:nvPr/>
              </p:nvSpPr>
              <p:spPr bwMode="auto">
                <a:xfrm>
                  <a:off x="4385" y="346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9" name="Line 346"/>
                <p:cNvSpPr>
                  <a:spLocks noChangeShapeType="1"/>
                </p:cNvSpPr>
                <p:nvPr/>
              </p:nvSpPr>
              <p:spPr bwMode="auto">
                <a:xfrm>
                  <a:off x="4390" y="346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0" name="Line 347"/>
                <p:cNvSpPr>
                  <a:spLocks noChangeShapeType="1"/>
                </p:cNvSpPr>
                <p:nvPr/>
              </p:nvSpPr>
              <p:spPr bwMode="auto">
                <a:xfrm>
                  <a:off x="4393" y="346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1" name="Line 348"/>
                <p:cNvSpPr>
                  <a:spLocks noChangeShapeType="1"/>
                </p:cNvSpPr>
                <p:nvPr/>
              </p:nvSpPr>
              <p:spPr bwMode="auto">
                <a:xfrm>
                  <a:off x="4399" y="346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2" name="Line 349"/>
                <p:cNvSpPr>
                  <a:spLocks noChangeShapeType="1"/>
                </p:cNvSpPr>
                <p:nvPr/>
              </p:nvSpPr>
              <p:spPr bwMode="auto">
                <a:xfrm>
                  <a:off x="4402" y="346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3" name="Line 350"/>
                <p:cNvSpPr>
                  <a:spLocks noChangeShapeType="1"/>
                </p:cNvSpPr>
                <p:nvPr/>
              </p:nvSpPr>
              <p:spPr bwMode="auto">
                <a:xfrm>
                  <a:off x="4406" y="346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4" name="Line 351"/>
                <p:cNvSpPr>
                  <a:spLocks noChangeShapeType="1"/>
                </p:cNvSpPr>
                <p:nvPr/>
              </p:nvSpPr>
              <p:spPr bwMode="auto">
                <a:xfrm>
                  <a:off x="4410" y="346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5" name="Line 352"/>
                <p:cNvSpPr>
                  <a:spLocks noChangeShapeType="1"/>
                </p:cNvSpPr>
                <p:nvPr/>
              </p:nvSpPr>
              <p:spPr bwMode="auto">
                <a:xfrm>
                  <a:off x="4415" y="346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6" name="Line 353"/>
                <p:cNvSpPr>
                  <a:spLocks noChangeShapeType="1"/>
                </p:cNvSpPr>
                <p:nvPr/>
              </p:nvSpPr>
              <p:spPr bwMode="auto">
                <a:xfrm>
                  <a:off x="4419" y="34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7" name="Line 354"/>
                <p:cNvSpPr>
                  <a:spLocks noChangeShapeType="1"/>
                </p:cNvSpPr>
                <p:nvPr/>
              </p:nvSpPr>
              <p:spPr bwMode="auto">
                <a:xfrm>
                  <a:off x="4423" y="34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8" name="Line 355"/>
                <p:cNvSpPr>
                  <a:spLocks noChangeShapeType="1"/>
                </p:cNvSpPr>
                <p:nvPr/>
              </p:nvSpPr>
              <p:spPr bwMode="auto">
                <a:xfrm>
                  <a:off x="4427" y="34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9" name="Line 356"/>
                <p:cNvSpPr>
                  <a:spLocks noChangeShapeType="1"/>
                </p:cNvSpPr>
                <p:nvPr/>
              </p:nvSpPr>
              <p:spPr bwMode="auto">
                <a:xfrm>
                  <a:off x="4432" y="34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0" name="Line 357"/>
                <p:cNvSpPr>
                  <a:spLocks noChangeShapeType="1"/>
                </p:cNvSpPr>
                <p:nvPr/>
              </p:nvSpPr>
              <p:spPr bwMode="auto">
                <a:xfrm>
                  <a:off x="4435" y="34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1" name="Line 358"/>
                <p:cNvSpPr>
                  <a:spLocks noChangeShapeType="1"/>
                </p:cNvSpPr>
                <p:nvPr/>
              </p:nvSpPr>
              <p:spPr bwMode="auto">
                <a:xfrm>
                  <a:off x="4439" y="3474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2" name="Rectangle 359"/>
                <p:cNvSpPr>
                  <a:spLocks noChangeArrowheads="1"/>
                </p:cNvSpPr>
                <p:nvPr/>
              </p:nvSpPr>
              <p:spPr bwMode="auto">
                <a:xfrm>
                  <a:off x="4438" y="3474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3" name="Line 360"/>
                <p:cNvSpPr>
                  <a:spLocks noChangeShapeType="1"/>
                </p:cNvSpPr>
                <p:nvPr/>
              </p:nvSpPr>
              <p:spPr bwMode="auto">
                <a:xfrm>
                  <a:off x="4448" y="348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4" name="Line 361"/>
                <p:cNvSpPr>
                  <a:spLocks noChangeShapeType="1"/>
                </p:cNvSpPr>
                <p:nvPr/>
              </p:nvSpPr>
              <p:spPr bwMode="auto">
                <a:xfrm>
                  <a:off x="4452" y="348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5" name="Line 362"/>
                <p:cNvSpPr>
                  <a:spLocks noChangeShapeType="1"/>
                </p:cNvSpPr>
                <p:nvPr/>
              </p:nvSpPr>
              <p:spPr bwMode="auto">
                <a:xfrm>
                  <a:off x="4455" y="348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6" name="Line 363"/>
                <p:cNvSpPr>
                  <a:spLocks noChangeShapeType="1"/>
                </p:cNvSpPr>
                <p:nvPr/>
              </p:nvSpPr>
              <p:spPr bwMode="auto">
                <a:xfrm>
                  <a:off x="4461" y="348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7" name="Line 364"/>
                <p:cNvSpPr>
                  <a:spLocks noChangeShapeType="1"/>
                </p:cNvSpPr>
                <p:nvPr/>
              </p:nvSpPr>
              <p:spPr bwMode="auto">
                <a:xfrm>
                  <a:off x="4465" y="348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8" name="Rectangle 365"/>
                <p:cNvSpPr>
                  <a:spLocks noChangeArrowheads="1"/>
                </p:cNvSpPr>
                <p:nvPr/>
              </p:nvSpPr>
              <p:spPr bwMode="auto">
                <a:xfrm>
                  <a:off x="4463" y="3480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9" name="Line 366"/>
                <p:cNvSpPr>
                  <a:spLocks noChangeShapeType="1"/>
                </p:cNvSpPr>
                <p:nvPr/>
              </p:nvSpPr>
              <p:spPr bwMode="auto">
                <a:xfrm>
                  <a:off x="4472" y="348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0" name="Line 367"/>
                <p:cNvSpPr>
                  <a:spLocks noChangeShapeType="1"/>
                </p:cNvSpPr>
                <p:nvPr/>
              </p:nvSpPr>
              <p:spPr bwMode="auto">
                <a:xfrm>
                  <a:off x="4477" y="348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1" name="Line 368"/>
                <p:cNvSpPr>
                  <a:spLocks noChangeShapeType="1"/>
                </p:cNvSpPr>
                <p:nvPr/>
              </p:nvSpPr>
              <p:spPr bwMode="auto">
                <a:xfrm>
                  <a:off x="4481" y="348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2" name="Line 369"/>
                <p:cNvSpPr>
                  <a:spLocks noChangeShapeType="1"/>
                </p:cNvSpPr>
                <p:nvPr/>
              </p:nvSpPr>
              <p:spPr bwMode="auto">
                <a:xfrm>
                  <a:off x="4485" y="348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3" name="Line 370"/>
                <p:cNvSpPr>
                  <a:spLocks noChangeShapeType="1"/>
                </p:cNvSpPr>
                <p:nvPr/>
              </p:nvSpPr>
              <p:spPr bwMode="auto">
                <a:xfrm>
                  <a:off x="4489" y="348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4" name="Line 371"/>
                <p:cNvSpPr>
                  <a:spLocks noChangeShapeType="1"/>
                </p:cNvSpPr>
                <p:nvPr/>
              </p:nvSpPr>
              <p:spPr bwMode="auto">
                <a:xfrm>
                  <a:off x="4494" y="348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5" name="Rectangle 372"/>
                <p:cNvSpPr>
                  <a:spLocks noChangeArrowheads="1"/>
                </p:cNvSpPr>
                <p:nvPr/>
              </p:nvSpPr>
              <p:spPr bwMode="auto">
                <a:xfrm>
                  <a:off x="4492" y="3486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6" name="Line 373"/>
                <p:cNvSpPr>
                  <a:spLocks noChangeShapeType="1"/>
                </p:cNvSpPr>
                <p:nvPr/>
              </p:nvSpPr>
              <p:spPr bwMode="auto">
                <a:xfrm>
                  <a:off x="4502" y="349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7" name="Line 374"/>
                <p:cNvSpPr>
                  <a:spLocks noChangeShapeType="1"/>
                </p:cNvSpPr>
                <p:nvPr/>
              </p:nvSpPr>
              <p:spPr bwMode="auto">
                <a:xfrm>
                  <a:off x="4505" y="349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8" name="Line 375"/>
                <p:cNvSpPr>
                  <a:spLocks noChangeShapeType="1"/>
                </p:cNvSpPr>
                <p:nvPr/>
              </p:nvSpPr>
              <p:spPr bwMode="auto">
                <a:xfrm>
                  <a:off x="4511" y="349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9" name="Line 376"/>
                <p:cNvSpPr>
                  <a:spLocks noChangeShapeType="1"/>
                </p:cNvSpPr>
                <p:nvPr/>
              </p:nvSpPr>
              <p:spPr bwMode="auto">
                <a:xfrm>
                  <a:off x="4514" y="349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0" name="Line 377"/>
                <p:cNvSpPr>
                  <a:spLocks noChangeShapeType="1"/>
                </p:cNvSpPr>
                <p:nvPr/>
              </p:nvSpPr>
              <p:spPr bwMode="auto">
                <a:xfrm>
                  <a:off x="4518" y="349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1" name="Line 378"/>
                <p:cNvSpPr>
                  <a:spLocks noChangeShapeType="1"/>
                </p:cNvSpPr>
                <p:nvPr/>
              </p:nvSpPr>
              <p:spPr bwMode="auto">
                <a:xfrm>
                  <a:off x="4522" y="349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2" name="Rectangle 379"/>
                <p:cNvSpPr>
                  <a:spLocks noChangeArrowheads="1"/>
                </p:cNvSpPr>
                <p:nvPr/>
              </p:nvSpPr>
              <p:spPr bwMode="auto">
                <a:xfrm>
                  <a:off x="4522" y="3493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3" name="Line 380"/>
                <p:cNvSpPr>
                  <a:spLocks noChangeShapeType="1"/>
                </p:cNvSpPr>
                <p:nvPr/>
              </p:nvSpPr>
              <p:spPr bwMode="auto">
                <a:xfrm>
                  <a:off x="4531" y="350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4" name="Line 381"/>
                <p:cNvSpPr>
                  <a:spLocks noChangeShapeType="1"/>
                </p:cNvSpPr>
                <p:nvPr/>
              </p:nvSpPr>
              <p:spPr bwMode="auto">
                <a:xfrm>
                  <a:off x="4535" y="350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5" name="Line 382"/>
                <p:cNvSpPr>
                  <a:spLocks noChangeShapeType="1"/>
                </p:cNvSpPr>
                <p:nvPr/>
              </p:nvSpPr>
              <p:spPr bwMode="auto">
                <a:xfrm>
                  <a:off x="4538" y="350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6" name="Line 383"/>
                <p:cNvSpPr>
                  <a:spLocks noChangeShapeType="1"/>
                </p:cNvSpPr>
                <p:nvPr/>
              </p:nvSpPr>
              <p:spPr bwMode="auto">
                <a:xfrm>
                  <a:off x="4544" y="350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7" name="Line 384"/>
                <p:cNvSpPr>
                  <a:spLocks noChangeShapeType="1"/>
                </p:cNvSpPr>
                <p:nvPr/>
              </p:nvSpPr>
              <p:spPr bwMode="auto">
                <a:xfrm>
                  <a:off x="4547" y="350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8" name="Line 385"/>
                <p:cNvSpPr>
                  <a:spLocks noChangeShapeType="1"/>
                </p:cNvSpPr>
                <p:nvPr/>
              </p:nvSpPr>
              <p:spPr bwMode="auto">
                <a:xfrm>
                  <a:off x="4551" y="350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9" name="Rectangle 386"/>
                <p:cNvSpPr>
                  <a:spLocks noChangeArrowheads="1"/>
                </p:cNvSpPr>
                <p:nvPr/>
              </p:nvSpPr>
              <p:spPr bwMode="auto">
                <a:xfrm>
                  <a:off x="4550" y="350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0" name="Line 387"/>
                <p:cNvSpPr>
                  <a:spLocks noChangeShapeType="1"/>
                </p:cNvSpPr>
                <p:nvPr/>
              </p:nvSpPr>
              <p:spPr bwMode="auto">
                <a:xfrm>
                  <a:off x="4560" y="35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1" name="Line 388"/>
                <p:cNvSpPr>
                  <a:spLocks noChangeShapeType="1"/>
                </p:cNvSpPr>
                <p:nvPr/>
              </p:nvSpPr>
              <p:spPr bwMode="auto">
                <a:xfrm>
                  <a:off x="4564" y="35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2" name="Line 389"/>
                <p:cNvSpPr>
                  <a:spLocks noChangeShapeType="1"/>
                </p:cNvSpPr>
                <p:nvPr/>
              </p:nvSpPr>
              <p:spPr bwMode="auto">
                <a:xfrm>
                  <a:off x="4567" y="35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3" name="Line 390"/>
                <p:cNvSpPr>
                  <a:spLocks noChangeShapeType="1"/>
                </p:cNvSpPr>
                <p:nvPr/>
              </p:nvSpPr>
              <p:spPr bwMode="auto">
                <a:xfrm>
                  <a:off x="4572" y="35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4" name="Line 391"/>
                <p:cNvSpPr>
                  <a:spLocks noChangeShapeType="1"/>
                </p:cNvSpPr>
                <p:nvPr/>
              </p:nvSpPr>
              <p:spPr bwMode="auto">
                <a:xfrm>
                  <a:off x="4577" y="35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5" name="Line 392"/>
                <p:cNvSpPr>
                  <a:spLocks noChangeShapeType="1"/>
                </p:cNvSpPr>
                <p:nvPr/>
              </p:nvSpPr>
              <p:spPr bwMode="auto">
                <a:xfrm>
                  <a:off x="4580" y="35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6" name="Line 393"/>
                <p:cNvSpPr>
                  <a:spLocks noChangeShapeType="1"/>
                </p:cNvSpPr>
                <p:nvPr/>
              </p:nvSpPr>
              <p:spPr bwMode="auto">
                <a:xfrm>
                  <a:off x="4584" y="350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7" name="Line 394"/>
                <p:cNvSpPr>
                  <a:spLocks noChangeShapeType="1"/>
                </p:cNvSpPr>
                <p:nvPr/>
              </p:nvSpPr>
              <p:spPr bwMode="auto">
                <a:xfrm>
                  <a:off x="4589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8" name="Line 395"/>
                <p:cNvSpPr>
                  <a:spLocks noChangeShapeType="1"/>
                </p:cNvSpPr>
                <p:nvPr/>
              </p:nvSpPr>
              <p:spPr bwMode="auto">
                <a:xfrm>
                  <a:off x="4593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9" name="Line 396"/>
                <p:cNvSpPr>
                  <a:spLocks noChangeShapeType="1"/>
                </p:cNvSpPr>
                <p:nvPr/>
              </p:nvSpPr>
              <p:spPr bwMode="auto">
                <a:xfrm>
                  <a:off x="4597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0" name="Line 397"/>
                <p:cNvSpPr>
                  <a:spLocks noChangeShapeType="1"/>
                </p:cNvSpPr>
                <p:nvPr/>
              </p:nvSpPr>
              <p:spPr bwMode="auto">
                <a:xfrm>
                  <a:off x="4601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1" name="Line 398"/>
                <p:cNvSpPr>
                  <a:spLocks noChangeShapeType="1"/>
                </p:cNvSpPr>
                <p:nvPr/>
              </p:nvSpPr>
              <p:spPr bwMode="auto">
                <a:xfrm>
                  <a:off x="4606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2" name="Line 399"/>
                <p:cNvSpPr>
                  <a:spLocks noChangeShapeType="1"/>
                </p:cNvSpPr>
                <p:nvPr/>
              </p:nvSpPr>
              <p:spPr bwMode="auto">
                <a:xfrm>
                  <a:off x="4609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3" name="Line 400"/>
                <p:cNvSpPr>
                  <a:spLocks noChangeShapeType="1"/>
                </p:cNvSpPr>
                <p:nvPr/>
              </p:nvSpPr>
              <p:spPr bwMode="auto">
                <a:xfrm>
                  <a:off x="4614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4" name="Line 401"/>
                <p:cNvSpPr>
                  <a:spLocks noChangeShapeType="1"/>
                </p:cNvSpPr>
                <p:nvPr/>
              </p:nvSpPr>
              <p:spPr bwMode="auto">
                <a:xfrm>
                  <a:off x="4617" y="351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5" name="Line 402"/>
                <p:cNvSpPr>
                  <a:spLocks noChangeShapeType="1"/>
                </p:cNvSpPr>
                <p:nvPr/>
              </p:nvSpPr>
              <p:spPr bwMode="auto">
                <a:xfrm>
                  <a:off x="4622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6" name="Line 403"/>
                <p:cNvSpPr>
                  <a:spLocks noChangeShapeType="1"/>
                </p:cNvSpPr>
                <p:nvPr/>
              </p:nvSpPr>
              <p:spPr bwMode="auto">
                <a:xfrm>
                  <a:off x="4626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7" name="Line 404"/>
                <p:cNvSpPr>
                  <a:spLocks noChangeShapeType="1"/>
                </p:cNvSpPr>
                <p:nvPr/>
              </p:nvSpPr>
              <p:spPr bwMode="auto">
                <a:xfrm>
                  <a:off x="4630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8" name="Line 405"/>
                <p:cNvSpPr>
                  <a:spLocks noChangeShapeType="1"/>
                </p:cNvSpPr>
                <p:nvPr/>
              </p:nvSpPr>
              <p:spPr bwMode="auto">
                <a:xfrm>
                  <a:off x="4634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9" name="Line 406"/>
                <p:cNvSpPr>
                  <a:spLocks noChangeShapeType="1"/>
                </p:cNvSpPr>
                <p:nvPr/>
              </p:nvSpPr>
              <p:spPr bwMode="auto">
                <a:xfrm>
                  <a:off x="4639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0" name="Line 407"/>
                <p:cNvSpPr>
                  <a:spLocks noChangeShapeType="1"/>
                </p:cNvSpPr>
                <p:nvPr/>
              </p:nvSpPr>
              <p:spPr bwMode="auto">
                <a:xfrm>
                  <a:off x="4643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1" name="Line 408"/>
                <p:cNvSpPr>
                  <a:spLocks noChangeShapeType="1"/>
                </p:cNvSpPr>
                <p:nvPr/>
              </p:nvSpPr>
              <p:spPr bwMode="auto">
                <a:xfrm>
                  <a:off x="4647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2" name="Line 409"/>
                <p:cNvSpPr>
                  <a:spLocks noChangeShapeType="1"/>
                </p:cNvSpPr>
                <p:nvPr/>
              </p:nvSpPr>
              <p:spPr bwMode="auto">
                <a:xfrm>
                  <a:off x="4650" y="352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3" name="Line 410"/>
                <p:cNvSpPr>
                  <a:spLocks noChangeShapeType="1"/>
                </p:cNvSpPr>
                <p:nvPr/>
              </p:nvSpPr>
              <p:spPr bwMode="auto">
                <a:xfrm>
                  <a:off x="4656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4" name="Line 411"/>
                <p:cNvSpPr>
                  <a:spLocks noChangeShapeType="1"/>
                </p:cNvSpPr>
                <p:nvPr/>
              </p:nvSpPr>
              <p:spPr bwMode="auto">
                <a:xfrm>
                  <a:off x="4659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5" name="Line 412"/>
                <p:cNvSpPr>
                  <a:spLocks noChangeShapeType="1"/>
                </p:cNvSpPr>
                <p:nvPr/>
              </p:nvSpPr>
              <p:spPr bwMode="auto">
                <a:xfrm>
                  <a:off x="4664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6" name="Line 413"/>
                <p:cNvSpPr>
                  <a:spLocks noChangeShapeType="1"/>
                </p:cNvSpPr>
                <p:nvPr/>
              </p:nvSpPr>
              <p:spPr bwMode="auto">
                <a:xfrm>
                  <a:off x="4667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7" name="Line 414"/>
                <p:cNvSpPr>
                  <a:spLocks noChangeShapeType="1"/>
                </p:cNvSpPr>
                <p:nvPr/>
              </p:nvSpPr>
              <p:spPr bwMode="auto">
                <a:xfrm>
                  <a:off x="4672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8" name="Line 415"/>
                <p:cNvSpPr>
                  <a:spLocks noChangeShapeType="1"/>
                </p:cNvSpPr>
                <p:nvPr/>
              </p:nvSpPr>
              <p:spPr bwMode="auto">
                <a:xfrm>
                  <a:off x="4676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9" name="Line 416"/>
                <p:cNvSpPr>
                  <a:spLocks noChangeShapeType="1"/>
                </p:cNvSpPr>
                <p:nvPr/>
              </p:nvSpPr>
              <p:spPr bwMode="auto">
                <a:xfrm>
                  <a:off x="4679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0" name="Line 417"/>
                <p:cNvSpPr>
                  <a:spLocks noChangeShapeType="1"/>
                </p:cNvSpPr>
                <p:nvPr/>
              </p:nvSpPr>
              <p:spPr bwMode="auto">
                <a:xfrm>
                  <a:off x="4684" y="3529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1" name="Rectangle 418"/>
                <p:cNvSpPr>
                  <a:spLocks noChangeArrowheads="1"/>
                </p:cNvSpPr>
                <p:nvPr/>
              </p:nvSpPr>
              <p:spPr bwMode="auto">
                <a:xfrm>
                  <a:off x="4684" y="3529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2" name="Line 419"/>
                <p:cNvSpPr>
                  <a:spLocks noChangeShapeType="1"/>
                </p:cNvSpPr>
                <p:nvPr/>
              </p:nvSpPr>
              <p:spPr bwMode="auto">
                <a:xfrm>
                  <a:off x="4692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3" name="Line 420"/>
                <p:cNvSpPr>
                  <a:spLocks noChangeShapeType="1"/>
                </p:cNvSpPr>
                <p:nvPr/>
              </p:nvSpPr>
              <p:spPr bwMode="auto">
                <a:xfrm>
                  <a:off x="4696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4" name="Line 421"/>
                <p:cNvSpPr>
                  <a:spLocks noChangeShapeType="1"/>
                </p:cNvSpPr>
                <p:nvPr/>
              </p:nvSpPr>
              <p:spPr bwMode="auto">
                <a:xfrm>
                  <a:off x="4700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5" name="Line 422"/>
                <p:cNvSpPr>
                  <a:spLocks noChangeShapeType="1"/>
                </p:cNvSpPr>
                <p:nvPr/>
              </p:nvSpPr>
              <p:spPr bwMode="auto">
                <a:xfrm>
                  <a:off x="4705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6" name="Line 423"/>
                <p:cNvSpPr>
                  <a:spLocks noChangeShapeType="1"/>
                </p:cNvSpPr>
                <p:nvPr/>
              </p:nvSpPr>
              <p:spPr bwMode="auto">
                <a:xfrm>
                  <a:off x="4709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7" name="Line 424"/>
                <p:cNvSpPr>
                  <a:spLocks noChangeShapeType="1"/>
                </p:cNvSpPr>
                <p:nvPr/>
              </p:nvSpPr>
              <p:spPr bwMode="auto">
                <a:xfrm>
                  <a:off x="4712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19" name="Group 626"/>
              <p:cNvGrpSpPr>
                <a:grpSpLocks/>
              </p:cNvGrpSpPr>
              <p:nvPr/>
            </p:nvGrpSpPr>
            <p:grpSpPr bwMode="auto">
              <a:xfrm>
                <a:off x="3079" y="1279"/>
                <a:ext cx="2315" cy="2465"/>
                <a:chOff x="3079" y="1279"/>
                <a:chExt cx="2315" cy="2465"/>
              </a:xfrm>
            </p:grpSpPr>
            <p:sp>
              <p:nvSpPr>
                <p:cNvPr id="719" name="Line 426"/>
                <p:cNvSpPr>
                  <a:spLocks noChangeShapeType="1"/>
                </p:cNvSpPr>
                <p:nvPr/>
              </p:nvSpPr>
              <p:spPr bwMode="auto">
                <a:xfrm>
                  <a:off x="4718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0" name="Line 427"/>
                <p:cNvSpPr>
                  <a:spLocks noChangeShapeType="1"/>
                </p:cNvSpPr>
                <p:nvPr/>
              </p:nvSpPr>
              <p:spPr bwMode="auto">
                <a:xfrm>
                  <a:off x="4721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1" name="Line 428"/>
                <p:cNvSpPr>
                  <a:spLocks noChangeShapeType="1"/>
                </p:cNvSpPr>
                <p:nvPr/>
              </p:nvSpPr>
              <p:spPr bwMode="auto">
                <a:xfrm>
                  <a:off x="4726" y="353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2" name="Line 429"/>
                <p:cNvSpPr>
                  <a:spLocks noChangeShapeType="1"/>
                </p:cNvSpPr>
                <p:nvPr/>
              </p:nvSpPr>
              <p:spPr bwMode="auto">
                <a:xfrm>
                  <a:off x="4729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3" name="Line 430"/>
                <p:cNvSpPr>
                  <a:spLocks noChangeShapeType="1"/>
                </p:cNvSpPr>
                <p:nvPr/>
              </p:nvSpPr>
              <p:spPr bwMode="auto">
                <a:xfrm>
                  <a:off x="4734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4" name="Line 431"/>
                <p:cNvSpPr>
                  <a:spLocks noChangeShapeType="1"/>
                </p:cNvSpPr>
                <p:nvPr/>
              </p:nvSpPr>
              <p:spPr bwMode="auto">
                <a:xfrm>
                  <a:off x="4738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5" name="Line 432"/>
                <p:cNvSpPr>
                  <a:spLocks noChangeShapeType="1"/>
                </p:cNvSpPr>
                <p:nvPr/>
              </p:nvSpPr>
              <p:spPr bwMode="auto">
                <a:xfrm>
                  <a:off x="4742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6" name="Line 433"/>
                <p:cNvSpPr>
                  <a:spLocks noChangeShapeType="1"/>
                </p:cNvSpPr>
                <p:nvPr/>
              </p:nvSpPr>
              <p:spPr bwMode="auto">
                <a:xfrm>
                  <a:off x="4746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7" name="Line 434"/>
                <p:cNvSpPr>
                  <a:spLocks noChangeShapeType="1"/>
                </p:cNvSpPr>
                <p:nvPr/>
              </p:nvSpPr>
              <p:spPr bwMode="auto">
                <a:xfrm>
                  <a:off x="4751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8" name="Line 435"/>
                <p:cNvSpPr>
                  <a:spLocks noChangeShapeType="1"/>
                </p:cNvSpPr>
                <p:nvPr/>
              </p:nvSpPr>
              <p:spPr bwMode="auto">
                <a:xfrm>
                  <a:off x="4754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9" name="Line 436"/>
                <p:cNvSpPr>
                  <a:spLocks noChangeShapeType="1"/>
                </p:cNvSpPr>
                <p:nvPr/>
              </p:nvSpPr>
              <p:spPr bwMode="auto">
                <a:xfrm>
                  <a:off x="4759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0" name="Line 437"/>
                <p:cNvSpPr>
                  <a:spLocks noChangeShapeType="1"/>
                </p:cNvSpPr>
                <p:nvPr/>
              </p:nvSpPr>
              <p:spPr bwMode="auto">
                <a:xfrm>
                  <a:off x="4762" y="354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1" name="Rectangle 438"/>
                <p:cNvSpPr>
                  <a:spLocks noChangeArrowheads="1"/>
                </p:cNvSpPr>
                <p:nvPr/>
              </p:nvSpPr>
              <p:spPr bwMode="auto">
                <a:xfrm>
                  <a:off x="4762" y="3541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2" name="Line 439"/>
                <p:cNvSpPr>
                  <a:spLocks noChangeShapeType="1"/>
                </p:cNvSpPr>
                <p:nvPr/>
              </p:nvSpPr>
              <p:spPr bwMode="auto">
                <a:xfrm>
                  <a:off x="4771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3" name="Line 440"/>
                <p:cNvSpPr>
                  <a:spLocks noChangeShapeType="1"/>
                </p:cNvSpPr>
                <p:nvPr/>
              </p:nvSpPr>
              <p:spPr bwMode="auto">
                <a:xfrm>
                  <a:off x="4775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4" name="Line 441"/>
                <p:cNvSpPr>
                  <a:spLocks noChangeShapeType="1"/>
                </p:cNvSpPr>
                <p:nvPr/>
              </p:nvSpPr>
              <p:spPr bwMode="auto">
                <a:xfrm>
                  <a:off x="4779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5" name="Line 442"/>
                <p:cNvSpPr>
                  <a:spLocks noChangeShapeType="1"/>
                </p:cNvSpPr>
                <p:nvPr/>
              </p:nvSpPr>
              <p:spPr bwMode="auto">
                <a:xfrm>
                  <a:off x="4784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6" name="Line 443"/>
                <p:cNvSpPr>
                  <a:spLocks noChangeShapeType="1"/>
                </p:cNvSpPr>
                <p:nvPr/>
              </p:nvSpPr>
              <p:spPr bwMode="auto">
                <a:xfrm>
                  <a:off x="4788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7" name="Line 444"/>
                <p:cNvSpPr>
                  <a:spLocks noChangeShapeType="1"/>
                </p:cNvSpPr>
                <p:nvPr/>
              </p:nvSpPr>
              <p:spPr bwMode="auto">
                <a:xfrm>
                  <a:off x="4791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8" name="Line 445"/>
                <p:cNvSpPr>
                  <a:spLocks noChangeShapeType="1"/>
                </p:cNvSpPr>
                <p:nvPr/>
              </p:nvSpPr>
              <p:spPr bwMode="auto">
                <a:xfrm>
                  <a:off x="4796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9" name="Line 446"/>
                <p:cNvSpPr>
                  <a:spLocks noChangeShapeType="1"/>
                </p:cNvSpPr>
                <p:nvPr/>
              </p:nvSpPr>
              <p:spPr bwMode="auto">
                <a:xfrm>
                  <a:off x="4801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0" name="Line 447"/>
                <p:cNvSpPr>
                  <a:spLocks noChangeShapeType="1"/>
                </p:cNvSpPr>
                <p:nvPr/>
              </p:nvSpPr>
              <p:spPr bwMode="auto">
                <a:xfrm>
                  <a:off x="4804" y="354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1" name="Rectangle 448"/>
                <p:cNvSpPr>
                  <a:spLocks noChangeArrowheads="1"/>
                </p:cNvSpPr>
                <p:nvPr/>
              </p:nvSpPr>
              <p:spPr bwMode="auto">
                <a:xfrm>
                  <a:off x="4803" y="3548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2" name="Line 449"/>
                <p:cNvSpPr>
                  <a:spLocks noChangeShapeType="1"/>
                </p:cNvSpPr>
                <p:nvPr/>
              </p:nvSpPr>
              <p:spPr bwMode="auto">
                <a:xfrm>
                  <a:off x="4812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3" name="Line 450"/>
                <p:cNvSpPr>
                  <a:spLocks noChangeShapeType="1"/>
                </p:cNvSpPr>
                <p:nvPr/>
              </p:nvSpPr>
              <p:spPr bwMode="auto">
                <a:xfrm>
                  <a:off x="4817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4" name="Line 451"/>
                <p:cNvSpPr>
                  <a:spLocks noChangeShapeType="1"/>
                </p:cNvSpPr>
                <p:nvPr/>
              </p:nvSpPr>
              <p:spPr bwMode="auto">
                <a:xfrm>
                  <a:off x="4821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5" name="Line 452"/>
                <p:cNvSpPr>
                  <a:spLocks noChangeShapeType="1"/>
                </p:cNvSpPr>
                <p:nvPr/>
              </p:nvSpPr>
              <p:spPr bwMode="auto">
                <a:xfrm>
                  <a:off x="4824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6" name="Line 453"/>
                <p:cNvSpPr>
                  <a:spLocks noChangeShapeType="1"/>
                </p:cNvSpPr>
                <p:nvPr/>
              </p:nvSpPr>
              <p:spPr bwMode="auto">
                <a:xfrm>
                  <a:off x="4830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7" name="Line 454"/>
                <p:cNvSpPr>
                  <a:spLocks noChangeShapeType="1"/>
                </p:cNvSpPr>
                <p:nvPr/>
              </p:nvSpPr>
              <p:spPr bwMode="auto">
                <a:xfrm>
                  <a:off x="4833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8" name="Line 455"/>
                <p:cNvSpPr>
                  <a:spLocks noChangeShapeType="1"/>
                </p:cNvSpPr>
                <p:nvPr/>
              </p:nvSpPr>
              <p:spPr bwMode="auto">
                <a:xfrm>
                  <a:off x="4837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9" name="Line 456"/>
                <p:cNvSpPr>
                  <a:spLocks noChangeShapeType="1"/>
                </p:cNvSpPr>
                <p:nvPr/>
              </p:nvSpPr>
              <p:spPr bwMode="auto">
                <a:xfrm>
                  <a:off x="4841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0" name="Line 457"/>
                <p:cNvSpPr>
                  <a:spLocks noChangeShapeType="1"/>
                </p:cNvSpPr>
                <p:nvPr/>
              </p:nvSpPr>
              <p:spPr bwMode="auto">
                <a:xfrm>
                  <a:off x="4846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1" name="Line 458"/>
                <p:cNvSpPr>
                  <a:spLocks noChangeShapeType="1"/>
                </p:cNvSpPr>
                <p:nvPr/>
              </p:nvSpPr>
              <p:spPr bwMode="auto">
                <a:xfrm>
                  <a:off x="4850" y="355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2" name="Rectangle 459"/>
                <p:cNvSpPr>
                  <a:spLocks noChangeArrowheads="1"/>
                </p:cNvSpPr>
                <p:nvPr/>
              </p:nvSpPr>
              <p:spPr bwMode="auto">
                <a:xfrm>
                  <a:off x="4849" y="3555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3" name="Line 460"/>
                <p:cNvSpPr>
                  <a:spLocks noChangeShapeType="1"/>
                </p:cNvSpPr>
                <p:nvPr/>
              </p:nvSpPr>
              <p:spPr bwMode="auto">
                <a:xfrm>
                  <a:off x="4858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4" name="Line 461"/>
                <p:cNvSpPr>
                  <a:spLocks noChangeShapeType="1"/>
                </p:cNvSpPr>
                <p:nvPr/>
              </p:nvSpPr>
              <p:spPr bwMode="auto">
                <a:xfrm>
                  <a:off x="4863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5" name="Line 462"/>
                <p:cNvSpPr>
                  <a:spLocks noChangeShapeType="1"/>
                </p:cNvSpPr>
                <p:nvPr/>
              </p:nvSpPr>
              <p:spPr bwMode="auto">
                <a:xfrm>
                  <a:off x="4866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6" name="Line 463"/>
                <p:cNvSpPr>
                  <a:spLocks noChangeShapeType="1"/>
                </p:cNvSpPr>
                <p:nvPr/>
              </p:nvSpPr>
              <p:spPr bwMode="auto">
                <a:xfrm>
                  <a:off x="4871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7" name="Line 464"/>
                <p:cNvSpPr>
                  <a:spLocks noChangeShapeType="1"/>
                </p:cNvSpPr>
                <p:nvPr/>
              </p:nvSpPr>
              <p:spPr bwMode="auto">
                <a:xfrm>
                  <a:off x="4874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8" name="Line 465"/>
                <p:cNvSpPr>
                  <a:spLocks noChangeShapeType="1"/>
                </p:cNvSpPr>
                <p:nvPr/>
              </p:nvSpPr>
              <p:spPr bwMode="auto">
                <a:xfrm>
                  <a:off x="4879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9" name="Line 466"/>
                <p:cNvSpPr>
                  <a:spLocks noChangeShapeType="1"/>
                </p:cNvSpPr>
                <p:nvPr/>
              </p:nvSpPr>
              <p:spPr bwMode="auto">
                <a:xfrm>
                  <a:off x="4883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0" name="Line 467"/>
                <p:cNvSpPr>
                  <a:spLocks noChangeShapeType="1"/>
                </p:cNvSpPr>
                <p:nvPr/>
              </p:nvSpPr>
              <p:spPr bwMode="auto">
                <a:xfrm>
                  <a:off x="4887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1" name="Line 468"/>
                <p:cNvSpPr>
                  <a:spLocks noChangeShapeType="1"/>
                </p:cNvSpPr>
                <p:nvPr/>
              </p:nvSpPr>
              <p:spPr bwMode="auto">
                <a:xfrm>
                  <a:off x="4891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2" name="Line 469"/>
                <p:cNvSpPr>
                  <a:spLocks noChangeShapeType="1"/>
                </p:cNvSpPr>
                <p:nvPr/>
              </p:nvSpPr>
              <p:spPr bwMode="auto">
                <a:xfrm>
                  <a:off x="4896" y="3562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3" name="Rectangle 470"/>
                <p:cNvSpPr>
                  <a:spLocks noChangeArrowheads="1"/>
                </p:cNvSpPr>
                <p:nvPr/>
              </p:nvSpPr>
              <p:spPr bwMode="auto">
                <a:xfrm>
                  <a:off x="4894" y="3562"/>
                  <a:ext cx="12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4" name="Line 471"/>
                <p:cNvSpPr>
                  <a:spLocks noChangeShapeType="1"/>
                </p:cNvSpPr>
                <p:nvPr/>
              </p:nvSpPr>
              <p:spPr bwMode="auto">
                <a:xfrm>
                  <a:off x="4904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5" name="Line 472"/>
                <p:cNvSpPr>
                  <a:spLocks noChangeShapeType="1"/>
                </p:cNvSpPr>
                <p:nvPr/>
              </p:nvSpPr>
              <p:spPr bwMode="auto">
                <a:xfrm>
                  <a:off x="4907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6" name="Line 473"/>
                <p:cNvSpPr>
                  <a:spLocks noChangeShapeType="1"/>
                </p:cNvSpPr>
                <p:nvPr/>
              </p:nvSpPr>
              <p:spPr bwMode="auto">
                <a:xfrm>
                  <a:off x="4913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7" name="Line 474"/>
                <p:cNvSpPr>
                  <a:spLocks noChangeShapeType="1"/>
                </p:cNvSpPr>
                <p:nvPr/>
              </p:nvSpPr>
              <p:spPr bwMode="auto">
                <a:xfrm>
                  <a:off x="4916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8" name="Line 475"/>
                <p:cNvSpPr>
                  <a:spLocks noChangeShapeType="1"/>
                </p:cNvSpPr>
                <p:nvPr/>
              </p:nvSpPr>
              <p:spPr bwMode="auto">
                <a:xfrm>
                  <a:off x="4920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9" name="Line 476"/>
                <p:cNvSpPr>
                  <a:spLocks noChangeShapeType="1"/>
                </p:cNvSpPr>
                <p:nvPr/>
              </p:nvSpPr>
              <p:spPr bwMode="auto">
                <a:xfrm>
                  <a:off x="4924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0" name="Line 477"/>
                <p:cNvSpPr>
                  <a:spLocks noChangeShapeType="1"/>
                </p:cNvSpPr>
                <p:nvPr/>
              </p:nvSpPr>
              <p:spPr bwMode="auto">
                <a:xfrm>
                  <a:off x="4929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1" name="Line 478"/>
                <p:cNvSpPr>
                  <a:spLocks noChangeShapeType="1"/>
                </p:cNvSpPr>
                <p:nvPr/>
              </p:nvSpPr>
              <p:spPr bwMode="auto">
                <a:xfrm>
                  <a:off x="4933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2" name="Line 479"/>
                <p:cNvSpPr>
                  <a:spLocks noChangeShapeType="1"/>
                </p:cNvSpPr>
                <p:nvPr/>
              </p:nvSpPr>
              <p:spPr bwMode="auto">
                <a:xfrm>
                  <a:off x="4936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3" name="Line 480"/>
                <p:cNvSpPr>
                  <a:spLocks noChangeShapeType="1"/>
                </p:cNvSpPr>
                <p:nvPr/>
              </p:nvSpPr>
              <p:spPr bwMode="auto">
                <a:xfrm>
                  <a:off x="4941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4" name="Line 481"/>
                <p:cNvSpPr>
                  <a:spLocks noChangeShapeType="1"/>
                </p:cNvSpPr>
                <p:nvPr/>
              </p:nvSpPr>
              <p:spPr bwMode="auto">
                <a:xfrm>
                  <a:off x="4946" y="3568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5" name="Rectangle 482"/>
                <p:cNvSpPr>
                  <a:spLocks noChangeArrowheads="1"/>
                </p:cNvSpPr>
                <p:nvPr/>
              </p:nvSpPr>
              <p:spPr bwMode="auto">
                <a:xfrm>
                  <a:off x="4944" y="3568"/>
                  <a:ext cx="12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6" name="Line 483"/>
                <p:cNvSpPr>
                  <a:spLocks noChangeShapeType="1"/>
                </p:cNvSpPr>
                <p:nvPr/>
              </p:nvSpPr>
              <p:spPr bwMode="auto">
                <a:xfrm>
                  <a:off x="4953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7" name="Line 484"/>
                <p:cNvSpPr>
                  <a:spLocks noChangeShapeType="1"/>
                </p:cNvSpPr>
                <p:nvPr/>
              </p:nvSpPr>
              <p:spPr bwMode="auto">
                <a:xfrm>
                  <a:off x="4958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8" name="Line 485"/>
                <p:cNvSpPr>
                  <a:spLocks noChangeShapeType="1"/>
                </p:cNvSpPr>
                <p:nvPr/>
              </p:nvSpPr>
              <p:spPr bwMode="auto">
                <a:xfrm>
                  <a:off x="4962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9" name="Line 486"/>
                <p:cNvSpPr>
                  <a:spLocks noChangeShapeType="1"/>
                </p:cNvSpPr>
                <p:nvPr/>
              </p:nvSpPr>
              <p:spPr bwMode="auto">
                <a:xfrm>
                  <a:off x="4966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0" name="Line 487"/>
                <p:cNvSpPr>
                  <a:spLocks noChangeShapeType="1"/>
                </p:cNvSpPr>
                <p:nvPr/>
              </p:nvSpPr>
              <p:spPr bwMode="auto">
                <a:xfrm>
                  <a:off x="4969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1" name="Line 488"/>
                <p:cNvSpPr>
                  <a:spLocks noChangeShapeType="1"/>
                </p:cNvSpPr>
                <p:nvPr/>
              </p:nvSpPr>
              <p:spPr bwMode="auto">
                <a:xfrm>
                  <a:off x="4975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2" name="Line 489"/>
                <p:cNvSpPr>
                  <a:spLocks noChangeShapeType="1"/>
                </p:cNvSpPr>
                <p:nvPr/>
              </p:nvSpPr>
              <p:spPr bwMode="auto">
                <a:xfrm>
                  <a:off x="4978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3" name="Line 490"/>
                <p:cNvSpPr>
                  <a:spLocks noChangeShapeType="1"/>
                </p:cNvSpPr>
                <p:nvPr/>
              </p:nvSpPr>
              <p:spPr bwMode="auto">
                <a:xfrm>
                  <a:off x="4983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4" name="Line 491"/>
                <p:cNvSpPr>
                  <a:spLocks noChangeShapeType="1"/>
                </p:cNvSpPr>
                <p:nvPr/>
              </p:nvSpPr>
              <p:spPr bwMode="auto">
                <a:xfrm>
                  <a:off x="4986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5" name="Line 492"/>
                <p:cNvSpPr>
                  <a:spLocks noChangeShapeType="1"/>
                </p:cNvSpPr>
                <p:nvPr/>
              </p:nvSpPr>
              <p:spPr bwMode="auto">
                <a:xfrm>
                  <a:off x="4991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6" name="Line 493"/>
                <p:cNvSpPr>
                  <a:spLocks noChangeShapeType="1"/>
                </p:cNvSpPr>
                <p:nvPr/>
              </p:nvSpPr>
              <p:spPr bwMode="auto">
                <a:xfrm>
                  <a:off x="4995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7" name="Line 494"/>
                <p:cNvSpPr>
                  <a:spLocks noChangeShapeType="1"/>
                </p:cNvSpPr>
                <p:nvPr/>
              </p:nvSpPr>
              <p:spPr bwMode="auto">
                <a:xfrm>
                  <a:off x="4999" y="3575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8" name="Rectangle 495"/>
                <p:cNvSpPr>
                  <a:spLocks noChangeArrowheads="1"/>
                </p:cNvSpPr>
                <p:nvPr/>
              </p:nvSpPr>
              <p:spPr bwMode="auto">
                <a:xfrm>
                  <a:off x="4997" y="3575"/>
                  <a:ext cx="12" cy="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9" name="Line 496"/>
                <p:cNvSpPr>
                  <a:spLocks noChangeShapeType="1"/>
                </p:cNvSpPr>
                <p:nvPr/>
              </p:nvSpPr>
              <p:spPr bwMode="auto">
                <a:xfrm>
                  <a:off x="5008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0" name="Line 497"/>
                <p:cNvSpPr>
                  <a:spLocks noChangeShapeType="1"/>
                </p:cNvSpPr>
                <p:nvPr/>
              </p:nvSpPr>
              <p:spPr bwMode="auto">
                <a:xfrm>
                  <a:off x="5011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1" name="Line 498"/>
                <p:cNvSpPr>
                  <a:spLocks noChangeShapeType="1"/>
                </p:cNvSpPr>
                <p:nvPr/>
              </p:nvSpPr>
              <p:spPr bwMode="auto">
                <a:xfrm>
                  <a:off x="5016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2" name="Line 499"/>
                <p:cNvSpPr>
                  <a:spLocks noChangeShapeType="1"/>
                </p:cNvSpPr>
                <p:nvPr/>
              </p:nvSpPr>
              <p:spPr bwMode="auto">
                <a:xfrm>
                  <a:off x="5019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3" name="Line 500"/>
                <p:cNvSpPr>
                  <a:spLocks noChangeShapeType="1"/>
                </p:cNvSpPr>
                <p:nvPr/>
              </p:nvSpPr>
              <p:spPr bwMode="auto">
                <a:xfrm>
                  <a:off x="5025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4" name="Line 501"/>
                <p:cNvSpPr>
                  <a:spLocks noChangeShapeType="1"/>
                </p:cNvSpPr>
                <p:nvPr/>
              </p:nvSpPr>
              <p:spPr bwMode="auto">
                <a:xfrm>
                  <a:off x="5028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5" name="Line 502"/>
                <p:cNvSpPr>
                  <a:spLocks noChangeShapeType="1"/>
                </p:cNvSpPr>
                <p:nvPr/>
              </p:nvSpPr>
              <p:spPr bwMode="auto">
                <a:xfrm>
                  <a:off x="5032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6" name="Line 503"/>
                <p:cNvSpPr>
                  <a:spLocks noChangeShapeType="1"/>
                </p:cNvSpPr>
                <p:nvPr/>
              </p:nvSpPr>
              <p:spPr bwMode="auto">
                <a:xfrm>
                  <a:off x="5036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7" name="Line 504"/>
                <p:cNvSpPr>
                  <a:spLocks noChangeShapeType="1"/>
                </p:cNvSpPr>
                <p:nvPr/>
              </p:nvSpPr>
              <p:spPr bwMode="auto">
                <a:xfrm>
                  <a:off x="5041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8" name="Line 505"/>
                <p:cNvSpPr>
                  <a:spLocks noChangeShapeType="1"/>
                </p:cNvSpPr>
                <p:nvPr/>
              </p:nvSpPr>
              <p:spPr bwMode="auto">
                <a:xfrm>
                  <a:off x="5045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9" name="Line 506"/>
                <p:cNvSpPr>
                  <a:spLocks noChangeShapeType="1"/>
                </p:cNvSpPr>
                <p:nvPr/>
              </p:nvSpPr>
              <p:spPr bwMode="auto">
                <a:xfrm>
                  <a:off x="5048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0" name="Line 507"/>
                <p:cNvSpPr>
                  <a:spLocks noChangeShapeType="1"/>
                </p:cNvSpPr>
                <p:nvPr/>
              </p:nvSpPr>
              <p:spPr bwMode="auto">
                <a:xfrm>
                  <a:off x="5053" y="3583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1" name="Rectangle 508"/>
                <p:cNvSpPr>
                  <a:spLocks noChangeArrowheads="1"/>
                </p:cNvSpPr>
                <p:nvPr/>
              </p:nvSpPr>
              <p:spPr bwMode="auto">
                <a:xfrm>
                  <a:off x="5053" y="3583"/>
                  <a:ext cx="11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2" name="Line 509"/>
                <p:cNvSpPr>
                  <a:spLocks noChangeShapeType="1"/>
                </p:cNvSpPr>
                <p:nvPr/>
              </p:nvSpPr>
              <p:spPr bwMode="auto">
                <a:xfrm>
                  <a:off x="5061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3" name="Line 510"/>
                <p:cNvSpPr>
                  <a:spLocks noChangeShapeType="1"/>
                </p:cNvSpPr>
                <p:nvPr/>
              </p:nvSpPr>
              <p:spPr bwMode="auto">
                <a:xfrm>
                  <a:off x="5065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4" name="Line 511"/>
                <p:cNvSpPr>
                  <a:spLocks noChangeShapeType="1"/>
                </p:cNvSpPr>
                <p:nvPr/>
              </p:nvSpPr>
              <p:spPr bwMode="auto">
                <a:xfrm>
                  <a:off x="5069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5" name="Line 512"/>
                <p:cNvSpPr>
                  <a:spLocks noChangeShapeType="1"/>
                </p:cNvSpPr>
                <p:nvPr/>
              </p:nvSpPr>
              <p:spPr bwMode="auto">
                <a:xfrm>
                  <a:off x="5074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6" name="Line 513"/>
                <p:cNvSpPr>
                  <a:spLocks noChangeShapeType="1"/>
                </p:cNvSpPr>
                <p:nvPr/>
              </p:nvSpPr>
              <p:spPr bwMode="auto">
                <a:xfrm>
                  <a:off x="5078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7" name="Line 514"/>
                <p:cNvSpPr>
                  <a:spLocks noChangeShapeType="1"/>
                </p:cNvSpPr>
                <p:nvPr/>
              </p:nvSpPr>
              <p:spPr bwMode="auto">
                <a:xfrm>
                  <a:off x="5081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8" name="Line 515"/>
                <p:cNvSpPr>
                  <a:spLocks noChangeShapeType="1"/>
                </p:cNvSpPr>
                <p:nvPr/>
              </p:nvSpPr>
              <p:spPr bwMode="auto">
                <a:xfrm>
                  <a:off x="5087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9" name="Line 516"/>
                <p:cNvSpPr>
                  <a:spLocks noChangeShapeType="1"/>
                </p:cNvSpPr>
                <p:nvPr/>
              </p:nvSpPr>
              <p:spPr bwMode="auto">
                <a:xfrm>
                  <a:off x="5090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0" name="Line 517"/>
                <p:cNvSpPr>
                  <a:spLocks noChangeShapeType="1"/>
                </p:cNvSpPr>
                <p:nvPr/>
              </p:nvSpPr>
              <p:spPr bwMode="auto">
                <a:xfrm>
                  <a:off x="5095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1" name="Line 518"/>
                <p:cNvSpPr>
                  <a:spLocks noChangeShapeType="1"/>
                </p:cNvSpPr>
                <p:nvPr/>
              </p:nvSpPr>
              <p:spPr bwMode="auto">
                <a:xfrm>
                  <a:off x="5098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2" name="Line 519"/>
                <p:cNvSpPr>
                  <a:spLocks noChangeShapeType="1"/>
                </p:cNvSpPr>
                <p:nvPr/>
              </p:nvSpPr>
              <p:spPr bwMode="auto">
                <a:xfrm>
                  <a:off x="5103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3" name="Line 520"/>
                <p:cNvSpPr>
                  <a:spLocks noChangeShapeType="1"/>
                </p:cNvSpPr>
                <p:nvPr/>
              </p:nvSpPr>
              <p:spPr bwMode="auto">
                <a:xfrm>
                  <a:off x="5107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4" name="Line 521"/>
                <p:cNvSpPr>
                  <a:spLocks noChangeShapeType="1"/>
                </p:cNvSpPr>
                <p:nvPr/>
              </p:nvSpPr>
              <p:spPr bwMode="auto">
                <a:xfrm>
                  <a:off x="5111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5" name="Line 522"/>
                <p:cNvSpPr>
                  <a:spLocks noChangeShapeType="1"/>
                </p:cNvSpPr>
                <p:nvPr/>
              </p:nvSpPr>
              <p:spPr bwMode="auto">
                <a:xfrm>
                  <a:off x="5115" y="359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6" name="Rectangle 523"/>
                <p:cNvSpPr>
                  <a:spLocks noChangeArrowheads="1"/>
                </p:cNvSpPr>
                <p:nvPr/>
              </p:nvSpPr>
              <p:spPr bwMode="auto">
                <a:xfrm>
                  <a:off x="5115" y="3590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7" name="Line 524"/>
                <p:cNvSpPr>
                  <a:spLocks noChangeShapeType="1"/>
                </p:cNvSpPr>
                <p:nvPr/>
              </p:nvSpPr>
              <p:spPr bwMode="auto">
                <a:xfrm>
                  <a:off x="5123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8" name="Line 525"/>
                <p:cNvSpPr>
                  <a:spLocks noChangeShapeType="1"/>
                </p:cNvSpPr>
                <p:nvPr/>
              </p:nvSpPr>
              <p:spPr bwMode="auto">
                <a:xfrm>
                  <a:off x="5128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9" name="Line 526"/>
                <p:cNvSpPr>
                  <a:spLocks noChangeShapeType="1"/>
                </p:cNvSpPr>
                <p:nvPr/>
              </p:nvSpPr>
              <p:spPr bwMode="auto">
                <a:xfrm>
                  <a:off x="5131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0" name="Line 527"/>
                <p:cNvSpPr>
                  <a:spLocks noChangeShapeType="1"/>
                </p:cNvSpPr>
                <p:nvPr/>
              </p:nvSpPr>
              <p:spPr bwMode="auto">
                <a:xfrm>
                  <a:off x="5136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1" name="Line 528"/>
                <p:cNvSpPr>
                  <a:spLocks noChangeShapeType="1"/>
                </p:cNvSpPr>
                <p:nvPr/>
              </p:nvSpPr>
              <p:spPr bwMode="auto">
                <a:xfrm>
                  <a:off x="5140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2" name="Line 529"/>
                <p:cNvSpPr>
                  <a:spLocks noChangeShapeType="1"/>
                </p:cNvSpPr>
                <p:nvPr/>
              </p:nvSpPr>
              <p:spPr bwMode="auto">
                <a:xfrm>
                  <a:off x="5144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3" name="Line 530"/>
                <p:cNvSpPr>
                  <a:spLocks noChangeShapeType="1"/>
                </p:cNvSpPr>
                <p:nvPr/>
              </p:nvSpPr>
              <p:spPr bwMode="auto">
                <a:xfrm>
                  <a:off x="5148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4" name="Line 531"/>
                <p:cNvSpPr>
                  <a:spLocks noChangeShapeType="1"/>
                </p:cNvSpPr>
                <p:nvPr/>
              </p:nvSpPr>
              <p:spPr bwMode="auto">
                <a:xfrm>
                  <a:off x="5153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5" name="Line 532"/>
                <p:cNvSpPr>
                  <a:spLocks noChangeShapeType="1"/>
                </p:cNvSpPr>
                <p:nvPr/>
              </p:nvSpPr>
              <p:spPr bwMode="auto">
                <a:xfrm>
                  <a:off x="5157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6" name="Line 533"/>
                <p:cNvSpPr>
                  <a:spLocks noChangeShapeType="1"/>
                </p:cNvSpPr>
                <p:nvPr/>
              </p:nvSpPr>
              <p:spPr bwMode="auto">
                <a:xfrm>
                  <a:off x="5160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7" name="Line 534"/>
                <p:cNvSpPr>
                  <a:spLocks noChangeShapeType="1"/>
                </p:cNvSpPr>
                <p:nvPr/>
              </p:nvSpPr>
              <p:spPr bwMode="auto">
                <a:xfrm>
                  <a:off x="5164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8" name="Line 535"/>
                <p:cNvSpPr>
                  <a:spLocks noChangeShapeType="1"/>
                </p:cNvSpPr>
                <p:nvPr/>
              </p:nvSpPr>
              <p:spPr bwMode="auto">
                <a:xfrm>
                  <a:off x="5170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9" name="Line 536"/>
                <p:cNvSpPr>
                  <a:spLocks noChangeShapeType="1"/>
                </p:cNvSpPr>
                <p:nvPr/>
              </p:nvSpPr>
              <p:spPr bwMode="auto">
                <a:xfrm>
                  <a:off x="5173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0" name="Line 537"/>
                <p:cNvSpPr>
                  <a:spLocks noChangeShapeType="1"/>
                </p:cNvSpPr>
                <p:nvPr/>
              </p:nvSpPr>
              <p:spPr bwMode="auto">
                <a:xfrm>
                  <a:off x="5177" y="3596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1" name="Rectangle 538"/>
                <p:cNvSpPr>
                  <a:spLocks noChangeArrowheads="1"/>
                </p:cNvSpPr>
                <p:nvPr/>
              </p:nvSpPr>
              <p:spPr bwMode="auto">
                <a:xfrm>
                  <a:off x="5176" y="3596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2" name="Line 539"/>
                <p:cNvSpPr>
                  <a:spLocks noChangeShapeType="1"/>
                </p:cNvSpPr>
                <p:nvPr/>
              </p:nvSpPr>
              <p:spPr bwMode="auto">
                <a:xfrm>
                  <a:off x="5186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3" name="Line 540"/>
                <p:cNvSpPr>
                  <a:spLocks noChangeShapeType="1"/>
                </p:cNvSpPr>
                <p:nvPr/>
              </p:nvSpPr>
              <p:spPr bwMode="auto">
                <a:xfrm>
                  <a:off x="5190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4" name="Line 541"/>
                <p:cNvSpPr>
                  <a:spLocks noChangeShapeType="1"/>
                </p:cNvSpPr>
                <p:nvPr/>
              </p:nvSpPr>
              <p:spPr bwMode="auto">
                <a:xfrm>
                  <a:off x="5193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5" name="Line 542"/>
                <p:cNvSpPr>
                  <a:spLocks noChangeShapeType="1"/>
                </p:cNvSpPr>
                <p:nvPr/>
              </p:nvSpPr>
              <p:spPr bwMode="auto">
                <a:xfrm>
                  <a:off x="5198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6" name="Line 543"/>
                <p:cNvSpPr>
                  <a:spLocks noChangeShapeType="1"/>
                </p:cNvSpPr>
                <p:nvPr/>
              </p:nvSpPr>
              <p:spPr bwMode="auto">
                <a:xfrm>
                  <a:off x="5202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7" name="Line 544"/>
                <p:cNvSpPr>
                  <a:spLocks noChangeShapeType="1"/>
                </p:cNvSpPr>
                <p:nvPr/>
              </p:nvSpPr>
              <p:spPr bwMode="auto">
                <a:xfrm>
                  <a:off x="5206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8" name="Line 545"/>
                <p:cNvSpPr>
                  <a:spLocks noChangeShapeType="1"/>
                </p:cNvSpPr>
                <p:nvPr/>
              </p:nvSpPr>
              <p:spPr bwMode="auto">
                <a:xfrm>
                  <a:off x="5210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9" name="Line 546"/>
                <p:cNvSpPr>
                  <a:spLocks noChangeShapeType="1"/>
                </p:cNvSpPr>
                <p:nvPr/>
              </p:nvSpPr>
              <p:spPr bwMode="auto">
                <a:xfrm>
                  <a:off x="5215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0" name="Line 547"/>
                <p:cNvSpPr>
                  <a:spLocks noChangeShapeType="1"/>
                </p:cNvSpPr>
                <p:nvPr/>
              </p:nvSpPr>
              <p:spPr bwMode="auto">
                <a:xfrm>
                  <a:off x="5219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1" name="Line 548"/>
                <p:cNvSpPr>
                  <a:spLocks noChangeShapeType="1"/>
                </p:cNvSpPr>
                <p:nvPr/>
              </p:nvSpPr>
              <p:spPr bwMode="auto">
                <a:xfrm>
                  <a:off x="5223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2" name="Line 549"/>
                <p:cNvSpPr>
                  <a:spLocks noChangeShapeType="1"/>
                </p:cNvSpPr>
                <p:nvPr/>
              </p:nvSpPr>
              <p:spPr bwMode="auto">
                <a:xfrm>
                  <a:off x="5227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3" name="Line 550"/>
                <p:cNvSpPr>
                  <a:spLocks noChangeShapeType="1"/>
                </p:cNvSpPr>
                <p:nvPr/>
              </p:nvSpPr>
              <p:spPr bwMode="auto">
                <a:xfrm>
                  <a:off x="5232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4" name="Line 551"/>
                <p:cNvSpPr>
                  <a:spLocks noChangeShapeType="1"/>
                </p:cNvSpPr>
                <p:nvPr/>
              </p:nvSpPr>
              <p:spPr bwMode="auto">
                <a:xfrm>
                  <a:off x="5235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5" name="Line 552"/>
                <p:cNvSpPr>
                  <a:spLocks noChangeShapeType="1"/>
                </p:cNvSpPr>
                <p:nvPr/>
              </p:nvSpPr>
              <p:spPr bwMode="auto">
                <a:xfrm>
                  <a:off x="5240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6" name="Line 553"/>
                <p:cNvSpPr>
                  <a:spLocks noChangeShapeType="1"/>
                </p:cNvSpPr>
                <p:nvPr/>
              </p:nvSpPr>
              <p:spPr bwMode="auto">
                <a:xfrm>
                  <a:off x="5243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7" name="Line 554"/>
                <p:cNvSpPr>
                  <a:spLocks noChangeShapeType="1"/>
                </p:cNvSpPr>
                <p:nvPr/>
              </p:nvSpPr>
              <p:spPr bwMode="auto">
                <a:xfrm>
                  <a:off x="5248" y="3601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8" name="Rectangle 555"/>
                <p:cNvSpPr>
                  <a:spLocks noChangeArrowheads="1"/>
                </p:cNvSpPr>
                <p:nvPr/>
              </p:nvSpPr>
              <p:spPr bwMode="auto">
                <a:xfrm>
                  <a:off x="5247" y="3601"/>
                  <a:ext cx="11" cy="9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9" name="Line 556"/>
                <p:cNvSpPr>
                  <a:spLocks noChangeShapeType="1"/>
                </p:cNvSpPr>
                <p:nvPr/>
              </p:nvSpPr>
              <p:spPr bwMode="auto">
                <a:xfrm>
                  <a:off x="5256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0" name="Line 557"/>
                <p:cNvSpPr>
                  <a:spLocks noChangeShapeType="1"/>
                </p:cNvSpPr>
                <p:nvPr/>
              </p:nvSpPr>
              <p:spPr bwMode="auto">
                <a:xfrm>
                  <a:off x="5260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1" name="Line 558"/>
                <p:cNvSpPr>
                  <a:spLocks noChangeShapeType="1"/>
                </p:cNvSpPr>
                <p:nvPr/>
              </p:nvSpPr>
              <p:spPr bwMode="auto">
                <a:xfrm>
                  <a:off x="5265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2" name="Line 559"/>
                <p:cNvSpPr>
                  <a:spLocks noChangeShapeType="1"/>
                </p:cNvSpPr>
                <p:nvPr/>
              </p:nvSpPr>
              <p:spPr bwMode="auto">
                <a:xfrm>
                  <a:off x="5268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3" name="Line 560"/>
                <p:cNvSpPr>
                  <a:spLocks noChangeShapeType="1"/>
                </p:cNvSpPr>
                <p:nvPr/>
              </p:nvSpPr>
              <p:spPr bwMode="auto">
                <a:xfrm>
                  <a:off x="5272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4" name="Line 561"/>
                <p:cNvSpPr>
                  <a:spLocks noChangeShapeType="1"/>
                </p:cNvSpPr>
                <p:nvPr/>
              </p:nvSpPr>
              <p:spPr bwMode="auto">
                <a:xfrm>
                  <a:off x="5276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5" name="Line 562"/>
                <p:cNvSpPr>
                  <a:spLocks noChangeShapeType="1"/>
                </p:cNvSpPr>
                <p:nvPr/>
              </p:nvSpPr>
              <p:spPr bwMode="auto">
                <a:xfrm>
                  <a:off x="5282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6" name="Line 563"/>
                <p:cNvSpPr>
                  <a:spLocks noChangeShapeType="1"/>
                </p:cNvSpPr>
                <p:nvPr/>
              </p:nvSpPr>
              <p:spPr bwMode="auto">
                <a:xfrm>
                  <a:off x="5285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7" name="Line 564"/>
                <p:cNvSpPr>
                  <a:spLocks noChangeShapeType="1"/>
                </p:cNvSpPr>
                <p:nvPr/>
              </p:nvSpPr>
              <p:spPr bwMode="auto">
                <a:xfrm>
                  <a:off x="5289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8" name="Line 565"/>
                <p:cNvSpPr>
                  <a:spLocks noChangeShapeType="1"/>
                </p:cNvSpPr>
                <p:nvPr/>
              </p:nvSpPr>
              <p:spPr bwMode="auto">
                <a:xfrm>
                  <a:off x="5293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9" name="Line 566"/>
                <p:cNvSpPr>
                  <a:spLocks noChangeShapeType="1"/>
                </p:cNvSpPr>
                <p:nvPr/>
              </p:nvSpPr>
              <p:spPr bwMode="auto">
                <a:xfrm>
                  <a:off x="5298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0" name="Line 567"/>
                <p:cNvSpPr>
                  <a:spLocks noChangeShapeType="1"/>
                </p:cNvSpPr>
                <p:nvPr/>
              </p:nvSpPr>
              <p:spPr bwMode="auto">
                <a:xfrm>
                  <a:off x="5302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1" name="Line 568"/>
                <p:cNvSpPr>
                  <a:spLocks noChangeShapeType="1"/>
                </p:cNvSpPr>
                <p:nvPr/>
              </p:nvSpPr>
              <p:spPr bwMode="auto">
                <a:xfrm>
                  <a:off x="5305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2" name="Line 569"/>
                <p:cNvSpPr>
                  <a:spLocks noChangeShapeType="1"/>
                </p:cNvSpPr>
                <p:nvPr/>
              </p:nvSpPr>
              <p:spPr bwMode="auto">
                <a:xfrm>
                  <a:off x="5310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3" name="Line 570"/>
                <p:cNvSpPr>
                  <a:spLocks noChangeShapeType="1"/>
                </p:cNvSpPr>
                <p:nvPr/>
              </p:nvSpPr>
              <p:spPr bwMode="auto">
                <a:xfrm>
                  <a:off x="5314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4" name="Line 571"/>
                <p:cNvSpPr>
                  <a:spLocks noChangeShapeType="1"/>
                </p:cNvSpPr>
                <p:nvPr/>
              </p:nvSpPr>
              <p:spPr bwMode="auto">
                <a:xfrm>
                  <a:off x="5318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5" name="Line 572"/>
                <p:cNvSpPr>
                  <a:spLocks noChangeShapeType="1"/>
                </p:cNvSpPr>
                <p:nvPr/>
              </p:nvSpPr>
              <p:spPr bwMode="auto">
                <a:xfrm>
                  <a:off x="5322" y="3610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6" name="Line 573"/>
                <p:cNvSpPr>
                  <a:spLocks noChangeShapeType="1"/>
                </p:cNvSpPr>
                <p:nvPr/>
              </p:nvSpPr>
              <p:spPr bwMode="auto">
                <a:xfrm>
                  <a:off x="5326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7" name="Line 574"/>
                <p:cNvSpPr>
                  <a:spLocks noChangeShapeType="1"/>
                </p:cNvSpPr>
                <p:nvPr/>
              </p:nvSpPr>
              <p:spPr bwMode="auto">
                <a:xfrm>
                  <a:off x="5331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8" name="Line 575"/>
                <p:cNvSpPr>
                  <a:spLocks noChangeShapeType="1"/>
                </p:cNvSpPr>
                <p:nvPr/>
              </p:nvSpPr>
              <p:spPr bwMode="auto">
                <a:xfrm>
                  <a:off x="5335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9" name="Line 576"/>
                <p:cNvSpPr>
                  <a:spLocks noChangeShapeType="1"/>
                </p:cNvSpPr>
                <p:nvPr/>
              </p:nvSpPr>
              <p:spPr bwMode="auto">
                <a:xfrm>
                  <a:off x="5338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0" name="Line 577"/>
                <p:cNvSpPr>
                  <a:spLocks noChangeShapeType="1"/>
                </p:cNvSpPr>
                <p:nvPr/>
              </p:nvSpPr>
              <p:spPr bwMode="auto">
                <a:xfrm>
                  <a:off x="5344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1" name="Line 578"/>
                <p:cNvSpPr>
                  <a:spLocks noChangeShapeType="1"/>
                </p:cNvSpPr>
                <p:nvPr/>
              </p:nvSpPr>
              <p:spPr bwMode="auto">
                <a:xfrm>
                  <a:off x="5347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2" name="Line 579"/>
                <p:cNvSpPr>
                  <a:spLocks noChangeShapeType="1"/>
                </p:cNvSpPr>
                <p:nvPr/>
              </p:nvSpPr>
              <p:spPr bwMode="auto">
                <a:xfrm>
                  <a:off x="5352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3" name="Line 580"/>
                <p:cNvSpPr>
                  <a:spLocks noChangeShapeType="1"/>
                </p:cNvSpPr>
                <p:nvPr/>
              </p:nvSpPr>
              <p:spPr bwMode="auto">
                <a:xfrm>
                  <a:off x="5355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4" name="Line 581"/>
                <p:cNvSpPr>
                  <a:spLocks noChangeShapeType="1"/>
                </p:cNvSpPr>
                <p:nvPr/>
              </p:nvSpPr>
              <p:spPr bwMode="auto">
                <a:xfrm>
                  <a:off x="5360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5" name="Line 582"/>
                <p:cNvSpPr>
                  <a:spLocks noChangeShapeType="1"/>
                </p:cNvSpPr>
                <p:nvPr/>
              </p:nvSpPr>
              <p:spPr bwMode="auto">
                <a:xfrm>
                  <a:off x="5364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6" name="Line 583"/>
                <p:cNvSpPr>
                  <a:spLocks noChangeShapeType="1"/>
                </p:cNvSpPr>
                <p:nvPr/>
              </p:nvSpPr>
              <p:spPr bwMode="auto">
                <a:xfrm>
                  <a:off x="5368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7" name="Line 584"/>
                <p:cNvSpPr>
                  <a:spLocks noChangeShapeType="1"/>
                </p:cNvSpPr>
                <p:nvPr/>
              </p:nvSpPr>
              <p:spPr bwMode="auto">
                <a:xfrm>
                  <a:off x="5372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8" name="Line 585"/>
                <p:cNvSpPr>
                  <a:spLocks noChangeShapeType="1"/>
                </p:cNvSpPr>
                <p:nvPr/>
              </p:nvSpPr>
              <p:spPr bwMode="auto">
                <a:xfrm>
                  <a:off x="5377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9" name="Line 586"/>
                <p:cNvSpPr>
                  <a:spLocks noChangeShapeType="1"/>
                </p:cNvSpPr>
                <p:nvPr/>
              </p:nvSpPr>
              <p:spPr bwMode="auto">
                <a:xfrm>
                  <a:off x="5380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0" name="Line 587"/>
                <p:cNvSpPr>
                  <a:spLocks noChangeShapeType="1"/>
                </p:cNvSpPr>
                <p:nvPr/>
              </p:nvSpPr>
              <p:spPr bwMode="auto">
                <a:xfrm>
                  <a:off x="5385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1" name="Line 588"/>
                <p:cNvSpPr>
                  <a:spLocks noChangeShapeType="1"/>
                </p:cNvSpPr>
                <p:nvPr/>
              </p:nvSpPr>
              <p:spPr bwMode="auto">
                <a:xfrm>
                  <a:off x="5388" y="3617"/>
                  <a:ext cx="0" cy="0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2" name="Freeform 589"/>
                <p:cNvSpPr>
                  <a:spLocks/>
                </p:cNvSpPr>
                <p:nvPr/>
              </p:nvSpPr>
              <p:spPr bwMode="auto">
                <a:xfrm>
                  <a:off x="3079" y="1279"/>
                  <a:ext cx="2309" cy="2348"/>
                </a:xfrm>
                <a:custGeom>
                  <a:avLst/>
                  <a:gdLst>
                    <a:gd name="T0" fmla="*/ 80 w 4618"/>
                    <a:gd name="T1" fmla="*/ 274 h 2348"/>
                    <a:gd name="T2" fmla="*/ 168 w 4618"/>
                    <a:gd name="T3" fmla="*/ 488 h 2348"/>
                    <a:gd name="T4" fmla="*/ 232 w 4618"/>
                    <a:gd name="T5" fmla="*/ 677 h 2348"/>
                    <a:gd name="T6" fmla="*/ 290 w 4618"/>
                    <a:gd name="T7" fmla="*/ 800 h 2348"/>
                    <a:gd name="T8" fmla="*/ 349 w 4618"/>
                    <a:gd name="T9" fmla="*/ 917 h 2348"/>
                    <a:gd name="T10" fmla="*/ 439 w 4618"/>
                    <a:gd name="T11" fmla="*/ 1070 h 2348"/>
                    <a:gd name="T12" fmla="*/ 523 w 4618"/>
                    <a:gd name="T13" fmla="*/ 1193 h 2348"/>
                    <a:gd name="T14" fmla="*/ 606 w 4618"/>
                    <a:gd name="T15" fmla="*/ 1303 h 2348"/>
                    <a:gd name="T16" fmla="*/ 699 w 4618"/>
                    <a:gd name="T17" fmla="*/ 1410 h 2348"/>
                    <a:gd name="T18" fmla="*/ 790 w 4618"/>
                    <a:gd name="T19" fmla="*/ 1498 h 2348"/>
                    <a:gd name="T20" fmla="*/ 890 w 4618"/>
                    <a:gd name="T21" fmla="*/ 1580 h 2348"/>
                    <a:gd name="T22" fmla="*/ 963 w 4618"/>
                    <a:gd name="T23" fmla="*/ 1638 h 2348"/>
                    <a:gd name="T24" fmla="*/ 1045 w 4618"/>
                    <a:gd name="T25" fmla="*/ 1694 h 2348"/>
                    <a:gd name="T26" fmla="*/ 1136 w 4618"/>
                    <a:gd name="T27" fmla="*/ 1740 h 2348"/>
                    <a:gd name="T28" fmla="*/ 1220 w 4618"/>
                    <a:gd name="T29" fmla="*/ 1795 h 2348"/>
                    <a:gd name="T30" fmla="*/ 1316 w 4618"/>
                    <a:gd name="T31" fmla="*/ 1847 h 2348"/>
                    <a:gd name="T32" fmla="*/ 1393 w 4618"/>
                    <a:gd name="T33" fmla="*/ 1878 h 2348"/>
                    <a:gd name="T34" fmla="*/ 1470 w 4618"/>
                    <a:gd name="T35" fmla="*/ 1917 h 2348"/>
                    <a:gd name="T36" fmla="*/ 1551 w 4618"/>
                    <a:gd name="T37" fmla="*/ 1940 h 2348"/>
                    <a:gd name="T38" fmla="*/ 1650 w 4618"/>
                    <a:gd name="T39" fmla="*/ 1979 h 2348"/>
                    <a:gd name="T40" fmla="*/ 1734 w 4618"/>
                    <a:gd name="T41" fmla="*/ 2000 h 2348"/>
                    <a:gd name="T42" fmla="*/ 1857 w 4618"/>
                    <a:gd name="T43" fmla="*/ 2039 h 2348"/>
                    <a:gd name="T44" fmla="*/ 1969 w 4618"/>
                    <a:gd name="T45" fmla="*/ 2074 h 2348"/>
                    <a:gd name="T46" fmla="*/ 2107 w 4618"/>
                    <a:gd name="T47" fmla="*/ 2099 h 2348"/>
                    <a:gd name="T48" fmla="*/ 2290 w 4618"/>
                    <a:gd name="T49" fmla="*/ 2136 h 2348"/>
                    <a:gd name="T50" fmla="*/ 2451 w 4618"/>
                    <a:gd name="T51" fmla="*/ 2169 h 2348"/>
                    <a:gd name="T52" fmla="*/ 2673 w 4618"/>
                    <a:gd name="T53" fmla="*/ 2205 h 2348"/>
                    <a:gd name="T54" fmla="*/ 2956 w 4618"/>
                    <a:gd name="T55" fmla="*/ 2237 h 2348"/>
                    <a:gd name="T56" fmla="*/ 3292 w 4618"/>
                    <a:gd name="T57" fmla="*/ 2256 h 2348"/>
                    <a:gd name="T58" fmla="*/ 3645 w 4618"/>
                    <a:gd name="T59" fmla="*/ 2299 h 2348"/>
                    <a:gd name="T60" fmla="*/ 4203 w 4618"/>
                    <a:gd name="T61" fmla="*/ 2317 h 2348"/>
                    <a:gd name="T62" fmla="*/ 4362 w 4618"/>
                    <a:gd name="T63" fmla="*/ 2325 h 2348"/>
                    <a:gd name="T64" fmla="*/ 3850 w 4618"/>
                    <a:gd name="T65" fmla="*/ 2288 h 2348"/>
                    <a:gd name="T66" fmla="*/ 3383 w 4618"/>
                    <a:gd name="T67" fmla="*/ 2269 h 2348"/>
                    <a:gd name="T68" fmla="*/ 3019 w 4618"/>
                    <a:gd name="T69" fmla="*/ 2226 h 2348"/>
                    <a:gd name="T70" fmla="*/ 2783 w 4618"/>
                    <a:gd name="T71" fmla="*/ 2192 h 2348"/>
                    <a:gd name="T72" fmla="*/ 2535 w 4618"/>
                    <a:gd name="T73" fmla="*/ 2161 h 2348"/>
                    <a:gd name="T74" fmla="*/ 2337 w 4618"/>
                    <a:gd name="T75" fmla="*/ 2130 h 2348"/>
                    <a:gd name="T76" fmla="*/ 2157 w 4618"/>
                    <a:gd name="T77" fmla="*/ 2104 h 2348"/>
                    <a:gd name="T78" fmla="*/ 2032 w 4618"/>
                    <a:gd name="T79" fmla="*/ 2064 h 2348"/>
                    <a:gd name="T80" fmla="*/ 1890 w 4618"/>
                    <a:gd name="T81" fmla="*/ 2044 h 2348"/>
                    <a:gd name="T82" fmla="*/ 1776 w 4618"/>
                    <a:gd name="T83" fmla="*/ 2010 h 2348"/>
                    <a:gd name="T84" fmla="*/ 1694 w 4618"/>
                    <a:gd name="T85" fmla="*/ 1979 h 2348"/>
                    <a:gd name="T86" fmla="*/ 1586 w 4618"/>
                    <a:gd name="T87" fmla="*/ 1947 h 2348"/>
                    <a:gd name="T88" fmla="*/ 1503 w 4618"/>
                    <a:gd name="T89" fmla="*/ 1905 h 2348"/>
                    <a:gd name="T90" fmla="*/ 1427 w 4618"/>
                    <a:gd name="T91" fmla="*/ 1886 h 2348"/>
                    <a:gd name="T92" fmla="*/ 1348 w 4618"/>
                    <a:gd name="T93" fmla="*/ 1836 h 2348"/>
                    <a:gd name="T94" fmla="*/ 1285 w 4618"/>
                    <a:gd name="T95" fmla="*/ 1811 h 2348"/>
                    <a:gd name="T96" fmla="*/ 1169 w 4618"/>
                    <a:gd name="T97" fmla="*/ 1762 h 2348"/>
                    <a:gd name="T98" fmla="*/ 1093 w 4618"/>
                    <a:gd name="T99" fmla="*/ 1700 h 2348"/>
                    <a:gd name="T100" fmla="*/ 996 w 4618"/>
                    <a:gd name="T101" fmla="*/ 1652 h 2348"/>
                    <a:gd name="T102" fmla="*/ 928 w 4618"/>
                    <a:gd name="T103" fmla="*/ 1584 h 2348"/>
                    <a:gd name="T104" fmla="*/ 846 w 4618"/>
                    <a:gd name="T105" fmla="*/ 1515 h 2348"/>
                    <a:gd name="T106" fmla="*/ 757 w 4618"/>
                    <a:gd name="T107" fmla="*/ 1433 h 2348"/>
                    <a:gd name="T108" fmla="*/ 662 w 4618"/>
                    <a:gd name="T109" fmla="*/ 1339 h 2348"/>
                    <a:gd name="T110" fmla="*/ 575 w 4618"/>
                    <a:gd name="T111" fmla="*/ 1230 h 2348"/>
                    <a:gd name="T112" fmla="*/ 491 w 4618"/>
                    <a:gd name="T113" fmla="*/ 1134 h 2348"/>
                    <a:gd name="T114" fmla="*/ 402 w 4618"/>
                    <a:gd name="T115" fmla="*/ 966 h 2348"/>
                    <a:gd name="T116" fmla="*/ 335 w 4618"/>
                    <a:gd name="T117" fmla="*/ 848 h 2348"/>
                    <a:gd name="T118" fmla="*/ 278 w 4618"/>
                    <a:gd name="T119" fmla="*/ 723 h 2348"/>
                    <a:gd name="T120" fmla="*/ 211 w 4618"/>
                    <a:gd name="T121" fmla="*/ 576 h 2348"/>
                    <a:gd name="T122" fmla="*/ 145 w 4618"/>
                    <a:gd name="T123" fmla="*/ 397 h 2348"/>
                    <a:gd name="T124" fmla="*/ 47 w 4618"/>
                    <a:gd name="T125" fmla="*/ 83 h 2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618" h="2348">
                      <a:moveTo>
                        <a:pt x="21" y="0"/>
                      </a:moveTo>
                      <a:lnTo>
                        <a:pt x="0" y="7"/>
                      </a:lnTo>
                      <a:lnTo>
                        <a:pt x="7" y="20"/>
                      </a:lnTo>
                      <a:lnTo>
                        <a:pt x="17" y="16"/>
                      </a:lnTo>
                      <a:lnTo>
                        <a:pt x="7" y="18"/>
                      </a:lnTo>
                      <a:lnTo>
                        <a:pt x="15" y="46"/>
                      </a:lnTo>
                      <a:lnTo>
                        <a:pt x="26" y="43"/>
                      </a:lnTo>
                      <a:lnTo>
                        <a:pt x="15" y="44"/>
                      </a:lnTo>
                      <a:lnTo>
                        <a:pt x="24" y="86"/>
                      </a:lnTo>
                      <a:lnTo>
                        <a:pt x="21" y="76"/>
                      </a:lnTo>
                      <a:lnTo>
                        <a:pt x="24" y="88"/>
                      </a:lnTo>
                      <a:lnTo>
                        <a:pt x="47" y="170"/>
                      </a:lnTo>
                      <a:lnTo>
                        <a:pt x="47" y="172"/>
                      </a:lnTo>
                      <a:lnTo>
                        <a:pt x="47" y="170"/>
                      </a:lnTo>
                      <a:lnTo>
                        <a:pt x="57" y="198"/>
                      </a:lnTo>
                      <a:lnTo>
                        <a:pt x="66" y="224"/>
                      </a:lnTo>
                      <a:lnTo>
                        <a:pt x="77" y="221"/>
                      </a:lnTo>
                      <a:lnTo>
                        <a:pt x="66" y="224"/>
                      </a:lnTo>
                      <a:lnTo>
                        <a:pt x="73" y="245"/>
                      </a:lnTo>
                      <a:lnTo>
                        <a:pt x="80" y="273"/>
                      </a:lnTo>
                      <a:lnTo>
                        <a:pt x="80" y="274"/>
                      </a:lnTo>
                      <a:lnTo>
                        <a:pt x="80" y="273"/>
                      </a:lnTo>
                      <a:lnTo>
                        <a:pt x="91" y="300"/>
                      </a:lnTo>
                      <a:lnTo>
                        <a:pt x="101" y="297"/>
                      </a:lnTo>
                      <a:lnTo>
                        <a:pt x="91" y="300"/>
                      </a:lnTo>
                      <a:lnTo>
                        <a:pt x="106" y="355"/>
                      </a:lnTo>
                      <a:lnTo>
                        <a:pt x="108" y="358"/>
                      </a:lnTo>
                      <a:lnTo>
                        <a:pt x="106" y="355"/>
                      </a:lnTo>
                      <a:lnTo>
                        <a:pt x="113" y="375"/>
                      </a:lnTo>
                      <a:lnTo>
                        <a:pt x="124" y="403"/>
                      </a:lnTo>
                      <a:lnTo>
                        <a:pt x="134" y="400"/>
                      </a:lnTo>
                      <a:lnTo>
                        <a:pt x="124" y="403"/>
                      </a:lnTo>
                      <a:lnTo>
                        <a:pt x="131" y="424"/>
                      </a:lnTo>
                      <a:lnTo>
                        <a:pt x="133" y="429"/>
                      </a:lnTo>
                      <a:lnTo>
                        <a:pt x="131" y="426"/>
                      </a:lnTo>
                      <a:lnTo>
                        <a:pt x="140" y="445"/>
                      </a:lnTo>
                      <a:lnTo>
                        <a:pt x="150" y="440"/>
                      </a:lnTo>
                      <a:lnTo>
                        <a:pt x="140" y="443"/>
                      </a:lnTo>
                      <a:lnTo>
                        <a:pt x="147" y="471"/>
                      </a:lnTo>
                      <a:lnTo>
                        <a:pt x="147" y="472"/>
                      </a:lnTo>
                      <a:lnTo>
                        <a:pt x="157" y="492"/>
                      </a:lnTo>
                      <a:lnTo>
                        <a:pt x="168" y="488"/>
                      </a:lnTo>
                      <a:lnTo>
                        <a:pt x="157" y="491"/>
                      </a:lnTo>
                      <a:lnTo>
                        <a:pt x="173" y="533"/>
                      </a:lnTo>
                      <a:lnTo>
                        <a:pt x="183" y="530"/>
                      </a:lnTo>
                      <a:lnTo>
                        <a:pt x="173" y="533"/>
                      </a:lnTo>
                      <a:lnTo>
                        <a:pt x="180" y="560"/>
                      </a:lnTo>
                      <a:lnTo>
                        <a:pt x="180" y="563"/>
                      </a:lnTo>
                      <a:lnTo>
                        <a:pt x="180" y="562"/>
                      </a:lnTo>
                      <a:lnTo>
                        <a:pt x="190" y="583"/>
                      </a:lnTo>
                      <a:lnTo>
                        <a:pt x="201" y="579"/>
                      </a:lnTo>
                      <a:lnTo>
                        <a:pt x="190" y="582"/>
                      </a:lnTo>
                      <a:lnTo>
                        <a:pt x="197" y="601"/>
                      </a:lnTo>
                      <a:lnTo>
                        <a:pt x="199" y="602"/>
                      </a:lnTo>
                      <a:lnTo>
                        <a:pt x="208" y="616"/>
                      </a:lnTo>
                      <a:lnTo>
                        <a:pt x="217" y="612"/>
                      </a:lnTo>
                      <a:lnTo>
                        <a:pt x="206" y="616"/>
                      </a:lnTo>
                      <a:lnTo>
                        <a:pt x="217" y="638"/>
                      </a:lnTo>
                      <a:lnTo>
                        <a:pt x="227" y="634"/>
                      </a:lnTo>
                      <a:lnTo>
                        <a:pt x="217" y="637"/>
                      </a:lnTo>
                      <a:lnTo>
                        <a:pt x="224" y="655"/>
                      </a:lnTo>
                      <a:lnTo>
                        <a:pt x="231" y="676"/>
                      </a:lnTo>
                      <a:lnTo>
                        <a:pt x="232" y="677"/>
                      </a:lnTo>
                      <a:lnTo>
                        <a:pt x="241" y="692"/>
                      </a:lnTo>
                      <a:lnTo>
                        <a:pt x="250" y="687"/>
                      </a:lnTo>
                      <a:lnTo>
                        <a:pt x="239" y="690"/>
                      </a:lnTo>
                      <a:lnTo>
                        <a:pt x="248" y="718"/>
                      </a:lnTo>
                      <a:lnTo>
                        <a:pt x="248" y="719"/>
                      </a:lnTo>
                      <a:lnTo>
                        <a:pt x="250" y="719"/>
                      </a:lnTo>
                      <a:lnTo>
                        <a:pt x="259" y="732"/>
                      </a:lnTo>
                      <a:lnTo>
                        <a:pt x="267" y="728"/>
                      </a:lnTo>
                      <a:lnTo>
                        <a:pt x="257" y="731"/>
                      </a:lnTo>
                      <a:lnTo>
                        <a:pt x="264" y="752"/>
                      </a:lnTo>
                      <a:lnTo>
                        <a:pt x="264" y="754"/>
                      </a:lnTo>
                      <a:lnTo>
                        <a:pt x="266" y="754"/>
                      </a:lnTo>
                      <a:lnTo>
                        <a:pt x="274" y="768"/>
                      </a:lnTo>
                      <a:lnTo>
                        <a:pt x="283" y="764"/>
                      </a:lnTo>
                      <a:lnTo>
                        <a:pt x="273" y="768"/>
                      </a:lnTo>
                      <a:lnTo>
                        <a:pt x="281" y="787"/>
                      </a:lnTo>
                      <a:lnTo>
                        <a:pt x="280" y="783"/>
                      </a:lnTo>
                      <a:lnTo>
                        <a:pt x="283" y="787"/>
                      </a:lnTo>
                      <a:lnTo>
                        <a:pt x="292" y="801"/>
                      </a:lnTo>
                      <a:lnTo>
                        <a:pt x="301" y="797"/>
                      </a:lnTo>
                      <a:lnTo>
                        <a:pt x="290" y="800"/>
                      </a:lnTo>
                      <a:lnTo>
                        <a:pt x="297" y="822"/>
                      </a:lnTo>
                      <a:lnTo>
                        <a:pt x="297" y="823"/>
                      </a:lnTo>
                      <a:lnTo>
                        <a:pt x="299" y="823"/>
                      </a:lnTo>
                      <a:lnTo>
                        <a:pt x="306" y="835"/>
                      </a:lnTo>
                      <a:lnTo>
                        <a:pt x="314" y="830"/>
                      </a:lnTo>
                      <a:lnTo>
                        <a:pt x="304" y="835"/>
                      </a:lnTo>
                      <a:lnTo>
                        <a:pt x="314" y="856"/>
                      </a:lnTo>
                      <a:lnTo>
                        <a:pt x="313" y="853"/>
                      </a:lnTo>
                      <a:lnTo>
                        <a:pt x="316" y="856"/>
                      </a:lnTo>
                      <a:lnTo>
                        <a:pt x="325" y="869"/>
                      </a:lnTo>
                      <a:lnTo>
                        <a:pt x="334" y="865"/>
                      </a:lnTo>
                      <a:lnTo>
                        <a:pt x="323" y="869"/>
                      </a:lnTo>
                      <a:lnTo>
                        <a:pt x="330" y="884"/>
                      </a:lnTo>
                      <a:lnTo>
                        <a:pt x="341" y="879"/>
                      </a:lnTo>
                      <a:lnTo>
                        <a:pt x="330" y="882"/>
                      </a:lnTo>
                      <a:lnTo>
                        <a:pt x="337" y="902"/>
                      </a:lnTo>
                      <a:lnTo>
                        <a:pt x="337" y="904"/>
                      </a:lnTo>
                      <a:lnTo>
                        <a:pt x="339" y="905"/>
                      </a:lnTo>
                      <a:lnTo>
                        <a:pt x="349" y="918"/>
                      </a:lnTo>
                      <a:lnTo>
                        <a:pt x="358" y="913"/>
                      </a:lnTo>
                      <a:lnTo>
                        <a:pt x="349" y="917"/>
                      </a:lnTo>
                      <a:lnTo>
                        <a:pt x="358" y="931"/>
                      </a:lnTo>
                      <a:lnTo>
                        <a:pt x="367" y="927"/>
                      </a:lnTo>
                      <a:lnTo>
                        <a:pt x="356" y="931"/>
                      </a:lnTo>
                      <a:lnTo>
                        <a:pt x="363" y="944"/>
                      </a:lnTo>
                      <a:lnTo>
                        <a:pt x="370" y="959"/>
                      </a:lnTo>
                      <a:lnTo>
                        <a:pt x="372" y="960"/>
                      </a:lnTo>
                      <a:lnTo>
                        <a:pt x="383" y="973"/>
                      </a:lnTo>
                      <a:lnTo>
                        <a:pt x="391" y="967"/>
                      </a:lnTo>
                      <a:lnTo>
                        <a:pt x="381" y="970"/>
                      </a:lnTo>
                      <a:lnTo>
                        <a:pt x="388" y="992"/>
                      </a:lnTo>
                      <a:lnTo>
                        <a:pt x="388" y="993"/>
                      </a:lnTo>
                      <a:lnTo>
                        <a:pt x="390" y="993"/>
                      </a:lnTo>
                      <a:lnTo>
                        <a:pt x="405" y="1019"/>
                      </a:lnTo>
                      <a:lnTo>
                        <a:pt x="416" y="1035"/>
                      </a:lnTo>
                      <a:lnTo>
                        <a:pt x="423" y="1047"/>
                      </a:lnTo>
                      <a:lnTo>
                        <a:pt x="423" y="1048"/>
                      </a:lnTo>
                      <a:lnTo>
                        <a:pt x="433" y="1057"/>
                      </a:lnTo>
                      <a:lnTo>
                        <a:pt x="440" y="1050"/>
                      </a:lnTo>
                      <a:lnTo>
                        <a:pt x="430" y="1054"/>
                      </a:lnTo>
                      <a:lnTo>
                        <a:pt x="437" y="1069"/>
                      </a:lnTo>
                      <a:lnTo>
                        <a:pt x="439" y="1070"/>
                      </a:lnTo>
                      <a:lnTo>
                        <a:pt x="449" y="1083"/>
                      </a:lnTo>
                      <a:lnTo>
                        <a:pt x="458" y="1077"/>
                      </a:lnTo>
                      <a:lnTo>
                        <a:pt x="447" y="1082"/>
                      </a:lnTo>
                      <a:lnTo>
                        <a:pt x="454" y="1096"/>
                      </a:lnTo>
                      <a:lnTo>
                        <a:pt x="453" y="1093"/>
                      </a:lnTo>
                      <a:lnTo>
                        <a:pt x="456" y="1096"/>
                      </a:lnTo>
                      <a:lnTo>
                        <a:pt x="465" y="1109"/>
                      </a:lnTo>
                      <a:lnTo>
                        <a:pt x="482" y="1138"/>
                      </a:lnTo>
                      <a:lnTo>
                        <a:pt x="482" y="1139"/>
                      </a:lnTo>
                      <a:lnTo>
                        <a:pt x="491" y="1147"/>
                      </a:lnTo>
                      <a:lnTo>
                        <a:pt x="498" y="1139"/>
                      </a:lnTo>
                      <a:lnTo>
                        <a:pt x="489" y="1144"/>
                      </a:lnTo>
                      <a:lnTo>
                        <a:pt x="498" y="1157"/>
                      </a:lnTo>
                      <a:lnTo>
                        <a:pt x="507" y="1171"/>
                      </a:lnTo>
                      <a:lnTo>
                        <a:pt x="507" y="1173"/>
                      </a:lnTo>
                      <a:lnTo>
                        <a:pt x="517" y="1181"/>
                      </a:lnTo>
                      <a:lnTo>
                        <a:pt x="524" y="1174"/>
                      </a:lnTo>
                      <a:lnTo>
                        <a:pt x="514" y="1178"/>
                      </a:lnTo>
                      <a:lnTo>
                        <a:pt x="521" y="1193"/>
                      </a:lnTo>
                      <a:lnTo>
                        <a:pt x="519" y="1189"/>
                      </a:lnTo>
                      <a:lnTo>
                        <a:pt x="523" y="1193"/>
                      </a:lnTo>
                      <a:lnTo>
                        <a:pt x="530" y="1204"/>
                      </a:lnTo>
                      <a:lnTo>
                        <a:pt x="540" y="1220"/>
                      </a:lnTo>
                      <a:lnTo>
                        <a:pt x="540" y="1222"/>
                      </a:lnTo>
                      <a:lnTo>
                        <a:pt x="542" y="1223"/>
                      </a:lnTo>
                      <a:lnTo>
                        <a:pt x="551" y="1229"/>
                      </a:lnTo>
                      <a:lnTo>
                        <a:pt x="558" y="1222"/>
                      </a:lnTo>
                      <a:lnTo>
                        <a:pt x="547" y="1226"/>
                      </a:lnTo>
                      <a:lnTo>
                        <a:pt x="554" y="1239"/>
                      </a:lnTo>
                      <a:lnTo>
                        <a:pt x="556" y="1241"/>
                      </a:lnTo>
                      <a:lnTo>
                        <a:pt x="563" y="1249"/>
                      </a:lnTo>
                      <a:lnTo>
                        <a:pt x="561" y="1246"/>
                      </a:lnTo>
                      <a:lnTo>
                        <a:pt x="563" y="1249"/>
                      </a:lnTo>
                      <a:lnTo>
                        <a:pt x="573" y="1261"/>
                      </a:lnTo>
                      <a:lnTo>
                        <a:pt x="584" y="1269"/>
                      </a:lnTo>
                      <a:lnTo>
                        <a:pt x="591" y="1262"/>
                      </a:lnTo>
                      <a:lnTo>
                        <a:pt x="580" y="1267"/>
                      </a:lnTo>
                      <a:lnTo>
                        <a:pt x="587" y="1281"/>
                      </a:lnTo>
                      <a:lnTo>
                        <a:pt x="598" y="1290"/>
                      </a:lnTo>
                      <a:lnTo>
                        <a:pt x="605" y="1282"/>
                      </a:lnTo>
                      <a:lnTo>
                        <a:pt x="596" y="1288"/>
                      </a:lnTo>
                      <a:lnTo>
                        <a:pt x="606" y="1303"/>
                      </a:lnTo>
                      <a:lnTo>
                        <a:pt x="605" y="1301"/>
                      </a:lnTo>
                      <a:lnTo>
                        <a:pt x="606" y="1303"/>
                      </a:lnTo>
                      <a:lnTo>
                        <a:pt x="613" y="1310"/>
                      </a:lnTo>
                      <a:lnTo>
                        <a:pt x="622" y="1304"/>
                      </a:lnTo>
                      <a:lnTo>
                        <a:pt x="613" y="1310"/>
                      </a:lnTo>
                      <a:lnTo>
                        <a:pt x="622" y="1321"/>
                      </a:lnTo>
                      <a:lnTo>
                        <a:pt x="647" y="1352"/>
                      </a:lnTo>
                      <a:lnTo>
                        <a:pt x="648" y="1353"/>
                      </a:lnTo>
                      <a:lnTo>
                        <a:pt x="657" y="1359"/>
                      </a:lnTo>
                      <a:lnTo>
                        <a:pt x="664" y="1352"/>
                      </a:lnTo>
                      <a:lnTo>
                        <a:pt x="654" y="1356"/>
                      </a:lnTo>
                      <a:lnTo>
                        <a:pt x="661" y="1369"/>
                      </a:lnTo>
                      <a:lnTo>
                        <a:pt x="682" y="1386"/>
                      </a:lnTo>
                      <a:lnTo>
                        <a:pt x="689" y="1379"/>
                      </a:lnTo>
                      <a:lnTo>
                        <a:pt x="680" y="1384"/>
                      </a:lnTo>
                      <a:lnTo>
                        <a:pt x="689" y="1397"/>
                      </a:lnTo>
                      <a:lnTo>
                        <a:pt x="690" y="1401"/>
                      </a:lnTo>
                      <a:lnTo>
                        <a:pt x="689" y="1398"/>
                      </a:lnTo>
                      <a:lnTo>
                        <a:pt x="696" y="1407"/>
                      </a:lnTo>
                      <a:lnTo>
                        <a:pt x="696" y="1408"/>
                      </a:lnTo>
                      <a:lnTo>
                        <a:pt x="699" y="1410"/>
                      </a:lnTo>
                      <a:lnTo>
                        <a:pt x="710" y="1415"/>
                      </a:lnTo>
                      <a:lnTo>
                        <a:pt x="715" y="1407"/>
                      </a:lnTo>
                      <a:lnTo>
                        <a:pt x="708" y="1414"/>
                      </a:lnTo>
                      <a:lnTo>
                        <a:pt x="715" y="1420"/>
                      </a:lnTo>
                      <a:lnTo>
                        <a:pt x="722" y="1412"/>
                      </a:lnTo>
                      <a:lnTo>
                        <a:pt x="711" y="1417"/>
                      </a:lnTo>
                      <a:lnTo>
                        <a:pt x="720" y="1433"/>
                      </a:lnTo>
                      <a:lnTo>
                        <a:pt x="724" y="1436"/>
                      </a:lnTo>
                      <a:lnTo>
                        <a:pt x="741" y="1447"/>
                      </a:lnTo>
                      <a:lnTo>
                        <a:pt x="748" y="1440"/>
                      </a:lnTo>
                      <a:lnTo>
                        <a:pt x="739" y="1446"/>
                      </a:lnTo>
                      <a:lnTo>
                        <a:pt x="746" y="1453"/>
                      </a:lnTo>
                      <a:lnTo>
                        <a:pt x="755" y="1462"/>
                      </a:lnTo>
                      <a:lnTo>
                        <a:pt x="757" y="1463"/>
                      </a:lnTo>
                      <a:lnTo>
                        <a:pt x="766" y="1469"/>
                      </a:lnTo>
                      <a:lnTo>
                        <a:pt x="773" y="1462"/>
                      </a:lnTo>
                      <a:lnTo>
                        <a:pt x="764" y="1466"/>
                      </a:lnTo>
                      <a:lnTo>
                        <a:pt x="773" y="1479"/>
                      </a:lnTo>
                      <a:lnTo>
                        <a:pt x="773" y="1480"/>
                      </a:lnTo>
                      <a:lnTo>
                        <a:pt x="787" y="1495"/>
                      </a:lnTo>
                      <a:lnTo>
                        <a:pt x="790" y="1498"/>
                      </a:lnTo>
                      <a:lnTo>
                        <a:pt x="801" y="1503"/>
                      </a:lnTo>
                      <a:lnTo>
                        <a:pt x="806" y="1495"/>
                      </a:lnTo>
                      <a:lnTo>
                        <a:pt x="799" y="1502"/>
                      </a:lnTo>
                      <a:lnTo>
                        <a:pt x="808" y="1509"/>
                      </a:lnTo>
                      <a:lnTo>
                        <a:pt x="815" y="1502"/>
                      </a:lnTo>
                      <a:lnTo>
                        <a:pt x="806" y="1508"/>
                      </a:lnTo>
                      <a:lnTo>
                        <a:pt x="820" y="1522"/>
                      </a:lnTo>
                      <a:lnTo>
                        <a:pt x="823" y="1525"/>
                      </a:lnTo>
                      <a:lnTo>
                        <a:pt x="834" y="1531"/>
                      </a:lnTo>
                      <a:lnTo>
                        <a:pt x="839" y="1522"/>
                      </a:lnTo>
                      <a:lnTo>
                        <a:pt x="832" y="1529"/>
                      </a:lnTo>
                      <a:lnTo>
                        <a:pt x="841" y="1535"/>
                      </a:lnTo>
                      <a:lnTo>
                        <a:pt x="848" y="1528"/>
                      </a:lnTo>
                      <a:lnTo>
                        <a:pt x="837" y="1532"/>
                      </a:lnTo>
                      <a:lnTo>
                        <a:pt x="844" y="1548"/>
                      </a:lnTo>
                      <a:lnTo>
                        <a:pt x="876" y="1574"/>
                      </a:lnTo>
                      <a:lnTo>
                        <a:pt x="888" y="1574"/>
                      </a:lnTo>
                      <a:lnTo>
                        <a:pt x="888" y="1564"/>
                      </a:lnTo>
                      <a:lnTo>
                        <a:pt x="879" y="1570"/>
                      </a:lnTo>
                      <a:lnTo>
                        <a:pt x="886" y="1577"/>
                      </a:lnTo>
                      <a:lnTo>
                        <a:pt x="890" y="1580"/>
                      </a:lnTo>
                      <a:lnTo>
                        <a:pt x="900" y="1586"/>
                      </a:lnTo>
                      <a:lnTo>
                        <a:pt x="905" y="1577"/>
                      </a:lnTo>
                      <a:lnTo>
                        <a:pt x="897" y="1583"/>
                      </a:lnTo>
                      <a:lnTo>
                        <a:pt x="904" y="1592"/>
                      </a:lnTo>
                      <a:lnTo>
                        <a:pt x="905" y="1593"/>
                      </a:lnTo>
                      <a:lnTo>
                        <a:pt x="914" y="1599"/>
                      </a:lnTo>
                      <a:lnTo>
                        <a:pt x="921" y="1592"/>
                      </a:lnTo>
                      <a:lnTo>
                        <a:pt x="914" y="1599"/>
                      </a:lnTo>
                      <a:lnTo>
                        <a:pt x="921" y="1605"/>
                      </a:lnTo>
                      <a:lnTo>
                        <a:pt x="932" y="1612"/>
                      </a:lnTo>
                      <a:lnTo>
                        <a:pt x="939" y="1605"/>
                      </a:lnTo>
                      <a:lnTo>
                        <a:pt x="930" y="1610"/>
                      </a:lnTo>
                      <a:lnTo>
                        <a:pt x="937" y="1619"/>
                      </a:lnTo>
                      <a:lnTo>
                        <a:pt x="939" y="1620"/>
                      </a:lnTo>
                      <a:lnTo>
                        <a:pt x="947" y="1626"/>
                      </a:lnTo>
                      <a:lnTo>
                        <a:pt x="954" y="1619"/>
                      </a:lnTo>
                      <a:lnTo>
                        <a:pt x="947" y="1626"/>
                      </a:lnTo>
                      <a:lnTo>
                        <a:pt x="954" y="1632"/>
                      </a:lnTo>
                      <a:lnTo>
                        <a:pt x="965" y="1639"/>
                      </a:lnTo>
                      <a:lnTo>
                        <a:pt x="972" y="1632"/>
                      </a:lnTo>
                      <a:lnTo>
                        <a:pt x="963" y="1638"/>
                      </a:lnTo>
                      <a:lnTo>
                        <a:pt x="974" y="1651"/>
                      </a:lnTo>
                      <a:lnTo>
                        <a:pt x="988" y="1651"/>
                      </a:lnTo>
                      <a:lnTo>
                        <a:pt x="988" y="1641"/>
                      </a:lnTo>
                      <a:lnTo>
                        <a:pt x="979" y="1646"/>
                      </a:lnTo>
                      <a:lnTo>
                        <a:pt x="988" y="1658"/>
                      </a:lnTo>
                      <a:lnTo>
                        <a:pt x="989" y="1662"/>
                      </a:lnTo>
                      <a:lnTo>
                        <a:pt x="1005" y="1662"/>
                      </a:lnTo>
                      <a:lnTo>
                        <a:pt x="1005" y="1652"/>
                      </a:lnTo>
                      <a:lnTo>
                        <a:pt x="996" y="1658"/>
                      </a:lnTo>
                      <a:lnTo>
                        <a:pt x="1010" y="1672"/>
                      </a:lnTo>
                      <a:lnTo>
                        <a:pt x="1010" y="1674"/>
                      </a:lnTo>
                      <a:lnTo>
                        <a:pt x="1012" y="1674"/>
                      </a:lnTo>
                      <a:lnTo>
                        <a:pt x="1023" y="1681"/>
                      </a:lnTo>
                      <a:lnTo>
                        <a:pt x="1031" y="1687"/>
                      </a:lnTo>
                      <a:lnTo>
                        <a:pt x="1035" y="1690"/>
                      </a:lnTo>
                      <a:lnTo>
                        <a:pt x="1045" y="1690"/>
                      </a:lnTo>
                      <a:lnTo>
                        <a:pt x="1045" y="1680"/>
                      </a:lnTo>
                      <a:lnTo>
                        <a:pt x="1037" y="1685"/>
                      </a:lnTo>
                      <a:lnTo>
                        <a:pt x="1044" y="1693"/>
                      </a:lnTo>
                      <a:lnTo>
                        <a:pt x="1044" y="1694"/>
                      </a:lnTo>
                      <a:lnTo>
                        <a:pt x="1045" y="1694"/>
                      </a:lnTo>
                      <a:lnTo>
                        <a:pt x="1056" y="1701"/>
                      </a:lnTo>
                      <a:lnTo>
                        <a:pt x="1063" y="1694"/>
                      </a:lnTo>
                      <a:lnTo>
                        <a:pt x="1056" y="1701"/>
                      </a:lnTo>
                      <a:lnTo>
                        <a:pt x="1075" y="1717"/>
                      </a:lnTo>
                      <a:lnTo>
                        <a:pt x="1086" y="1717"/>
                      </a:lnTo>
                      <a:lnTo>
                        <a:pt x="1086" y="1707"/>
                      </a:lnTo>
                      <a:lnTo>
                        <a:pt x="1080" y="1716"/>
                      </a:lnTo>
                      <a:lnTo>
                        <a:pt x="1091" y="1722"/>
                      </a:lnTo>
                      <a:lnTo>
                        <a:pt x="1096" y="1713"/>
                      </a:lnTo>
                      <a:lnTo>
                        <a:pt x="1087" y="1719"/>
                      </a:lnTo>
                      <a:lnTo>
                        <a:pt x="1098" y="1732"/>
                      </a:lnTo>
                      <a:lnTo>
                        <a:pt x="1112" y="1732"/>
                      </a:lnTo>
                      <a:lnTo>
                        <a:pt x="1112" y="1722"/>
                      </a:lnTo>
                      <a:lnTo>
                        <a:pt x="1103" y="1727"/>
                      </a:lnTo>
                      <a:lnTo>
                        <a:pt x="1110" y="1735"/>
                      </a:lnTo>
                      <a:lnTo>
                        <a:pt x="1114" y="1737"/>
                      </a:lnTo>
                      <a:lnTo>
                        <a:pt x="1124" y="1743"/>
                      </a:lnTo>
                      <a:lnTo>
                        <a:pt x="1129" y="1735"/>
                      </a:lnTo>
                      <a:lnTo>
                        <a:pt x="1122" y="1742"/>
                      </a:lnTo>
                      <a:lnTo>
                        <a:pt x="1129" y="1748"/>
                      </a:lnTo>
                      <a:lnTo>
                        <a:pt x="1136" y="1740"/>
                      </a:lnTo>
                      <a:lnTo>
                        <a:pt x="1128" y="1746"/>
                      </a:lnTo>
                      <a:lnTo>
                        <a:pt x="1136" y="1755"/>
                      </a:lnTo>
                      <a:lnTo>
                        <a:pt x="1140" y="1759"/>
                      </a:lnTo>
                      <a:lnTo>
                        <a:pt x="1152" y="1759"/>
                      </a:lnTo>
                      <a:lnTo>
                        <a:pt x="1152" y="1749"/>
                      </a:lnTo>
                      <a:lnTo>
                        <a:pt x="1145" y="1756"/>
                      </a:lnTo>
                      <a:lnTo>
                        <a:pt x="1156" y="1763"/>
                      </a:lnTo>
                      <a:lnTo>
                        <a:pt x="1163" y="1756"/>
                      </a:lnTo>
                      <a:lnTo>
                        <a:pt x="1156" y="1763"/>
                      </a:lnTo>
                      <a:lnTo>
                        <a:pt x="1166" y="1772"/>
                      </a:lnTo>
                      <a:lnTo>
                        <a:pt x="1178" y="1772"/>
                      </a:lnTo>
                      <a:lnTo>
                        <a:pt x="1178" y="1762"/>
                      </a:lnTo>
                      <a:lnTo>
                        <a:pt x="1169" y="1768"/>
                      </a:lnTo>
                      <a:lnTo>
                        <a:pt x="1180" y="1781"/>
                      </a:lnTo>
                      <a:lnTo>
                        <a:pt x="1196" y="1781"/>
                      </a:lnTo>
                      <a:lnTo>
                        <a:pt x="1196" y="1771"/>
                      </a:lnTo>
                      <a:lnTo>
                        <a:pt x="1189" y="1778"/>
                      </a:lnTo>
                      <a:lnTo>
                        <a:pt x="1215" y="1800"/>
                      </a:lnTo>
                      <a:lnTo>
                        <a:pt x="1229" y="1800"/>
                      </a:lnTo>
                      <a:lnTo>
                        <a:pt x="1229" y="1789"/>
                      </a:lnTo>
                      <a:lnTo>
                        <a:pt x="1220" y="1795"/>
                      </a:lnTo>
                      <a:lnTo>
                        <a:pt x="1231" y="1808"/>
                      </a:lnTo>
                      <a:lnTo>
                        <a:pt x="1245" y="1808"/>
                      </a:lnTo>
                      <a:lnTo>
                        <a:pt x="1245" y="1798"/>
                      </a:lnTo>
                      <a:lnTo>
                        <a:pt x="1238" y="1805"/>
                      </a:lnTo>
                      <a:lnTo>
                        <a:pt x="1255" y="1817"/>
                      </a:lnTo>
                      <a:lnTo>
                        <a:pt x="1259" y="1820"/>
                      </a:lnTo>
                      <a:lnTo>
                        <a:pt x="1269" y="1820"/>
                      </a:lnTo>
                      <a:lnTo>
                        <a:pt x="1269" y="1810"/>
                      </a:lnTo>
                      <a:lnTo>
                        <a:pt x="1260" y="1815"/>
                      </a:lnTo>
                      <a:lnTo>
                        <a:pt x="1267" y="1823"/>
                      </a:lnTo>
                      <a:lnTo>
                        <a:pt x="1271" y="1827"/>
                      </a:lnTo>
                      <a:lnTo>
                        <a:pt x="1287" y="1827"/>
                      </a:lnTo>
                      <a:lnTo>
                        <a:pt x="1287" y="1817"/>
                      </a:lnTo>
                      <a:lnTo>
                        <a:pt x="1278" y="1823"/>
                      </a:lnTo>
                      <a:lnTo>
                        <a:pt x="1287" y="1831"/>
                      </a:lnTo>
                      <a:lnTo>
                        <a:pt x="1299" y="1841"/>
                      </a:lnTo>
                      <a:lnTo>
                        <a:pt x="1309" y="1841"/>
                      </a:lnTo>
                      <a:lnTo>
                        <a:pt x="1309" y="1831"/>
                      </a:lnTo>
                      <a:lnTo>
                        <a:pt x="1304" y="1840"/>
                      </a:lnTo>
                      <a:lnTo>
                        <a:pt x="1315" y="1846"/>
                      </a:lnTo>
                      <a:lnTo>
                        <a:pt x="1316" y="1847"/>
                      </a:lnTo>
                      <a:lnTo>
                        <a:pt x="1329" y="1847"/>
                      </a:lnTo>
                      <a:lnTo>
                        <a:pt x="1329" y="1837"/>
                      </a:lnTo>
                      <a:lnTo>
                        <a:pt x="1320" y="1843"/>
                      </a:lnTo>
                      <a:lnTo>
                        <a:pt x="1327" y="1850"/>
                      </a:lnTo>
                      <a:lnTo>
                        <a:pt x="1330" y="1854"/>
                      </a:lnTo>
                      <a:lnTo>
                        <a:pt x="1343" y="1854"/>
                      </a:lnTo>
                      <a:lnTo>
                        <a:pt x="1343" y="1844"/>
                      </a:lnTo>
                      <a:lnTo>
                        <a:pt x="1336" y="1852"/>
                      </a:lnTo>
                      <a:lnTo>
                        <a:pt x="1357" y="1869"/>
                      </a:lnTo>
                      <a:lnTo>
                        <a:pt x="1369" y="1869"/>
                      </a:lnTo>
                      <a:lnTo>
                        <a:pt x="1369" y="1859"/>
                      </a:lnTo>
                      <a:lnTo>
                        <a:pt x="1362" y="1866"/>
                      </a:lnTo>
                      <a:lnTo>
                        <a:pt x="1372" y="1875"/>
                      </a:lnTo>
                      <a:lnTo>
                        <a:pt x="1386" y="1875"/>
                      </a:lnTo>
                      <a:lnTo>
                        <a:pt x="1386" y="1865"/>
                      </a:lnTo>
                      <a:lnTo>
                        <a:pt x="1378" y="1870"/>
                      </a:lnTo>
                      <a:lnTo>
                        <a:pt x="1385" y="1878"/>
                      </a:lnTo>
                      <a:lnTo>
                        <a:pt x="1388" y="1882"/>
                      </a:lnTo>
                      <a:lnTo>
                        <a:pt x="1402" y="1882"/>
                      </a:lnTo>
                      <a:lnTo>
                        <a:pt x="1402" y="1872"/>
                      </a:lnTo>
                      <a:lnTo>
                        <a:pt x="1393" y="1878"/>
                      </a:lnTo>
                      <a:lnTo>
                        <a:pt x="1400" y="1885"/>
                      </a:lnTo>
                      <a:lnTo>
                        <a:pt x="1404" y="1889"/>
                      </a:lnTo>
                      <a:lnTo>
                        <a:pt x="1420" y="1889"/>
                      </a:lnTo>
                      <a:lnTo>
                        <a:pt x="1420" y="1879"/>
                      </a:lnTo>
                      <a:lnTo>
                        <a:pt x="1411" y="1885"/>
                      </a:lnTo>
                      <a:lnTo>
                        <a:pt x="1418" y="1892"/>
                      </a:lnTo>
                      <a:lnTo>
                        <a:pt x="1421" y="1896"/>
                      </a:lnTo>
                      <a:lnTo>
                        <a:pt x="1435" y="1896"/>
                      </a:lnTo>
                      <a:lnTo>
                        <a:pt x="1435" y="1886"/>
                      </a:lnTo>
                      <a:lnTo>
                        <a:pt x="1428" y="1893"/>
                      </a:lnTo>
                      <a:lnTo>
                        <a:pt x="1439" y="1902"/>
                      </a:lnTo>
                      <a:lnTo>
                        <a:pt x="1453" y="1902"/>
                      </a:lnTo>
                      <a:lnTo>
                        <a:pt x="1453" y="1892"/>
                      </a:lnTo>
                      <a:lnTo>
                        <a:pt x="1444" y="1898"/>
                      </a:lnTo>
                      <a:lnTo>
                        <a:pt x="1451" y="1905"/>
                      </a:lnTo>
                      <a:lnTo>
                        <a:pt x="1455" y="1909"/>
                      </a:lnTo>
                      <a:lnTo>
                        <a:pt x="1468" y="1909"/>
                      </a:lnTo>
                      <a:lnTo>
                        <a:pt x="1468" y="1899"/>
                      </a:lnTo>
                      <a:lnTo>
                        <a:pt x="1460" y="1905"/>
                      </a:lnTo>
                      <a:lnTo>
                        <a:pt x="1467" y="1912"/>
                      </a:lnTo>
                      <a:lnTo>
                        <a:pt x="1470" y="1917"/>
                      </a:lnTo>
                      <a:lnTo>
                        <a:pt x="1486" y="1917"/>
                      </a:lnTo>
                      <a:lnTo>
                        <a:pt x="1486" y="1906"/>
                      </a:lnTo>
                      <a:lnTo>
                        <a:pt x="1477" y="1912"/>
                      </a:lnTo>
                      <a:lnTo>
                        <a:pt x="1484" y="1919"/>
                      </a:lnTo>
                      <a:lnTo>
                        <a:pt x="1488" y="1924"/>
                      </a:lnTo>
                      <a:lnTo>
                        <a:pt x="1500" y="1924"/>
                      </a:lnTo>
                      <a:lnTo>
                        <a:pt x="1500" y="1914"/>
                      </a:lnTo>
                      <a:lnTo>
                        <a:pt x="1495" y="1922"/>
                      </a:lnTo>
                      <a:lnTo>
                        <a:pt x="1505" y="1928"/>
                      </a:lnTo>
                      <a:lnTo>
                        <a:pt x="1507" y="1930"/>
                      </a:lnTo>
                      <a:lnTo>
                        <a:pt x="1519" y="1930"/>
                      </a:lnTo>
                      <a:lnTo>
                        <a:pt x="1519" y="1919"/>
                      </a:lnTo>
                      <a:lnTo>
                        <a:pt x="1512" y="1927"/>
                      </a:lnTo>
                      <a:lnTo>
                        <a:pt x="1523" y="1935"/>
                      </a:lnTo>
                      <a:lnTo>
                        <a:pt x="1533" y="1935"/>
                      </a:lnTo>
                      <a:lnTo>
                        <a:pt x="1533" y="1925"/>
                      </a:lnTo>
                      <a:lnTo>
                        <a:pt x="1526" y="1932"/>
                      </a:lnTo>
                      <a:lnTo>
                        <a:pt x="1540" y="1944"/>
                      </a:lnTo>
                      <a:lnTo>
                        <a:pt x="1559" y="1944"/>
                      </a:lnTo>
                      <a:lnTo>
                        <a:pt x="1559" y="1934"/>
                      </a:lnTo>
                      <a:lnTo>
                        <a:pt x="1551" y="1940"/>
                      </a:lnTo>
                      <a:lnTo>
                        <a:pt x="1558" y="1947"/>
                      </a:lnTo>
                      <a:lnTo>
                        <a:pt x="1561" y="1951"/>
                      </a:lnTo>
                      <a:lnTo>
                        <a:pt x="1577" y="1951"/>
                      </a:lnTo>
                      <a:lnTo>
                        <a:pt x="1577" y="1941"/>
                      </a:lnTo>
                      <a:lnTo>
                        <a:pt x="1570" y="1948"/>
                      </a:lnTo>
                      <a:lnTo>
                        <a:pt x="1579" y="1954"/>
                      </a:lnTo>
                      <a:lnTo>
                        <a:pt x="1582" y="1957"/>
                      </a:lnTo>
                      <a:lnTo>
                        <a:pt x="1593" y="1957"/>
                      </a:lnTo>
                      <a:lnTo>
                        <a:pt x="1593" y="1947"/>
                      </a:lnTo>
                      <a:lnTo>
                        <a:pt x="1586" y="1954"/>
                      </a:lnTo>
                      <a:lnTo>
                        <a:pt x="1596" y="1963"/>
                      </a:lnTo>
                      <a:lnTo>
                        <a:pt x="1610" y="1963"/>
                      </a:lnTo>
                      <a:lnTo>
                        <a:pt x="1610" y="1953"/>
                      </a:lnTo>
                      <a:lnTo>
                        <a:pt x="1601" y="1958"/>
                      </a:lnTo>
                      <a:lnTo>
                        <a:pt x="1612" y="1971"/>
                      </a:lnTo>
                      <a:lnTo>
                        <a:pt x="1633" y="1971"/>
                      </a:lnTo>
                      <a:lnTo>
                        <a:pt x="1633" y="1961"/>
                      </a:lnTo>
                      <a:lnTo>
                        <a:pt x="1626" y="1969"/>
                      </a:lnTo>
                      <a:lnTo>
                        <a:pt x="1636" y="1976"/>
                      </a:lnTo>
                      <a:lnTo>
                        <a:pt x="1640" y="1979"/>
                      </a:lnTo>
                      <a:lnTo>
                        <a:pt x="1650" y="1979"/>
                      </a:lnTo>
                      <a:lnTo>
                        <a:pt x="1650" y="1969"/>
                      </a:lnTo>
                      <a:lnTo>
                        <a:pt x="1643" y="1976"/>
                      </a:lnTo>
                      <a:lnTo>
                        <a:pt x="1652" y="1982"/>
                      </a:lnTo>
                      <a:lnTo>
                        <a:pt x="1656" y="1984"/>
                      </a:lnTo>
                      <a:lnTo>
                        <a:pt x="1677" y="1984"/>
                      </a:lnTo>
                      <a:lnTo>
                        <a:pt x="1677" y="1974"/>
                      </a:lnTo>
                      <a:lnTo>
                        <a:pt x="1668" y="1980"/>
                      </a:lnTo>
                      <a:lnTo>
                        <a:pt x="1678" y="1993"/>
                      </a:lnTo>
                      <a:lnTo>
                        <a:pt x="1699" y="1993"/>
                      </a:lnTo>
                      <a:lnTo>
                        <a:pt x="1699" y="1983"/>
                      </a:lnTo>
                      <a:lnTo>
                        <a:pt x="1694" y="1992"/>
                      </a:lnTo>
                      <a:lnTo>
                        <a:pt x="1705" y="1997"/>
                      </a:lnTo>
                      <a:lnTo>
                        <a:pt x="1706" y="1999"/>
                      </a:lnTo>
                      <a:lnTo>
                        <a:pt x="1717" y="1999"/>
                      </a:lnTo>
                      <a:lnTo>
                        <a:pt x="1717" y="1989"/>
                      </a:lnTo>
                      <a:lnTo>
                        <a:pt x="1710" y="1996"/>
                      </a:lnTo>
                      <a:lnTo>
                        <a:pt x="1719" y="2002"/>
                      </a:lnTo>
                      <a:lnTo>
                        <a:pt x="1722" y="2005"/>
                      </a:lnTo>
                      <a:lnTo>
                        <a:pt x="1743" y="2005"/>
                      </a:lnTo>
                      <a:lnTo>
                        <a:pt x="1743" y="1995"/>
                      </a:lnTo>
                      <a:lnTo>
                        <a:pt x="1734" y="2000"/>
                      </a:lnTo>
                      <a:lnTo>
                        <a:pt x="1741" y="2008"/>
                      </a:lnTo>
                      <a:lnTo>
                        <a:pt x="1745" y="2012"/>
                      </a:lnTo>
                      <a:lnTo>
                        <a:pt x="1767" y="2012"/>
                      </a:lnTo>
                      <a:lnTo>
                        <a:pt x="1767" y="2002"/>
                      </a:lnTo>
                      <a:lnTo>
                        <a:pt x="1759" y="2008"/>
                      </a:lnTo>
                      <a:lnTo>
                        <a:pt x="1767" y="2016"/>
                      </a:lnTo>
                      <a:lnTo>
                        <a:pt x="1771" y="2021"/>
                      </a:lnTo>
                      <a:lnTo>
                        <a:pt x="1783" y="2021"/>
                      </a:lnTo>
                      <a:lnTo>
                        <a:pt x="1783" y="2010"/>
                      </a:lnTo>
                      <a:lnTo>
                        <a:pt x="1776" y="2018"/>
                      </a:lnTo>
                      <a:lnTo>
                        <a:pt x="1787" y="2026"/>
                      </a:lnTo>
                      <a:lnTo>
                        <a:pt x="1809" y="2026"/>
                      </a:lnTo>
                      <a:lnTo>
                        <a:pt x="1809" y="2016"/>
                      </a:lnTo>
                      <a:lnTo>
                        <a:pt x="1802" y="2023"/>
                      </a:lnTo>
                      <a:lnTo>
                        <a:pt x="1813" y="2032"/>
                      </a:lnTo>
                      <a:lnTo>
                        <a:pt x="1834" y="2032"/>
                      </a:lnTo>
                      <a:lnTo>
                        <a:pt x="1834" y="2022"/>
                      </a:lnTo>
                      <a:lnTo>
                        <a:pt x="1825" y="2028"/>
                      </a:lnTo>
                      <a:lnTo>
                        <a:pt x="1832" y="2035"/>
                      </a:lnTo>
                      <a:lnTo>
                        <a:pt x="1836" y="2039"/>
                      </a:lnTo>
                      <a:lnTo>
                        <a:pt x="1857" y="2039"/>
                      </a:lnTo>
                      <a:lnTo>
                        <a:pt x="1857" y="2029"/>
                      </a:lnTo>
                      <a:lnTo>
                        <a:pt x="1850" y="2036"/>
                      </a:lnTo>
                      <a:lnTo>
                        <a:pt x="1864" y="2048"/>
                      </a:lnTo>
                      <a:lnTo>
                        <a:pt x="1883" y="2048"/>
                      </a:lnTo>
                      <a:lnTo>
                        <a:pt x="1883" y="2038"/>
                      </a:lnTo>
                      <a:lnTo>
                        <a:pt x="1876" y="2045"/>
                      </a:lnTo>
                      <a:lnTo>
                        <a:pt x="1886" y="2054"/>
                      </a:lnTo>
                      <a:lnTo>
                        <a:pt x="1907" y="2054"/>
                      </a:lnTo>
                      <a:lnTo>
                        <a:pt x="1907" y="2044"/>
                      </a:lnTo>
                      <a:lnTo>
                        <a:pt x="1900" y="2051"/>
                      </a:lnTo>
                      <a:lnTo>
                        <a:pt x="1909" y="2057"/>
                      </a:lnTo>
                      <a:lnTo>
                        <a:pt x="1913" y="2060"/>
                      </a:lnTo>
                      <a:lnTo>
                        <a:pt x="1941" y="2060"/>
                      </a:lnTo>
                      <a:lnTo>
                        <a:pt x="1941" y="2049"/>
                      </a:lnTo>
                      <a:lnTo>
                        <a:pt x="1934" y="2057"/>
                      </a:lnTo>
                      <a:lnTo>
                        <a:pt x="1946" y="2067"/>
                      </a:lnTo>
                      <a:lnTo>
                        <a:pt x="1967" y="2067"/>
                      </a:lnTo>
                      <a:lnTo>
                        <a:pt x="1967" y="2057"/>
                      </a:lnTo>
                      <a:lnTo>
                        <a:pt x="1958" y="2062"/>
                      </a:lnTo>
                      <a:lnTo>
                        <a:pt x="1965" y="2070"/>
                      </a:lnTo>
                      <a:lnTo>
                        <a:pt x="1969" y="2074"/>
                      </a:lnTo>
                      <a:lnTo>
                        <a:pt x="1991" y="2074"/>
                      </a:lnTo>
                      <a:lnTo>
                        <a:pt x="1991" y="2064"/>
                      </a:lnTo>
                      <a:lnTo>
                        <a:pt x="1984" y="2071"/>
                      </a:lnTo>
                      <a:lnTo>
                        <a:pt x="1997" y="2081"/>
                      </a:lnTo>
                      <a:lnTo>
                        <a:pt x="2025" y="2081"/>
                      </a:lnTo>
                      <a:lnTo>
                        <a:pt x="2025" y="2071"/>
                      </a:lnTo>
                      <a:lnTo>
                        <a:pt x="2018" y="2078"/>
                      </a:lnTo>
                      <a:lnTo>
                        <a:pt x="2026" y="2084"/>
                      </a:lnTo>
                      <a:lnTo>
                        <a:pt x="2030" y="2087"/>
                      </a:lnTo>
                      <a:lnTo>
                        <a:pt x="2058" y="2087"/>
                      </a:lnTo>
                      <a:lnTo>
                        <a:pt x="2058" y="2077"/>
                      </a:lnTo>
                      <a:lnTo>
                        <a:pt x="2051" y="2084"/>
                      </a:lnTo>
                      <a:lnTo>
                        <a:pt x="2063" y="2094"/>
                      </a:lnTo>
                      <a:lnTo>
                        <a:pt x="2080" y="2094"/>
                      </a:lnTo>
                      <a:lnTo>
                        <a:pt x="2080" y="2084"/>
                      </a:lnTo>
                      <a:lnTo>
                        <a:pt x="2073" y="2091"/>
                      </a:lnTo>
                      <a:lnTo>
                        <a:pt x="2084" y="2099"/>
                      </a:lnTo>
                      <a:lnTo>
                        <a:pt x="2087" y="2101"/>
                      </a:lnTo>
                      <a:lnTo>
                        <a:pt x="2114" y="2101"/>
                      </a:lnTo>
                      <a:lnTo>
                        <a:pt x="2114" y="2091"/>
                      </a:lnTo>
                      <a:lnTo>
                        <a:pt x="2107" y="2099"/>
                      </a:lnTo>
                      <a:lnTo>
                        <a:pt x="2117" y="2106"/>
                      </a:lnTo>
                      <a:lnTo>
                        <a:pt x="2121" y="2109"/>
                      </a:lnTo>
                      <a:lnTo>
                        <a:pt x="2147" y="2109"/>
                      </a:lnTo>
                      <a:lnTo>
                        <a:pt x="2147" y="2099"/>
                      </a:lnTo>
                      <a:lnTo>
                        <a:pt x="2142" y="2107"/>
                      </a:lnTo>
                      <a:lnTo>
                        <a:pt x="2152" y="2113"/>
                      </a:lnTo>
                      <a:lnTo>
                        <a:pt x="2154" y="2114"/>
                      </a:lnTo>
                      <a:lnTo>
                        <a:pt x="2180" y="2114"/>
                      </a:lnTo>
                      <a:lnTo>
                        <a:pt x="2180" y="2104"/>
                      </a:lnTo>
                      <a:lnTo>
                        <a:pt x="2175" y="2113"/>
                      </a:lnTo>
                      <a:lnTo>
                        <a:pt x="2185" y="2119"/>
                      </a:lnTo>
                      <a:lnTo>
                        <a:pt x="2187" y="2120"/>
                      </a:lnTo>
                      <a:lnTo>
                        <a:pt x="2213" y="2120"/>
                      </a:lnTo>
                      <a:lnTo>
                        <a:pt x="2213" y="2110"/>
                      </a:lnTo>
                      <a:lnTo>
                        <a:pt x="2206" y="2117"/>
                      </a:lnTo>
                      <a:lnTo>
                        <a:pt x="2220" y="2129"/>
                      </a:lnTo>
                      <a:lnTo>
                        <a:pt x="2248" y="2129"/>
                      </a:lnTo>
                      <a:lnTo>
                        <a:pt x="2248" y="2119"/>
                      </a:lnTo>
                      <a:lnTo>
                        <a:pt x="2241" y="2126"/>
                      </a:lnTo>
                      <a:lnTo>
                        <a:pt x="2254" y="2136"/>
                      </a:lnTo>
                      <a:lnTo>
                        <a:pt x="2290" y="2136"/>
                      </a:lnTo>
                      <a:lnTo>
                        <a:pt x="2290" y="2126"/>
                      </a:lnTo>
                      <a:lnTo>
                        <a:pt x="2283" y="2133"/>
                      </a:lnTo>
                      <a:lnTo>
                        <a:pt x="2294" y="2142"/>
                      </a:lnTo>
                      <a:lnTo>
                        <a:pt x="2322" y="2142"/>
                      </a:lnTo>
                      <a:lnTo>
                        <a:pt x="2322" y="2132"/>
                      </a:lnTo>
                      <a:lnTo>
                        <a:pt x="2315" y="2139"/>
                      </a:lnTo>
                      <a:lnTo>
                        <a:pt x="2323" y="2145"/>
                      </a:lnTo>
                      <a:lnTo>
                        <a:pt x="2327" y="2148"/>
                      </a:lnTo>
                      <a:lnTo>
                        <a:pt x="2364" y="2148"/>
                      </a:lnTo>
                      <a:lnTo>
                        <a:pt x="2364" y="2138"/>
                      </a:lnTo>
                      <a:lnTo>
                        <a:pt x="2355" y="2143"/>
                      </a:lnTo>
                      <a:lnTo>
                        <a:pt x="2365" y="2156"/>
                      </a:lnTo>
                      <a:lnTo>
                        <a:pt x="2404" y="2156"/>
                      </a:lnTo>
                      <a:lnTo>
                        <a:pt x="2404" y="2146"/>
                      </a:lnTo>
                      <a:lnTo>
                        <a:pt x="2397" y="2153"/>
                      </a:lnTo>
                      <a:lnTo>
                        <a:pt x="2407" y="2161"/>
                      </a:lnTo>
                      <a:lnTo>
                        <a:pt x="2411" y="2164"/>
                      </a:lnTo>
                      <a:lnTo>
                        <a:pt x="2448" y="2164"/>
                      </a:lnTo>
                      <a:lnTo>
                        <a:pt x="2448" y="2153"/>
                      </a:lnTo>
                      <a:lnTo>
                        <a:pt x="2441" y="2161"/>
                      </a:lnTo>
                      <a:lnTo>
                        <a:pt x="2451" y="2169"/>
                      </a:lnTo>
                      <a:lnTo>
                        <a:pt x="2488" y="2169"/>
                      </a:lnTo>
                      <a:lnTo>
                        <a:pt x="2488" y="2159"/>
                      </a:lnTo>
                      <a:lnTo>
                        <a:pt x="2479" y="2165"/>
                      </a:lnTo>
                      <a:lnTo>
                        <a:pt x="2490" y="2178"/>
                      </a:lnTo>
                      <a:lnTo>
                        <a:pt x="2528" y="2178"/>
                      </a:lnTo>
                      <a:lnTo>
                        <a:pt x="2528" y="2168"/>
                      </a:lnTo>
                      <a:lnTo>
                        <a:pt x="2523" y="2177"/>
                      </a:lnTo>
                      <a:lnTo>
                        <a:pt x="2533" y="2182"/>
                      </a:lnTo>
                      <a:lnTo>
                        <a:pt x="2535" y="2184"/>
                      </a:lnTo>
                      <a:lnTo>
                        <a:pt x="2579" y="2184"/>
                      </a:lnTo>
                      <a:lnTo>
                        <a:pt x="2579" y="2174"/>
                      </a:lnTo>
                      <a:lnTo>
                        <a:pt x="2572" y="2181"/>
                      </a:lnTo>
                      <a:lnTo>
                        <a:pt x="2584" y="2191"/>
                      </a:lnTo>
                      <a:lnTo>
                        <a:pt x="2621" y="2191"/>
                      </a:lnTo>
                      <a:lnTo>
                        <a:pt x="2621" y="2181"/>
                      </a:lnTo>
                      <a:lnTo>
                        <a:pt x="2614" y="2188"/>
                      </a:lnTo>
                      <a:lnTo>
                        <a:pt x="2624" y="2197"/>
                      </a:lnTo>
                      <a:lnTo>
                        <a:pt x="2671" y="2197"/>
                      </a:lnTo>
                      <a:lnTo>
                        <a:pt x="2671" y="2187"/>
                      </a:lnTo>
                      <a:lnTo>
                        <a:pt x="2663" y="2192"/>
                      </a:lnTo>
                      <a:lnTo>
                        <a:pt x="2673" y="2205"/>
                      </a:lnTo>
                      <a:lnTo>
                        <a:pt x="2727" y="2205"/>
                      </a:lnTo>
                      <a:lnTo>
                        <a:pt x="2727" y="2195"/>
                      </a:lnTo>
                      <a:lnTo>
                        <a:pt x="2722" y="2204"/>
                      </a:lnTo>
                      <a:lnTo>
                        <a:pt x="2733" y="2210"/>
                      </a:lnTo>
                      <a:lnTo>
                        <a:pt x="2734" y="2211"/>
                      </a:lnTo>
                      <a:lnTo>
                        <a:pt x="2778" y="2211"/>
                      </a:lnTo>
                      <a:lnTo>
                        <a:pt x="2778" y="2201"/>
                      </a:lnTo>
                      <a:lnTo>
                        <a:pt x="2771" y="2208"/>
                      </a:lnTo>
                      <a:lnTo>
                        <a:pt x="2782" y="2217"/>
                      </a:lnTo>
                      <a:lnTo>
                        <a:pt x="2836" y="2217"/>
                      </a:lnTo>
                      <a:lnTo>
                        <a:pt x="2836" y="2207"/>
                      </a:lnTo>
                      <a:lnTo>
                        <a:pt x="2829" y="2214"/>
                      </a:lnTo>
                      <a:lnTo>
                        <a:pt x="2841" y="2224"/>
                      </a:lnTo>
                      <a:lnTo>
                        <a:pt x="2895" y="2224"/>
                      </a:lnTo>
                      <a:lnTo>
                        <a:pt x="2895" y="2214"/>
                      </a:lnTo>
                      <a:lnTo>
                        <a:pt x="2887" y="2220"/>
                      </a:lnTo>
                      <a:lnTo>
                        <a:pt x="2897" y="2233"/>
                      </a:lnTo>
                      <a:lnTo>
                        <a:pt x="2951" y="2233"/>
                      </a:lnTo>
                      <a:lnTo>
                        <a:pt x="2951" y="2223"/>
                      </a:lnTo>
                      <a:lnTo>
                        <a:pt x="2946" y="2231"/>
                      </a:lnTo>
                      <a:lnTo>
                        <a:pt x="2956" y="2237"/>
                      </a:lnTo>
                      <a:lnTo>
                        <a:pt x="2958" y="2239"/>
                      </a:lnTo>
                      <a:lnTo>
                        <a:pt x="3009" y="2239"/>
                      </a:lnTo>
                      <a:lnTo>
                        <a:pt x="3009" y="2229"/>
                      </a:lnTo>
                      <a:lnTo>
                        <a:pt x="3004" y="2237"/>
                      </a:lnTo>
                      <a:lnTo>
                        <a:pt x="3014" y="2243"/>
                      </a:lnTo>
                      <a:lnTo>
                        <a:pt x="3016" y="2244"/>
                      </a:lnTo>
                      <a:lnTo>
                        <a:pt x="3075" y="2244"/>
                      </a:lnTo>
                      <a:lnTo>
                        <a:pt x="3075" y="2234"/>
                      </a:lnTo>
                      <a:lnTo>
                        <a:pt x="3068" y="2242"/>
                      </a:lnTo>
                      <a:lnTo>
                        <a:pt x="3079" y="2249"/>
                      </a:lnTo>
                      <a:lnTo>
                        <a:pt x="3082" y="2252"/>
                      </a:lnTo>
                      <a:lnTo>
                        <a:pt x="3142" y="2252"/>
                      </a:lnTo>
                      <a:lnTo>
                        <a:pt x="3142" y="2242"/>
                      </a:lnTo>
                      <a:lnTo>
                        <a:pt x="3135" y="2249"/>
                      </a:lnTo>
                      <a:lnTo>
                        <a:pt x="3149" y="2260"/>
                      </a:lnTo>
                      <a:lnTo>
                        <a:pt x="3219" y="2260"/>
                      </a:lnTo>
                      <a:lnTo>
                        <a:pt x="3219" y="2250"/>
                      </a:lnTo>
                      <a:lnTo>
                        <a:pt x="3212" y="2257"/>
                      </a:lnTo>
                      <a:lnTo>
                        <a:pt x="3222" y="2266"/>
                      </a:lnTo>
                      <a:lnTo>
                        <a:pt x="3292" y="2266"/>
                      </a:lnTo>
                      <a:lnTo>
                        <a:pt x="3292" y="2256"/>
                      </a:lnTo>
                      <a:lnTo>
                        <a:pt x="3285" y="2263"/>
                      </a:lnTo>
                      <a:lnTo>
                        <a:pt x="3296" y="2272"/>
                      </a:lnTo>
                      <a:lnTo>
                        <a:pt x="3376" y="2272"/>
                      </a:lnTo>
                      <a:lnTo>
                        <a:pt x="3376" y="2262"/>
                      </a:lnTo>
                      <a:lnTo>
                        <a:pt x="3367" y="2268"/>
                      </a:lnTo>
                      <a:lnTo>
                        <a:pt x="3374" y="2275"/>
                      </a:lnTo>
                      <a:lnTo>
                        <a:pt x="3378" y="2279"/>
                      </a:lnTo>
                      <a:lnTo>
                        <a:pt x="3457" y="2279"/>
                      </a:lnTo>
                      <a:lnTo>
                        <a:pt x="3457" y="2269"/>
                      </a:lnTo>
                      <a:lnTo>
                        <a:pt x="3450" y="2276"/>
                      </a:lnTo>
                      <a:lnTo>
                        <a:pt x="3462" y="2286"/>
                      </a:lnTo>
                      <a:lnTo>
                        <a:pt x="3549" y="2286"/>
                      </a:lnTo>
                      <a:lnTo>
                        <a:pt x="3549" y="2276"/>
                      </a:lnTo>
                      <a:lnTo>
                        <a:pt x="3540" y="2282"/>
                      </a:lnTo>
                      <a:lnTo>
                        <a:pt x="3547" y="2289"/>
                      </a:lnTo>
                      <a:lnTo>
                        <a:pt x="3551" y="2294"/>
                      </a:lnTo>
                      <a:lnTo>
                        <a:pt x="3640" y="2294"/>
                      </a:lnTo>
                      <a:lnTo>
                        <a:pt x="3640" y="2283"/>
                      </a:lnTo>
                      <a:lnTo>
                        <a:pt x="3633" y="2291"/>
                      </a:lnTo>
                      <a:lnTo>
                        <a:pt x="3642" y="2296"/>
                      </a:lnTo>
                      <a:lnTo>
                        <a:pt x="3645" y="2299"/>
                      </a:lnTo>
                      <a:lnTo>
                        <a:pt x="3740" y="2299"/>
                      </a:lnTo>
                      <a:lnTo>
                        <a:pt x="3740" y="2289"/>
                      </a:lnTo>
                      <a:lnTo>
                        <a:pt x="3731" y="2295"/>
                      </a:lnTo>
                      <a:lnTo>
                        <a:pt x="3738" y="2302"/>
                      </a:lnTo>
                      <a:lnTo>
                        <a:pt x="3742" y="2307"/>
                      </a:lnTo>
                      <a:lnTo>
                        <a:pt x="3846" y="2307"/>
                      </a:lnTo>
                      <a:lnTo>
                        <a:pt x="3846" y="2296"/>
                      </a:lnTo>
                      <a:lnTo>
                        <a:pt x="3839" y="2304"/>
                      </a:lnTo>
                      <a:lnTo>
                        <a:pt x="3850" y="2311"/>
                      </a:lnTo>
                      <a:lnTo>
                        <a:pt x="3853" y="2314"/>
                      </a:lnTo>
                      <a:lnTo>
                        <a:pt x="3957" y="2314"/>
                      </a:lnTo>
                      <a:lnTo>
                        <a:pt x="3957" y="2304"/>
                      </a:lnTo>
                      <a:lnTo>
                        <a:pt x="3948" y="2309"/>
                      </a:lnTo>
                      <a:lnTo>
                        <a:pt x="3955" y="2317"/>
                      </a:lnTo>
                      <a:lnTo>
                        <a:pt x="3958" y="2321"/>
                      </a:lnTo>
                      <a:lnTo>
                        <a:pt x="4081" y="2321"/>
                      </a:lnTo>
                      <a:lnTo>
                        <a:pt x="4081" y="2311"/>
                      </a:lnTo>
                      <a:lnTo>
                        <a:pt x="4074" y="2318"/>
                      </a:lnTo>
                      <a:lnTo>
                        <a:pt x="4084" y="2327"/>
                      </a:lnTo>
                      <a:lnTo>
                        <a:pt x="4203" y="2327"/>
                      </a:lnTo>
                      <a:lnTo>
                        <a:pt x="4203" y="2317"/>
                      </a:lnTo>
                      <a:lnTo>
                        <a:pt x="4198" y="2325"/>
                      </a:lnTo>
                      <a:lnTo>
                        <a:pt x="4208" y="2331"/>
                      </a:lnTo>
                      <a:lnTo>
                        <a:pt x="4210" y="2333"/>
                      </a:lnTo>
                      <a:lnTo>
                        <a:pt x="4345" y="2333"/>
                      </a:lnTo>
                      <a:lnTo>
                        <a:pt x="4345" y="2322"/>
                      </a:lnTo>
                      <a:lnTo>
                        <a:pt x="4336" y="2328"/>
                      </a:lnTo>
                      <a:lnTo>
                        <a:pt x="4345" y="2337"/>
                      </a:lnTo>
                      <a:lnTo>
                        <a:pt x="4348" y="2341"/>
                      </a:lnTo>
                      <a:lnTo>
                        <a:pt x="4485" y="2341"/>
                      </a:lnTo>
                      <a:lnTo>
                        <a:pt x="4485" y="2331"/>
                      </a:lnTo>
                      <a:lnTo>
                        <a:pt x="4478" y="2338"/>
                      </a:lnTo>
                      <a:lnTo>
                        <a:pt x="4490" y="2348"/>
                      </a:lnTo>
                      <a:lnTo>
                        <a:pt x="4618" y="2348"/>
                      </a:lnTo>
                      <a:lnTo>
                        <a:pt x="4618" y="2330"/>
                      </a:lnTo>
                      <a:lnTo>
                        <a:pt x="4493" y="2330"/>
                      </a:lnTo>
                      <a:lnTo>
                        <a:pt x="4493" y="2338"/>
                      </a:lnTo>
                      <a:lnTo>
                        <a:pt x="4502" y="2333"/>
                      </a:lnTo>
                      <a:lnTo>
                        <a:pt x="4490" y="2322"/>
                      </a:lnTo>
                      <a:lnTo>
                        <a:pt x="4353" y="2322"/>
                      </a:lnTo>
                      <a:lnTo>
                        <a:pt x="4353" y="2331"/>
                      </a:lnTo>
                      <a:lnTo>
                        <a:pt x="4362" y="2325"/>
                      </a:lnTo>
                      <a:lnTo>
                        <a:pt x="4353" y="2317"/>
                      </a:lnTo>
                      <a:lnTo>
                        <a:pt x="4350" y="2314"/>
                      </a:lnTo>
                      <a:lnTo>
                        <a:pt x="4214" y="2314"/>
                      </a:lnTo>
                      <a:lnTo>
                        <a:pt x="4214" y="2322"/>
                      </a:lnTo>
                      <a:lnTo>
                        <a:pt x="4221" y="2315"/>
                      </a:lnTo>
                      <a:lnTo>
                        <a:pt x="4210" y="2309"/>
                      </a:lnTo>
                      <a:lnTo>
                        <a:pt x="4207" y="2308"/>
                      </a:lnTo>
                      <a:lnTo>
                        <a:pt x="4088" y="2308"/>
                      </a:lnTo>
                      <a:lnTo>
                        <a:pt x="4088" y="2317"/>
                      </a:lnTo>
                      <a:lnTo>
                        <a:pt x="4096" y="2311"/>
                      </a:lnTo>
                      <a:lnTo>
                        <a:pt x="4086" y="2302"/>
                      </a:lnTo>
                      <a:lnTo>
                        <a:pt x="3964" y="2302"/>
                      </a:lnTo>
                      <a:lnTo>
                        <a:pt x="3964" y="2311"/>
                      </a:lnTo>
                      <a:lnTo>
                        <a:pt x="3972" y="2305"/>
                      </a:lnTo>
                      <a:lnTo>
                        <a:pt x="3965" y="2298"/>
                      </a:lnTo>
                      <a:lnTo>
                        <a:pt x="3962" y="2295"/>
                      </a:lnTo>
                      <a:lnTo>
                        <a:pt x="3857" y="2295"/>
                      </a:lnTo>
                      <a:lnTo>
                        <a:pt x="3857" y="2304"/>
                      </a:lnTo>
                      <a:lnTo>
                        <a:pt x="3864" y="2296"/>
                      </a:lnTo>
                      <a:lnTo>
                        <a:pt x="3853" y="2289"/>
                      </a:lnTo>
                      <a:lnTo>
                        <a:pt x="3850" y="2288"/>
                      </a:lnTo>
                      <a:lnTo>
                        <a:pt x="3747" y="2288"/>
                      </a:lnTo>
                      <a:lnTo>
                        <a:pt x="3747" y="2296"/>
                      </a:lnTo>
                      <a:lnTo>
                        <a:pt x="3756" y="2291"/>
                      </a:lnTo>
                      <a:lnTo>
                        <a:pt x="3749" y="2283"/>
                      </a:lnTo>
                      <a:lnTo>
                        <a:pt x="3745" y="2281"/>
                      </a:lnTo>
                      <a:lnTo>
                        <a:pt x="3649" y="2281"/>
                      </a:lnTo>
                      <a:lnTo>
                        <a:pt x="3649" y="2289"/>
                      </a:lnTo>
                      <a:lnTo>
                        <a:pt x="3656" y="2282"/>
                      </a:lnTo>
                      <a:lnTo>
                        <a:pt x="3647" y="2276"/>
                      </a:lnTo>
                      <a:lnTo>
                        <a:pt x="3644" y="2275"/>
                      </a:lnTo>
                      <a:lnTo>
                        <a:pt x="3556" y="2275"/>
                      </a:lnTo>
                      <a:lnTo>
                        <a:pt x="3556" y="2283"/>
                      </a:lnTo>
                      <a:lnTo>
                        <a:pt x="3565" y="2278"/>
                      </a:lnTo>
                      <a:lnTo>
                        <a:pt x="3558" y="2270"/>
                      </a:lnTo>
                      <a:lnTo>
                        <a:pt x="3554" y="2268"/>
                      </a:lnTo>
                      <a:lnTo>
                        <a:pt x="3465" y="2268"/>
                      </a:lnTo>
                      <a:lnTo>
                        <a:pt x="3465" y="2276"/>
                      </a:lnTo>
                      <a:lnTo>
                        <a:pt x="3474" y="2270"/>
                      </a:lnTo>
                      <a:lnTo>
                        <a:pt x="3462" y="2260"/>
                      </a:lnTo>
                      <a:lnTo>
                        <a:pt x="3383" y="2260"/>
                      </a:lnTo>
                      <a:lnTo>
                        <a:pt x="3383" y="2269"/>
                      </a:lnTo>
                      <a:lnTo>
                        <a:pt x="3392" y="2263"/>
                      </a:lnTo>
                      <a:lnTo>
                        <a:pt x="3385" y="2256"/>
                      </a:lnTo>
                      <a:lnTo>
                        <a:pt x="3381" y="2253"/>
                      </a:lnTo>
                      <a:lnTo>
                        <a:pt x="3299" y="2253"/>
                      </a:lnTo>
                      <a:lnTo>
                        <a:pt x="3299" y="2262"/>
                      </a:lnTo>
                      <a:lnTo>
                        <a:pt x="3308" y="2256"/>
                      </a:lnTo>
                      <a:lnTo>
                        <a:pt x="3297" y="2247"/>
                      </a:lnTo>
                      <a:lnTo>
                        <a:pt x="3226" y="2247"/>
                      </a:lnTo>
                      <a:lnTo>
                        <a:pt x="3226" y="2256"/>
                      </a:lnTo>
                      <a:lnTo>
                        <a:pt x="3234" y="2250"/>
                      </a:lnTo>
                      <a:lnTo>
                        <a:pt x="3224" y="2242"/>
                      </a:lnTo>
                      <a:lnTo>
                        <a:pt x="3152" y="2242"/>
                      </a:lnTo>
                      <a:lnTo>
                        <a:pt x="3152" y="2250"/>
                      </a:lnTo>
                      <a:lnTo>
                        <a:pt x="3161" y="2244"/>
                      </a:lnTo>
                      <a:lnTo>
                        <a:pt x="3147" y="2233"/>
                      </a:lnTo>
                      <a:lnTo>
                        <a:pt x="3086" y="2233"/>
                      </a:lnTo>
                      <a:lnTo>
                        <a:pt x="3086" y="2242"/>
                      </a:lnTo>
                      <a:lnTo>
                        <a:pt x="3093" y="2234"/>
                      </a:lnTo>
                      <a:lnTo>
                        <a:pt x="3082" y="2227"/>
                      </a:lnTo>
                      <a:lnTo>
                        <a:pt x="3079" y="2226"/>
                      </a:lnTo>
                      <a:lnTo>
                        <a:pt x="3019" y="2226"/>
                      </a:lnTo>
                      <a:lnTo>
                        <a:pt x="3019" y="2234"/>
                      </a:lnTo>
                      <a:lnTo>
                        <a:pt x="3026" y="2227"/>
                      </a:lnTo>
                      <a:lnTo>
                        <a:pt x="3016" y="2221"/>
                      </a:lnTo>
                      <a:lnTo>
                        <a:pt x="3012" y="2220"/>
                      </a:lnTo>
                      <a:lnTo>
                        <a:pt x="2962" y="2220"/>
                      </a:lnTo>
                      <a:lnTo>
                        <a:pt x="2962" y="2229"/>
                      </a:lnTo>
                      <a:lnTo>
                        <a:pt x="2969" y="2221"/>
                      </a:lnTo>
                      <a:lnTo>
                        <a:pt x="2958" y="2216"/>
                      </a:lnTo>
                      <a:lnTo>
                        <a:pt x="2955" y="2214"/>
                      </a:lnTo>
                      <a:lnTo>
                        <a:pt x="2902" y="2214"/>
                      </a:lnTo>
                      <a:lnTo>
                        <a:pt x="2902" y="2223"/>
                      </a:lnTo>
                      <a:lnTo>
                        <a:pt x="2913" y="2218"/>
                      </a:lnTo>
                      <a:lnTo>
                        <a:pt x="2902" y="2205"/>
                      </a:lnTo>
                      <a:lnTo>
                        <a:pt x="2845" y="2205"/>
                      </a:lnTo>
                      <a:lnTo>
                        <a:pt x="2845" y="2214"/>
                      </a:lnTo>
                      <a:lnTo>
                        <a:pt x="2853" y="2208"/>
                      </a:lnTo>
                      <a:lnTo>
                        <a:pt x="2841" y="2198"/>
                      </a:lnTo>
                      <a:lnTo>
                        <a:pt x="2785" y="2198"/>
                      </a:lnTo>
                      <a:lnTo>
                        <a:pt x="2785" y="2207"/>
                      </a:lnTo>
                      <a:lnTo>
                        <a:pt x="2794" y="2201"/>
                      </a:lnTo>
                      <a:lnTo>
                        <a:pt x="2783" y="2192"/>
                      </a:lnTo>
                      <a:lnTo>
                        <a:pt x="2738" y="2192"/>
                      </a:lnTo>
                      <a:lnTo>
                        <a:pt x="2738" y="2201"/>
                      </a:lnTo>
                      <a:lnTo>
                        <a:pt x="2745" y="2194"/>
                      </a:lnTo>
                      <a:lnTo>
                        <a:pt x="2734" y="2188"/>
                      </a:lnTo>
                      <a:lnTo>
                        <a:pt x="2731" y="2187"/>
                      </a:lnTo>
                      <a:lnTo>
                        <a:pt x="2678" y="2187"/>
                      </a:lnTo>
                      <a:lnTo>
                        <a:pt x="2678" y="2195"/>
                      </a:lnTo>
                      <a:lnTo>
                        <a:pt x="2689" y="2191"/>
                      </a:lnTo>
                      <a:lnTo>
                        <a:pt x="2678" y="2178"/>
                      </a:lnTo>
                      <a:lnTo>
                        <a:pt x="2628" y="2178"/>
                      </a:lnTo>
                      <a:lnTo>
                        <a:pt x="2628" y="2187"/>
                      </a:lnTo>
                      <a:lnTo>
                        <a:pt x="2636" y="2181"/>
                      </a:lnTo>
                      <a:lnTo>
                        <a:pt x="2626" y="2172"/>
                      </a:lnTo>
                      <a:lnTo>
                        <a:pt x="2588" y="2172"/>
                      </a:lnTo>
                      <a:lnTo>
                        <a:pt x="2588" y="2181"/>
                      </a:lnTo>
                      <a:lnTo>
                        <a:pt x="2596" y="2175"/>
                      </a:lnTo>
                      <a:lnTo>
                        <a:pt x="2584" y="2165"/>
                      </a:lnTo>
                      <a:lnTo>
                        <a:pt x="2539" y="2165"/>
                      </a:lnTo>
                      <a:lnTo>
                        <a:pt x="2539" y="2174"/>
                      </a:lnTo>
                      <a:lnTo>
                        <a:pt x="2546" y="2166"/>
                      </a:lnTo>
                      <a:lnTo>
                        <a:pt x="2535" y="2161"/>
                      </a:lnTo>
                      <a:lnTo>
                        <a:pt x="2532" y="2159"/>
                      </a:lnTo>
                      <a:lnTo>
                        <a:pt x="2495" y="2159"/>
                      </a:lnTo>
                      <a:lnTo>
                        <a:pt x="2495" y="2168"/>
                      </a:lnTo>
                      <a:lnTo>
                        <a:pt x="2505" y="2164"/>
                      </a:lnTo>
                      <a:lnTo>
                        <a:pt x="2495" y="2151"/>
                      </a:lnTo>
                      <a:lnTo>
                        <a:pt x="2455" y="2151"/>
                      </a:lnTo>
                      <a:lnTo>
                        <a:pt x="2455" y="2159"/>
                      </a:lnTo>
                      <a:lnTo>
                        <a:pt x="2463" y="2153"/>
                      </a:lnTo>
                      <a:lnTo>
                        <a:pt x="2453" y="2145"/>
                      </a:lnTo>
                      <a:lnTo>
                        <a:pt x="2414" y="2145"/>
                      </a:lnTo>
                      <a:lnTo>
                        <a:pt x="2414" y="2153"/>
                      </a:lnTo>
                      <a:lnTo>
                        <a:pt x="2421" y="2146"/>
                      </a:lnTo>
                      <a:lnTo>
                        <a:pt x="2411" y="2139"/>
                      </a:lnTo>
                      <a:lnTo>
                        <a:pt x="2407" y="2138"/>
                      </a:lnTo>
                      <a:lnTo>
                        <a:pt x="2371" y="2138"/>
                      </a:lnTo>
                      <a:lnTo>
                        <a:pt x="2371" y="2146"/>
                      </a:lnTo>
                      <a:lnTo>
                        <a:pt x="2381" y="2142"/>
                      </a:lnTo>
                      <a:lnTo>
                        <a:pt x="2371" y="2129"/>
                      </a:lnTo>
                      <a:lnTo>
                        <a:pt x="2330" y="2129"/>
                      </a:lnTo>
                      <a:lnTo>
                        <a:pt x="2330" y="2138"/>
                      </a:lnTo>
                      <a:lnTo>
                        <a:pt x="2337" y="2130"/>
                      </a:lnTo>
                      <a:lnTo>
                        <a:pt x="2329" y="2125"/>
                      </a:lnTo>
                      <a:lnTo>
                        <a:pt x="2325" y="2123"/>
                      </a:lnTo>
                      <a:lnTo>
                        <a:pt x="2297" y="2123"/>
                      </a:lnTo>
                      <a:lnTo>
                        <a:pt x="2297" y="2132"/>
                      </a:lnTo>
                      <a:lnTo>
                        <a:pt x="2306" y="2126"/>
                      </a:lnTo>
                      <a:lnTo>
                        <a:pt x="2296" y="2117"/>
                      </a:lnTo>
                      <a:lnTo>
                        <a:pt x="2257" y="2117"/>
                      </a:lnTo>
                      <a:lnTo>
                        <a:pt x="2257" y="2126"/>
                      </a:lnTo>
                      <a:lnTo>
                        <a:pt x="2266" y="2120"/>
                      </a:lnTo>
                      <a:lnTo>
                        <a:pt x="2254" y="2110"/>
                      </a:lnTo>
                      <a:lnTo>
                        <a:pt x="2224" y="2110"/>
                      </a:lnTo>
                      <a:lnTo>
                        <a:pt x="2224" y="2119"/>
                      </a:lnTo>
                      <a:lnTo>
                        <a:pt x="2233" y="2113"/>
                      </a:lnTo>
                      <a:lnTo>
                        <a:pt x="2219" y="2101"/>
                      </a:lnTo>
                      <a:lnTo>
                        <a:pt x="2191" y="2101"/>
                      </a:lnTo>
                      <a:lnTo>
                        <a:pt x="2191" y="2110"/>
                      </a:lnTo>
                      <a:lnTo>
                        <a:pt x="2198" y="2103"/>
                      </a:lnTo>
                      <a:lnTo>
                        <a:pt x="2187" y="2097"/>
                      </a:lnTo>
                      <a:lnTo>
                        <a:pt x="2184" y="2096"/>
                      </a:lnTo>
                      <a:lnTo>
                        <a:pt x="2157" y="2096"/>
                      </a:lnTo>
                      <a:lnTo>
                        <a:pt x="2157" y="2104"/>
                      </a:lnTo>
                      <a:lnTo>
                        <a:pt x="2164" y="2097"/>
                      </a:lnTo>
                      <a:lnTo>
                        <a:pt x="2154" y="2091"/>
                      </a:lnTo>
                      <a:lnTo>
                        <a:pt x="2150" y="2090"/>
                      </a:lnTo>
                      <a:lnTo>
                        <a:pt x="2124" y="2090"/>
                      </a:lnTo>
                      <a:lnTo>
                        <a:pt x="2124" y="2099"/>
                      </a:lnTo>
                      <a:lnTo>
                        <a:pt x="2131" y="2091"/>
                      </a:lnTo>
                      <a:lnTo>
                        <a:pt x="2121" y="2084"/>
                      </a:lnTo>
                      <a:lnTo>
                        <a:pt x="2117" y="2083"/>
                      </a:lnTo>
                      <a:lnTo>
                        <a:pt x="2091" y="2083"/>
                      </a:lnTo>
                      <a:lnTo>
                        <a:pt x="2091" y="2091"/>
                      </a:lnTo>
                      <a:lnTo>
                        <a:pt x="2098" y="2084"/>
                      </a:lnTo>
                      <a:lnTo>
                        <a:pt x="2087" y="2077"/>
                      </a:lnTo>
                      <a:lnTo>
                        <a:pt x="2084" y="2075"/>
                      </a:lnTo>
                      <a:lnTo>
                        <a:pt x="2066" y="2075"/>
                      </a:lnTo>
                      <a:lnTo>
                        <a:pt x="2066" y="2084"/>
                      </a:lnTo>
                      <a:lnTo>
                        <a:pt x="2075" y="2078"/>
                      </a:lnTo>
                      <a:lnTo>
                        <a:pt x="2063" y="2068"/>
                      </a:lnTo>
                      <a:lnTo>
                        <a:pt x="2033" y="2068"/>
                      </a:lnTo>
                      <a:lnTo>
                        <a:pt x="2033" y="2077"/>
                      </a:lnTo>
                      <a:lnTo>
                        <a:pt x="2040" y="2070"/>
                      </a:lnTo>
                      <a:lnTo>
                        <a:pt x="2032" y="2064"/>
                      </a:lnTo>
                      <a:lnTo>
                        <a:pt x="2028" y="2062"/>
                      </a:lnTo>
                      <a:lnTo>
                        <a:pt x="2000" y="2062"/>
                      </a:lnTo>
                      <a:lnTo>
                        <a:pt x="2000" y="2071"/>
                      </a:lnTo>
                      <a:lnTo>
                        <a:pt x="2009" y="2065"/>
                      </a:lnTo>
                      <a:lnTo>
                        <a:pt x="1997" y="2055"/>
                      </a:lnTo>
                      <a:lnTo>
                        <a:pt x="1974" y="2055"/>
                      </a:lnTo>
                      <a:lnTo>
                        <a:pt x="1974" y="2064"/>
                      </a:lnTo>
                      <a:lnTo>
                        <a:pt x="1983" y="2058"/>
                      </a:lnTo>
                      <a:lnTo>
                        <a:pt x="1976" y="2051"/>
                      </a:lnTo>
                      <a:lnTo>
                        <a:pt x="1972" y="2048"/>
                      </a:lnTo>
                      <a:lnTo>
                        <a:pt x="1949" y="2048"/>
                      </a:lnTo>
                      <a:lnTo>
                        <a:pt x="1949" y="2057"/>
                      </a:lnTo>
                      <a:lnTo>
                        <a:pt x="1958" y="2051"/>
                      </a:lnTo>
                      <a:lnTo>
                        <a:pt x="1946" y="2041"/>
                      </a:lnTo>
                      <a:lnTo>
                        <a:pt x="1916" y="2041"/>
                      </a:lnTo>
                      <a:lnTo>
                        <a:pt x="1916" y="2049"/>
                      </a:lnTo>
                      <a:lnTo>
                        <a:pt x="1923" y="2042"/>
                      </a:lnTo>
                      <a:lnTo>
                        <a:pt x="1914" y="2036"/>
                      </a:lnTo>
                      <a:lnTo>
                        <a:pt x="1911" y="2035"/>
                      </a:lnTo>
                      <a:lnTo>
                        <a:pt x="1890" y="2035"/>
                      </a:lnTo>
                      <a:lnTo>
                        <a:pt x="1890" y="2044"/>
                      </a:lnTo>
                      <a:lnTo>
                        <a:pt x="1899" y="2038"/>
                      </a:lnTo>
                      <a:lnTo>
                        <a:pt x="1888" y="2029"/>
                      </a:lnTo>
                      <a:lnTo>
                        <a:pt x="1867" y="2029"/>
                      </a:lnTo>
                      <a:lnTo>
                        <a:pt x="1867" y="2038"/>
                      </a:lnTo>
                      <a:lnTo>
                        <a:pt x="1876" y="2032"/>
                      </a:lnTo>
                      <a:lnTo>
                        <a:pt x="1862" y="2021"/>
                      </a:lnTo>
                      <a:lnTo>
                        <a:pt x="1841" y="2021"/>
                      </a:lnTo>
                      <a:lnTo>
                        <a:pt x="1841" y="2029"/>
                      </a:lnTo>
                      <a:lnTo>
                        <a:pt x="1850" y="2023"/>
                      </a:lnTo>
                      <a:lnTo>
                        <a:pt x="1843" y="2016"/>
                      </a:lnTo>
                      <a:lnTo>
                        <a:pt x="1839" y="2013"/>
                      </a:lnTo>
                      <a:lnTo>
                        <a:pt x="1816" y="2013"/>
                      </a:lnTo>
                      <a:lnTo>
                        <a:pt x="1816" y="2022"/>
                      </a:lnTo>
                      <a:lnTo>
                        <a:pt x="1825" y="2016"/>
                      </a:lnTo>
                      <a:lnTo>
                        <a:pt x="1815" y="2008"/>
                      </a:lnTo>
                      <a:lnTo>
                        <a:pt x="1790" y="2008"/>
                      </a:lnTo>
                      <a:lnTo>
                        <a:pt x="1790" y="2016"/>
                      </a:lnTo>
                      <a:lnTo>
                        <a:pt x="1799" y="2010"/>
                      </a:lnTo>
                      <a:lnTo>
                        <a:pt x="1788" y="2002"/>
                      </a:lnTo>
                      <a:lnTo>
                        <a:pt x="1776" y="2002"/>
                      </a:lnTo>
                      <a:lnTo>
                        <a:pt x="1776" y="2010"/>
                      </a:lnTo>
                      <a:lnTo>
                        <a:pt x="1785" y="2005"/>
                      </a:lnTo>
                      <a:lnTo>
                        <a:pt x="1776" y="1996"/>
                      </a:lnTo>
                      <a:lnTo>
                        <a:pt x="1773" y="1993"/>
                      </a:lnTo>
                      <a:lnTo>
                        <a:pt x="1750" y="1993"/>
                      </a:lnTo>
                      <a:lnTo>
                        <a:pt x="1750" y="2002"/>
                      </a:lnTo>
                      <a:lnTo>
                        <a:pt x="1759" y="1996"/>
                      </a:lnTo>
                      <a:lnTo>
                        <a:pt x="1752" y="1989"/>
                      </a:lnTo>
                      <a:lnTo>
                        <a:pt x="1748" y="1986"/>
                      </a:lnTo>
                      <a:lnTo>
                        <a:pt x="1726" y="1986"/>
                      </a:lnTo>
                      <a:lnTo>
                        <a:pt x="1726" y="1995"/>
                      </a:lnTo>
                      <a:lnTo>
                        <a:pt x="1733" y="1987"/>
                      </a:lnTo>
                      <a:lnTo>
                        <a:pt x="1724" y="1982"/>
                      </a:lnTo>
                      <a:lnTo>
                        <a:pt x="1720" y="1980"/>
                      </a:lnTo>
                      <a:lnTo>
                        <a:pt x="1710" y="1980"/>
                      </a:lnTo>
                      <a:lnTo>
                        <a:pt x="1710" y="1989"/>
                      </a:lnTo>
                      <a:lnTo>
                        <a:pt x="1717" y="1982"/>
                      </a:lnTo>
                      <a:lnTo>
                        <a:pt x="1706" y="1976"/>
                      </a:lnTo>
                      <a:lnTo>
                        <a:pt x="1703" y="1974"/>
                      </a:lnTo>
                      <a:lnTo>
                        <a:pt x="1684" y="1974"/>
                      </a:lnTo>
                      <a:lnTo>
                        <a:pt x="1684" y="1983"/>
                      </a:lnTo>
                      <a:lnTo>
                        <a:pt x="1694" y="1979"/>
                      </a:lnTo>
                      <a:lnTo>
                        <a:pt x="1684" y="1966"/>
                      </a:lnTo>
                      <a:lnTo>
                        <a:pt x="1659" y="1966"/>
                      </a:lnTo>
                      <a:lnTo>
                        <a:pt x="1659" y="1974"/>
                      </a:lnTo>
                      <a:lnTo>
                        <a:pt x="1666" y="1967"/>
                      </a:lnTo>
                      <a:lnTo>
                        <a:pt x="1657" y="1961"/>
                      </a:lnTo>
                      <a:lnTo>
                        <a:pt x="1654" y="1960"/>
                      </a:lnTo>
                      <a:lnTo>
                        <a:pt x="1643" y="1960"/>
                      </a:lnTo>
                      <a:lnTo>
                        <a:pt x="1643" y="1969"/>
                      </a:lnTo>
                      <a:lnTo>
                        <a:pt x="1650" y="1961"/>
                      </a:lnTo>
                      <a:lnTo>
                        <a:pt x="1640" y="1954"/>
                      </a:lnTo>
                      <a:lnTo>
                        <a:pt x="1636" y="1953"/>
                      </a:lnTo>
                      <a:lnTo>
                        <a:pt x="1617" y="1953"/>
                      </a:lnTo>
                      <a:lnTo>
                        <a:pt x="1617" y="1961"/>
                      </a:lnTo>
                      <a:lnTo>
                        <a:pt x="1628" y="1957"/>
                      </a:lnTo>
                      <a:lnTo>
                        <a:pt x="1617" y="1944"/>
                      </a:lnTo>
                      <a:lnTo>
                        <a:pt x="1600" y="1944"/>
                      </a:lnTo>
                      <a:lnTo>
                        <a:pt x="1600" y="1953"/>
                      </a:lnTo>
                      <a:lnTo>
                        <a:pt x="1608" y="1947"/>
                      </a:lnTo>
                      <a:lnTo>
                        <a:pt x="1598" y="1938"/>
                      </a:lnTo>
                      <a:lnTo>
                        <a:pt x="1586" y="1938"/>
                      </a:lnTo>
                      <a:lnTo>
                        <a:pt x="1586" y="1947"/>
                      </a:lnTo>
                      <a:lnTo>
                        <a:pt x="1593" y="1940"/>
                      </a:lnTo>
                      <a:lnTo>
                        <a:pt x="1584" y="1934"/>
                      </a:lnTo>
                      <a:lnTo>
                        <a:pt x="1580" y="1932"/>
                      </a:lnTo>
                      <a:lnTo>
                        <a:pt x="1566" y="1932"/>
                      </a:lnTo>
                      <a:lnTo>
                        <a:pt x="1566" y="1941"/>
                      </a:lnTo>
                      <a:lnTo>
                        <a:pt x="1575" y="1935"/>
                      </a:lnTo>
                      <a:lnTo>
                        <a:pt x="1568" y="1928"/>
                      </a:lnTo>
                      <a:lnTo>
                        <a:pt x="1565" y="1925"/>
                      </a:lnTo>
                      <a:lnTo>
                        <a:pt x="1544" y="1925"/>
                      </a:lnTo>
                      <a:lnTo>
                        <a:pt x="1544" y="1934"/>
                      </a:lnTo>
                      <a:lnTo>
                        <a:pt x="1552" y="1928"/>
                      </a:lnTo>
                      <a:lnTo>
                        <a:pt x="1538" y="1917"/>
                      </a:lnTo>
                      <a:lnTo>
                        <a:pt x="1526" y="1917"/>
                      </a:lnTo>
                      <a:lnTo>
                        <a:pt x="1526" y="1925"/>
                      </a:lnTo>
                      <a:lnTo>
                        <a:pt x="1535" y="1919"/>
                      </a:lnTo>
                      <a:lnTo>
                        <a:pt x="1524" y="1911"/>
                      </a:lnTo>
                      <a:lnTo>
                        <a:pt x="1510" y="1911"/>
                      </a:lnTo>
                      <a:lnTo>
                        <a:pt x="1510" y="1919"/>
                      </a:lnTo>
                      <a:lnTo>
                        <a:pt x="1517" y="1912"/>
                      </a:lnTo>
                      <a:lnTo>
                        <a:pt x="1507" y="1906"/>
                      </a:lnTo>
                      <a:lnTo>
                        <a:pt x="1503" y="1905"/>
                      </a:lnTo>
                      <a:lnTo>
                        <a:pt x="1493" y="1905"/>
                      </a:lnTo>
                      <a:lnTo>
                        <a:pt x="1493" y="1914"/>
                      </a:lnTo>
                      <a:lnTo>
                        <a:pt x="1502" y="1908"/>
                      </a:lnTo>
                      <a:lnTo>
                        <a:pt x="1495" y="1901"/>
                      </a:lnTo>
                      <a:lnTo>
                        <a:pt x="1491" y="1898"/>
                      </a:lnTo>
                      <a:lnTo>
                        <a:pt x="1475" y="1898"/>
                      </a:lnTo>
                      <a:lnTo>
                        <a:pt x="1475" y="1906"/>
                      </a:lnTo>
                      <a:lnTo>
                        <a:pt x="1484" y="1901"/>
                      </a:lnTo>
                      <a:lnTo>
                        <a:pt x="1477" y="1893"/>
                      </a:lnTo>
                      <a:lnTo>
                        <a:pt x="1474" y="1891"/>
                      </a:lnTo>
                      <a:lnTo>
                        <a:pt x="1460" y="1891"/>
                      </a:lnTo>
                      <a:lnTo>
                        <a:pt x="1460" y="1899"/>
                      </a:lnTo>
                      <a:lnTo>
                        <a:pt x="1468" y="1893"/>
                      </a:lnTo>
                      <a:lnTo>
                        <a:pt x="1461" y="1886"/>
                      </a:lnTo>
                      <a:lnTo>
                        <a:pt x="1458" y="1883"/>
                      </a:lnTo>
                      <a:lnTo>
                        <a:pt x="1442" y="1883"/>
                      </a:lnTo>
                      <a:lnTo>
                        <a:pt x="1442" y="1892"/>
                      </a:lnTo>
                      <a:lnTo>
                        <a:pt x="1451" y="1886"/>
                      </a:lnTo>
                      <a:lnTo>
                        <a:pt x="1441" y="1878"/>
                      </a:lnTo>
                      <a:lnTo>
                        <a:pt x="1427" y="1878"/>
                      </a:lnTo>
                      <a:lnTo>
                        <a:pt x="1427" y="1886"/>
                      </a:lnTo>
                      <a:lnTo>
                        <a:pt x="1435" y="1880"/>
                      </a:lnTo>
                      <a:lnTo>
                        <a:pt x="1428" y="1873"/>
                      </a:lnTo>
                      <a:lnTo>
                        <a:pt x="1425" y="1870"/>
                      </a:lnTo>
                      <a:lnTo>
                        <a:pt x="1409" y="1870"/>
                      </a:lnTo>
                      <a:lnTo>
                        <a:pt x="1409" y="1879"/>
                      </a:lnTo>
                      <a:lnTo>
                        <a:pt x="1418" y="1873"/>
                      </a:lnTo>
                      <a:lnTo>
                        <a:pt x="1411" y="1866"/>
                      </a:lnTo>
                      <a:lnTo>
                        <a:pt x="1407" y="1863"/>
                      </a:lnTo>
                      <a:lnTo>
                        <a:pt x="1393" y="1863"/>
                      </a:lnTo>
                      <a:lnTo>
                        <a:pt x="1393" y="1872"/>
                      </a:lnTo>
                      <a:lnTo>
                        <a:pt x="1402" y="1866"/>
                      </a:lnTo>
                      <a:lnTo>
                        <a:pt x="1395" y="1859"/>
                      </a:lnTo>
                      <a:lnTo>
                        <a:pt x="1392" y="1856"/>
                      </a:lnTo>
                      <a:lnTo>
                        <a:pt x="1376" y="1856"/>
                      </a:lnTo>
                      <a:lnTo>
                        <a:pt x="1376" y="1865"/>
                      </a:lnTo>
                      <a:lnTo>
                        <a:pt x="1385" y="1859"/>
                      </a:lnTo>
                      <a:lnTo>
                        <a:pt x="1374" y="1850"/>
                      </a:lnTo>
                      <a:lnTo>
                        <a:pt x="1360" y="1850"/>
                      </a:lnTo>
                      <a:lnTo>
                        <a:pt x="1360" y="1859"/>
                      </a:lnTo>
                      <a:lnTo>
                        <a:pt x="1369" y="1853"/>
                      </a:lnTo>
                      <a:lnTo>
                        <a:pt x="1348" y="1836"/>
                      </a:lnTo>
                      <a:lnTo>
                        <a:pt x="1336" y="1836"/>
                      </a:lnTo>
                      <a:lnTo>
                        <a:pt x="1336" y="1844"/>
                      </a:lnTo>
                      <a:lnTo>
                        <a:pt x="1344" y="1839"/>
                      </a:lnTo>
                      <a:lnTo>
                        <a:pt x="1337" y="1831"/>
                      </a:lnTo>
                      <a:lnTo>
                        <a:pt x="1334" y="1828"/>
                      </a:lnTo>
                      <a:lnTo>
                        <a:pt x="1320" y="1828"/>
                      </a:lnTo>
                      <a:lnTo>
                        <a:pt x="1320" y="1837"/>
                      </a:lnTo>
                      <a:lnTo>
                        <a:pt x="1327" y="1830"/>
                      </a:lnTo>
                      <a:lnTo>
                        <a:pt x="1316" y="1824"/>
                      </a:lnTo>
                      <a:lnTo>
                        <a:pt x="1313" y="1823"/>
                      </a:lnTo>
                      <a:lnTo>
                        <a:pt x="1302" y="1823"/>
                      </a:lnTo>
                      <a:lnTo>
                        <a:pt x="1302" y="1831"/>
                      </a:lnTo>
                      <a:lnTo>
                        <a:pt x="1311" y="1826"/>
                      </a:lnTo>
                      <a:lnTo>
                        <a:pt x="1304" y="1820"/>
                      </a:lnTo>
                      <a:lnTo>
                        <a:pt x="1295" y="1826"/>
                      </a:lnTo>
                      <a:lnTo>
                        <a:pt x="1304" y="1820"/>
                      </a:lnTo>
                      <a:lnTo>
                        <a:pt x="1295" y="1811"/>
                      </a:lnTo>
                      <a:lnTo>
                        <a:pt x="1292" y="1808"/>
                      </a:lnTo>
                      <a:lnTo>
                        <a:pt x="1276" y="1808"/>
                      </a:lnTo>
                      <a:lnTo>
                        <a:pt x="1276" y="1817"/>
                      </a:lnTo>
                      <a:lnTo>
                        <a:pt x="1285" y="1811"/>
                      </a:lnTo>
                      <a:lnTo>
                        <a:pt x="1278" y="1804"/>
                      </a:lnTo>
                      <a:lnTo>
                        <a:pt x="1274" y="1801"/>
                      </a:lnTo>
                      <a:lnTo>
                        <a:pt x="1262" y="1801"/>
                      </a:lnTo>
                      <a:lnTo>
                        <a:pt x="1262" y="1810"/>
                      </a:lnTo>
                      <a:lnTo>
                        <a:pt x="1269" y="1802"/>
                      </a:lnTo>
                      <a:lnTo>
                        <a:pt x="1252" y="1791"/>
                      </a:lnTo>
                      <a:lnTo>
                        <a:pt x="1248" y="1789"/>
                      </a:lnTo>
                      <a:lnTo>
                        <a:pt x="1236" y="1789"/>
                      </a:lnTo>
                      <a:lnTo>
                        <a:pt x="1236" y="1798"/>
                      </a:lnTo>
                      <a:lnTo>
                        <a:pt x="1246" y="1794"/>
                      </a:lnTo>
                      <a:lnTo>
                        <a:pt x="1236" y="1781"/>
                      </a:lnTo>
                      <a:lnTo>
                        <a:pt x="1218" y="1781"/>
                      </a:lnTo>
                      <a:lnTo>
                        <a:pt x="1218" y="1789"/>
                      </a:lnTo>
                      <a:lnTo>
                        <a:pt x="1227" y="1784"/>
                      </a:lnTo>
                      <a:lnTo>
                        <a:pt x="1201" y="1762"/>
                      </a:lnTo>
                      <a:lnTo>
                        <a:pt x="1185" y="1762"/>
                      </a:lnTo>
                      <a:lnTo>
                        <a:pt x="1185" y="1771"/>
                      </a:lnTo>
                      <a:lnTo>
                        <a:pt x="1196" y="1766"/>
                      </a:lnTo>
                      <a:lnTo>
                        <a:pt x="1185" y="1753"/>
                      </a:lnTo>
                      <a:lnTo>
                        <a:pt x="1169" y="1753"/>
                      </a:lnTo>
                      <a:lnTo>
                        <a:pt x="1169" y="1762"/>
                      </a:lnTo>
                      <a:lnTo>
                        <a:pt x="1178" y="1756"/>
                      </a:lnTo>
                      <a:lnTo>
                        <a:pt x="1169" y="1749"/>
                      </a:lnTo>
                      <a:lnTo>
                        <a:pt x="1159" y="1742"/>
                      </a:lnTo>
                      <a:lnTo>
                        <a:pt x="1156" y="1740"/>
                      </a:lnTo>
                      <a:lnTo>
                        <a:pt x="1145" y="1740"/>
                      </a:lnTo>
                      <a:lnTo>
                        <a:pt x="1145" y="1749"/>
                      </a:lnTo>
                      <a:lnTo>
                        <a:pt x="1154" y="1743"/>
                      </a:lnTo>
                      <a:lnTo>
                        <a:pt x="1145" y="1735"/>
                      </a:lnTo>
                      <a:lnTo>
                        <a:pt x="1136" y="1727"/>
                      </a:lnTo>
                      <a:lnTo>
                        <a:pt x="1126" y="1722"/>
                      </a:lnTo>
                      <a:lnTo>
                        <a:pt x="1119" y="1729"/>
                      </a:lnTo>
                      <a:lnTo>
                        <a:pt x="1128" y="1723"/>
                      </a:lnTo>
                      <a:lnTo>
                        <a:pt x="1121" y="1716"/>
                      </a:lnTo>
                      <a:lnTo>
                        <a:pt x="1117" y="1713"/>
                      </a:lnTo>
                      <a:lnTo>
                        <a:pt x="1103" y="1713"/>
                      </a:lnTo>
                      <a:lnTo>
                        <a:pt x="1103" y="1722"/>
                      </a:lnTo>
                      <a:lnTo>
                        <a:pt x="1114" y="1717"/>
                      </a:lnTo>
                      <a:lnTo>
                        <a:pt x="1107" y="1709"/>
                      </a:lnTo>
                      <a:lnTo>
                        <a:pt x="1105" y="1706"/>
                      </a:lnTo>
                      <a:lnTo>
                        <a:pt x="1103" y="1706"/>
                      </a:lnTo>
                      <a:lnTo>
                        <a:pt x="1093" y="1700"/>
                      </a:lnTo>
                      <a:lnTo>
                        <a:pt x="1089" y="1698"/>
                      </a:lnTo>
                      <a:lnTo>
                        <a:pt x="1079" y="1698"/>
                      </a:lnTo>
                      <a:lnTo>
                        <a:pt x="1079" y="1707"/>
                      </a:lnTo>
                      <a:lnTo>
                        <a:pt x="1087" y="1701"/>
                      </a:lnTo>
                      <a:lnTo>
                        <a:pt x="1070" y="1687"/>
                      </a:lnTo>
                      <a:lnTo>
                        <a:pt x="1059" y="1680"/>
                      </a:lnTo>
                      <a:lnTo>
                        <a:pt x="1052" y="1687"/>
                      </a:lnTo>
                      <a:lnTo>
                        <a:pt x="1061" y="1681"/>
                      </a:lnTo>
                      <a:lnTo>
                        <a:pt x="1054" y="1674"/>
                      </a:lnTo>
                      <a:lnTo>
                        <a:pt x="1051" y="1671"/>
                      </a:lnTo>
                      <a:lnTo>
                        <a:pt x="1038" y="1671"/>
                      </a:lnTo>
                      <a:lnTo>
                        <a:pt x="1038" y="1680"/>
                      </a:lnTo>
                      <a:lnTo>
                        <a:pt x="1045" y="1672"/>
                      </a:lnTo>
                      <a:lnTo>
                        <a:pt x="1037" y="1667"/>
                      </a:lnTo>
                      <a:lnTo>
                        <a:pt x="1026" y="1659"/>
                      </a:lnTo>
                      <a:lnTo>
                        <a:pt x="1019" y="1667"/>
                      </a:lnTo>
                      <a:lnTo>
                        <a:pt x="1028" y="1661"/>
                      </a:lnTo>
                      <a:lnTo>
                        <a:pt x="1014" y="1646"/>
                      </a:lnTo>
                      <a:lnTo>
                        <a:pt x="1010" y="1644"/>
                      </a:lnTo>
                      <a:lnTo>
                        <a:pt x="996" y="1644"/>
                      </a:lnTo>
                      <a:lnTo>
                        <a:pt x="996" y="1652"/>
                      </a:lnTo>
                      <a:lnTo>
                        <a:pt x="1007" y="1648"/>
                      </a:lnTo>
                      <a:lnTo>
                        <a:pt x="998" y="1636"/>
                      </a:lnTo>
                      <a:lnTo>
                        <a:pt x="995" y="1632"/>
                      </a:lnTo>
                      <a:lnTo>
                        <a:pt x="979" y="1632"/>
                      </a:lnTo>
                      <a:lnTo>
                        <a:pt x="979" y="1641"/>
                      </a:lnTo>
                      <a:lnTo>
                        <a:pt x="989" y="1636"/>
                      </a:lnTo>
                      <a:lnTo>
                        <a:pt x="982" y="1628"/>
                      </a:lnTo>
                      <a:lnTo>
                        <a:pt x="979" y="1625"/>
                      </a:lnTo>
                      <a:lnTo>
                        <a:pt x="968" y="1618"/>
                      </a:lnTo>
                      <a:lnTo>
                        <a:pt x="961" y="1625"/>
                      </a:lnTo>
                      <a:lnTo>
                        <a:pt x="970" y="1619"/>
                      </a:lnTo>
                      <a:lnTo>
                        <a:pt x="961" y="1612"/>
                      </a:lnTo>
                      <a:lnTo>
                        <a:pt x="953" y="1606"/>
                      </a:lnTo>
                      <a:lnTo>
                        <a:pt x="946" y="1613"/>
                      </a:lnTo>
                      <a:lnTo>
                        <a:pt x="956" y="1609"/>
                      </a:lnTo>
                      <a:lnTo>
                        <a:pt x="949" y="1600"/>
                      </a:lnTo>
                      <a:lnTo>
                        <a:pt x="946" y="1597"/>
                      </a:lnTo>
                      <a:lnTo>
                        <a:pt x="935" y="1590"/>
                      </a:lnTo>
                      <a:lnTo>
                        <a:pt x="928" y="1597"/>
                      </a:lnTo>
                      <a:lnTo>
                        <a:pt x="937" y="1592"/>
                      </a:lnTo>
                      <a:lnTo>
                        <a:pt x="928" y="1584"/>
                      </a:lnTo>
                      <a:lnTo>
                        <a:pt x="919" y="1579"/>
                      </a:lnTo>
                      <a:lnTo>
                        <a:pt x="912" y="1586"/>
                      </a:lnTo>
                      <a:lnTo>
                        <a:pt x="923" y="1581"/>
                      </a:lnTo>
                      <a:lnTo>
                        <a:pt x="916" y="1573"/>
                      </a:lnTo>
                      <a:lnTo>
                        <a:pt x="914" y="1570"/>
                      </a:lnTo>
                      <a:lnTo>
                        <a:pt x="912" y="1570"/>
                      </a:lnTo>
                      <a:lnTo>
                        <a:pt x="902" y="1564"/>
                      </a:lnTo>
                      <a:lnTo>
                        <a:pt x="895" y="1571"/>
                      </a:lnTo>
                      <a:lnTo>
                        <a:pt x="904" y="1566"/>
                      </a:lnTo>
                      <a:lnTo>
                        <a:pt x="897" y="1558"/>
                      </a:lnTo>
                      <a:lnTo>
                        <a:pt x="893" y="1555"/>
                      </a:lnTo>
                      <a:lnTo>
                        <a:pt x="879" y="1555"/>
                      </a:lnTo>
                      <a:lnTo>
                        <a:pt x="879" y="1564"/>
                      </a:lnTo>
                      <a:lnTo>
                        <a:pt x="888" y="1558"/>
                      </a:lnTo>
                      <a:lnTo>
                        <a:pt x="864" y="1538"/>
                      </a:lnTo>
                      <a:lnTo>
                        <a:pt x="855" y="1544"/>
                      </a:lnTo>
                      <a:lnTo>
                        <a:pt x="865" y="1541"/>
                      </a:lnTo>
                      <a:lnTo>
                        <a:pt x="858" y="1525"/>
                      </a:lnTo>
                      <a:lnTo>
                        <a:pt x="858" y="1522"/>
                      </a:lnTo>
                      <a:lnTo>
                        <a:pt x="855" y="1521"/>
                      </a:lnTo>
                      <a:lnTo>
                        <a:pt x="846" y="1515"/>
                      </a:lnTo>
                      <a:lnTo>
                        <a:pt x="844" y="1514"/>
                      </a:lnTo>
                      <a:lnTo>
                        <a:pt x="846" y="1515"/>
                      </a:lnTo>
                      <a:lnTo>
                        <a:pt x="836" y="1509"/>
                      </a:lnTo>
                      <a:lnTo>
                        <a:pt x="829" y="1516"/>
                      </a:lnTo>
                      <a:lnTo>
                        <a:pt x="837" y="1511"/>
                      </a:lnTo>
                      <a:lnTo>
                        <a:pt x="823" y="1496"/>
                      </a:lnTo>
                      <a:lnTo>
                        <a:pt x="813" y="1488"/>
                      </a:lnTo>
                      <a:lnTo>
                        <a:pt x="802" y="1482"/>
                      </a:lnTo>
                      <a:lnTo>
                        <a:pt x="795" y="1489"/>
                      </a:lnTo>
                      <a:lnTo>
                        <a:pt x="804" y="1483"/>
                      </a:lnTo>
                      <a:lnTo>
                        <a:pt x="790" y="1469"/>
                      </a:lnTo>
                      <a:lnTo>
                        <a:pt x="781" y="1475"/>
                      </a:lnTo>
                      <a:lnTo>
                        <a:pt x="792" y="1470"/>
                      </a:lnTo>
                      <a:lnTo>
                        <a:pt x="783" y="1457"/>
                      </a:lnTo>
                      <a:lnTo>
                        <a:pt x="780" y="1454"/>
                      </a:lnTo>
                      <a:lnTo>
                        <a:pt x="771" y="1449"/>
                      </a:lnTo>
                      <a:lnTo>
                        <a:pt x="764" y="1456"/>
                      </a:lnTo>
                      <a:lnTo>
                        <a:pt x="773" y="1450"/>
                      </a:lnTo>
                      <a:lnTo>
                        <a:pt x="764" y="1441"/>
                      </a:lnTo>
                      <a:lnTo>
                        <a:pt x="757" y="1434"/>
                      </a:lnTo>
                      <a:lnTo>
                        <a:pt x="757" y="1433"/>
                      </a:lnTo>
                      <a:lnTo>
                        <a:pt x="755" y="1433"/>
                      </a:lnTo>
                      <a:lnTo>
                        <a:pt x="738" y="1421"/>
                      </a:lnTo>
                      <a:lnTo>
                        <a:pt x="731" y="1428"/>
                      </a:lnTo>
                      <a:lnTo>
                        <a:pt x="741" y="1425"/>
                      </a:lnTo>
                      <a:lnTo>
                        <a:pt x="732" y="1410"/>
                      </a:lnTo>
                      <a:lnTo>
                        <a:pt x="732" y="1408"/>
                      </a:lnTo>
                      <a:lnTo>
                        <a:pt x="722" y="1399"/>
                      </a:lnTo>
                      <a:lnTo>
                        <a:pt x="711" y="1394"/>
                      </a:lnTo>
                      <a:lnTo>
                        <a:pt x="704" y="1401"/>
                      </a:lnTo>
                      <a:lnTo>
                        <a:pt x="715" y="1397"/>
                      </a:lnTo>
                      <a:lnTo>
                        <a:pt x="708" y="1388"/>
                      </a:lnTo>
                      <a:lnTo>
                        <a:pt x="697" y="1392"/>
                      </a:lnTo>
                      <a:lnTo>
                        <a:pt x="708" y="1388"/>
                      </a:lnTo>
                      <a:lnTo>
                        <a:pt x="699" y="1375"/>
                      </a:lnTo>
                      <a:lnTo>
                        <a:pt x="680" y="1359"/>
                      </a:lnTo>
                      <a:lnTo>
                        <a:pt x="671" y="1365"/>
                      </a:lnTo>
                      <a:lnTo>
                        <a:pt x="682" y="1362"/>
                      </a:lnTo>
                      <a:lnTo>
                        <a:pt x="675" y="1349"/>
                      </a:lnTo>
                      <a:lnTo>
                        <a:pt x="673" y="1346"/>
                      </a:lnTo>
                      <a:lnTo>
                        <a:pt x="671" y="1345"/>
                      </a:lnTo>
                      <a:lnTo>
                        <a:pt x="662" y="1339"/>
                      </a:lnTo>
                      <a:lnTo>
                        <a:pt x="655" y="1346"/>
                      </a:lnTo>
                      <a:lnTo>
                        <a:pt x="666" y="1342"/>
                      </a:lnTo>
                      <a:lnTo>
                        <a:pt x="641" y="1311"/>
                      </a:lnTo>
                      <a:lnTo>
                        <a:pt x="633" y="1300"/>
                      </a:lnTo>
                      <a:lnTo>
                        <a:pt x="631" y="1298"/>
                      </a:lnTo>
                      <a:lnTo>
                        <a:pt x="624" y="1291"/>
                      </a:lnTo>
                      <a:lnTo>
                        <a:pt x="615" y="1297"/>
                      </a:lnTo>
                      <a:lnTo>
                        <a:pt x="626" y="1293"/>
                      </a:lnTo>
                      <a:lnTo>
                        <a:pt x="615" y="1278"/>
                      </a:lnTo>
                      <a:lnTo>
                        <a:pt x="606" y="1271"/>
                      </a:lnTo>
                      <a:lnTo>
                        <a:pt x="598" y="1277"/>
                      </a:lnTo>
                      <a:lnTo>
                        <a:pt x="608" y="1274"/>
                      </a:lnTo>
                      <a:lnTo>
                        <a:pt x="601" y="1259"/>
                      </a:lnTo>
                      <a:lnTo>
                        <a:pt x="601" y="1258"/>
                      </a:lnTo>
                      <a:lnTo>
                        <a:pt x="591" y="1249"/>
                      </a:lnTo>
                      <a:lnTo>
                        <a:pt x="582" y="1255"/>
                      </a:lnTo>
                      <a:lnTo>
                        <a:pt x="591" y="1249"/>
                      </a:lnTo>
                      <a:lnTo>
                        <a:pt x="580" y="1238"/>
                      </a:lnTo>
                      <a:lnTo>
                        <a:pt x="572" y="1243"/>
                      </a:lnTo>
                      <a:lnTo>
                        <a:pt x="582" y="1239"/>
                      </a:lnTo>
                      <a:lnTo>
                        <a:pt x="575" y="1230"/>
                      </a:lnTo>
                      <a:lnTo>
                        <a:pt x="565" y="1235"/>
                      </a:lnTo>
                      <a:lnTo>
                        <a:pt x="575" y="1232"/>
                      </a:lnTo>
                      <a:lnTo>
                        <a:pt x="568" y="1219"/>
                      </a:lnTo>
                      <a:lnTo>
                        <a:pt x="566" y="1216"/>
                      </a:lnTo>
                      <a:lnTo>
                        <a:pt x="565" y="1215"/>
                      </a:lnTo>
                      <a:lnTo>
                        <a:pt x="556" y="1209"/>
                      </a:lnTo>
                      <a:lnTo>
                        <a:pt x="549" y="1216"/>
                      </a:lnTo>
                      <a:lnTo>
                        <a:pt x="559" y="1212"/>
                      </a:lnTo>
                      <a:lnTo>
                        <a:pt x="549" y="1196"/>
                      </a:lnTo>
                      <a:lnTo>
                        <a:pt x="542" y="1184"/>
                      </a:lnTo>
                      <a:lnTo>
                        <a:pt x="531" y="1189"/>
                      </a:lnTo>
                      <a:lnTo>
                        <a:pt x="542" y="1186"/>
                      </a:lnTo>
                      <a:lnTo>
                        <a:pt x="535" y="1171"/>
                      </a:lnTo>
                      <a:lnTo>
                        <a:pt x="535" y="1170"/>
                      </a:lnTo>
                      <a:lnTo>
                        <a:pt x="524" y="1161"/>
                      </a:lnTo>
                      <a:lnTo>
                        <a:pt x="516" y="1167"/>
                      </a:lnTo>
                      <a:lnTo>
                        <a:pt x="526" y="1162"/>
                      </a:lnTo>
                      <a:lnTo>
                        <a:pt x="517" y="1148"/>
                      </a:lnTo>
                      <a:lnTo>
                        <a:pt x="509" y="1135"/>
                      </a:lnTo>
                      <a:lnTo>
                        <a:pt x="500" y="1128"/>
                      </a:lnTo>
                      <a:lnTo>
                        <a:pt x="491" y="1134"/>
                      </a:lnTo>
                      <a:lnTo>
                        <a:pt x="502" y="1129"/>
                      </a:lnTo>
                      <a:lnTo>
                        <a:pt x="484" y="1100"/>
                      </a:lnTo>
                      <a:lnTo>
                        <a:pt x="475" y="1087"/>
                      </a:lnTo>
                      <a:lnTo>
                        <a:pt x="465" y="1092"/>
                      </a:lnTo>
                      <a:lnTo>
                        <a:pt x="475" y="1089"/>
                      </a:lnTo>
                      <a:lnTo>
                        <a:pt x="468" y="1074"/>
                      </a:lnTo>
                      <a:lnTo>
                        <a:pt x="468" y="1073"/>
                      </a:lnTo>
                      <a:lnTo>
                        <a:pt x="458" y="1060"/>
                      </a:lnTo>
                      <a:lnTo>
                        <a:pt x="447" y="1064"/>
                      </a:lnTo>
                      <a:lnTo>
                        <a:pt x="458" y="1061"/>
                      </a:lnTo>
                      <a:lnTo>
                        <a:pt x="451" y="1047"/>
                      </a:lnTo>
                      <a:lnTo>
                        <a:pt x="451" y="1045"/>
                      </a:lnTo>
                      <a:lnTo>
                        <a:pt x="440" y="1037"/>
                      </a:lnTo>
                      <a:lnTo>
                        <a:pt x="432" y="1043"/>
                      </a:lnTo>
                      <a:lnTo>
                        <a:pt x="442" y="1038"/>
                      </a:lnTo>
                      <a:lnTo>
                        <a:pt x="435" y="1027"/>
                      </a:lnTo>
                      <a:lnTo>
                        <a:pt x="425" y="1011"/>
                      </a:lnTo>
                      <a:lnTo>
                        <a:pt x="409" y="985"/>
                      </a:lnTo>
                      <a:lnTo>
                        <a:pt x="398" y="989"/>
                      </a:lnTo>
                      <a:lnTo>
                        <a:pt x="409" y="988"/>
                      </a:lnTo>
                      <a:lnTo>
                        <a:pt x="402" y="966"/>
                      </a:lnTo>
                      <a:lnTo>
                        <a:pt x="400" y="962"/>
                      </a:lnTo>
                      <a:lnTo>
                        <a:pt x="402" y="963"/>
                      </a:lnTo>
                      <a:lnTo>
                        <a:pt x="391" y="950"/>
                      </a:lnTo>
                      <a:lnTo>
                        <a:pt x="381" y="954"/>
                      </a:lnTo>
                      <a:lnTo>
                        <a:pt x="391" y="952"/>
                      </a:lnTo>
                      <a:lnTo>
                        <a:pt x="384" y="937"/>
                      </a:lnTo>
                      <a:lnTo>
                        <a:pt x="377" y="924"/>
                      </a:lnTo>
                      <a:lnTo>
                        <a:pt x="381" y="930"/>
                      </a:lnTo>
                      <a:lnTo>
                        <a:pt x="377" y="923"/>
                      </a:lnTo>
                      <a:lnTo>
                        <a:pt x="367" y="905"/>
                      </a:lnTo>
                      <a:lnTo>
                        <a:pt x="369" y="908"/>
                      </a:lnTo>
                      <a:lnTo>
                        <a:pt x="358" y="895"/>
                      </a:lnTo>
                      <a:lnTo>
                        <a:pt x="348" y="900"/>
                      </a:lnTo>
                      <a:lnTo>
                        <a:pt x="358" y="897"/>
                      </a:lnTo>
                      <a:lnTo>
                        <a:pt x="351" y="876"/>
                      </a:lnTo>
                      <a:lnTo>
                        <a:pt x="351" y="874"/>
                      </a:lnTo>
                      <a:lnTo>
                        <a:pt x="351" y="876"/>
                      </a:lnTo>
                      <a:lnTo>
                        <a:pt x="344" y="862"/>
                      </a:lnTo>
                      <a:lnTo>
                        <a:pt x="346" y="863"/>
                      </a:lnTo>
                      <a:lnTo>
                        <a:pt x="344" y="861"/>
                      </a:lnTo>
                      <a:lnTo>
                        <a:pt x="335" y="848"/>
                      </a:lnTo>
                      <a:lnTo>
                        <a:pt x="325" y="852"/>
                      </a:lnTo>
                      <a:lnTo>
                        <a:pt x="335" y="849"/>
                      </a:lnTo>
                      <a:lnTo>
                        <a:pt x="325" y="827"/>
                      </a:lnTo>
                      <a:lnTo>
                        <a:pt x="327" y="830"/>
                      </a:lnTo>
                      <a:lnTo>
                        <a:pt x="325" y="826"/>
                      </a:lnTo>
                      <a:lnTo>
                        <a:pt x="318" y="814"/>
                      </a:lnTo>
                      <a:lnTo>
                        <a:pt x="307" y="819"/>
                      </a:lnTo>
                      <a:lnTo>
                        <a:pt x="318" y="817"/>
                      </a:lnTo>
                      <a:lnTo>
                        <a:pt x="311" y="796"/>
                      </a:lnTo>
                      <a:lnTo>
                        <a:pt x="311" y="793"/>
                      </a:lnTo>
                      <a:lnTo>
                        <a:pt x="302" y="778"/>
                      </a:lnTo>
                      <a:lnTo>
                        <a:pt x="292" y="783"/>
                      </a:lnTo>
                      <a:lnTo>
                        <a:pt x="302" y="780"/>
                      </a:lnTo>
                      <a:lnTo>
                        <a:pt x="294" y="761"/>
                      </a:lnTo>
                      <a:lnTo>
                        <a:pt x="295" y="764"/>
                      </a:lnTo>
                      <a:lnTo>
                        <a:pt x="294" y="759"/>
                      </a:lnTo>
                      <a:lnTo>
                        <a:pt x="285" y="745"/>
                      </a:lnTo>
                      <a:lnTo>
                        <a:pt x="274" y="749"/>
                      </a:lnTo>
                      <a:lnTo>
                        <a:pt x="285" y="748"/>
                      </a:lnTo>
                      <a:lnTo>
                        <a:pt x="278" y="726"/>
                      </a:lnTo>
                      <a:lnTo>
                        <a:pt x="278" y="723"/>
                      </a:lnTo>
                      <a:lnTo>
                        <a:pt x="269" y="710"/>
                      </a:lnTo>
                      <a:lnTo>
                        <a:pt x="259" y="715"/>
                      </a:lnTo>
                      <a:lnTo>
                        <a:pt x="269" y="713"/>
                      </a:lnTo>
                      <a:lnTo>
                        <a:pt x="260" y="686"/>
                      </a:lnTo>
                      <a:lnTo>
                        <a:pt x="260" y="683"/>
                      </a:lnTo>
                      <a:lnTo>
                        <a:pt x="252" y="668"/>
                      </a:lnTo>
                      <a:lnTo>
                        <a:pt x="241" y="673"/>
                      </a:lnTo>
                      <a:lnTo>
                        <a:pt x="252" y="670"/>
                      </a:lnTo>
                      <a:lnTo>
                        <a:pt x="245" y="650"/>
                      </a:lnTo>
                      <a:lnTo>
                        <a:pt x="238" y="631"/>
                      </a:lnTo>
                      <a:lnTo>
                        <a:pt x="236" y="628"/>
                      </a:lnTo>
                      <a:lnTo>
                        <a:pt x="238" y="631"/>
                      </a:lnTo>
                      <a:lnTo>
                        <a:pt x="227" y="609"/>
                      </a:lnTo>
                      <a:lnTo>
                        <a:pt x="229" y="612"/>
                      </a:lnTo>
                      <a:lnTo>
                        <a:pt x="227" y="608"/>
                      </a:lnTo>
                      <a:lnTo>
                        <a:pt x="218" y="593"/>
                      </a:lnTo>
                      <a:lnTo>
                        <a:pt x="208" y="598"/>
                      </a:lnTo>
                      <a:lnTo>
                        <a:pt x="218" y="595"/>
                      </a:lnTo>
                      <a:lnTo>
                        <a:pt x="211" y="576"/>
                      </a:lnTo>
                      <a:lnTo>
                        <a:pt x="210" y="573"/>
                      </a:lnTo>
                      <a:lnTo>
                        <a:pt x="211" y="576"/>
                      </a:lnTo>
                      <a:lnTo>
                        <a:pt x="201" y="554"/>
                      </a:lnTo>
                      <a:lnTo>
                        <a:pt x="190" y="557"/>
                      </a:lnTo>
                      <a:lnTo>
                        <a:pt x="201" y="556"/>
                      </a:lnTo>
                      <a:lnTo>
                        <a:pt x="194" y="528"/>
                      </a:lnTo>
                      <a:lnTo>
                        <a:pt x="194" y="525"/>
                      </a:lnTo>
                      <a:lnTo>
                        <a:pt x="194" y="527"/>
                      </a:lnTo>
                      <a:lnTo>
                        <a:pt x="178" y="485"/>
                      </a:lnTo>
                      <a:lnTo>
                        <a:pt x="176" y="482"/>
                      </a:lnTo>
                      <a:lnTo>
                        <a:pt x="178" y="485"/>
                      </a:lnTo>
                      <a:lnTo>
                        <a:pt x="168" y="465"/>
                      </a:lnTo>
                      <a:lnTo>
                        <a:pt x="157" y="468"/>
                      </a:lnTo>
                      <a:lnTo>
                        <a:pt x="168" y="466"/>
                      </a:lnTo>
                      <a:lnTo>
                        <a:pt x="161" y="439"/>
                      </a:lnTo>
                      <a:lnTo>
                        <a:pt x="161" y="434"/>
                      </a:lnTo>
                      <a:lnTo>
                        <a:pt x="161" y="437"/>
                      </a:lnTo>
                      <a:lnTo>
                        <a:pt x="152" y="419"/>
                      </a:lnTo>
                      <a:lnTo>
                        <a:pt x="141" y="421"/>
                      </a:lnTo>
                      <a:lnTo>
                        <a:pt x="152" y="420"/>
                      </a:lnTo>
                      <a:lnTo>
                        <a:pt x="145" y="398"/>
                      </a:lnTo>
                      <a:lnTo>
                        <a:pt x="143" y="393"/>
                      </a:lnTo>
                      <a:lnTo>
                        <a:pt x="145" y="397"/>
                      </a:lnTo>
                      <a:lnTo>
                        <a:pt x="134" y="369"/>
                      </a:lnTo>
                      <a:lnTo>
                        <a:pt x="127" y="349"/>
                      </a:lnTo>
                      <a:lnTo>
                        <a:pt x="117" y="352"/>
                      </a:lnTo>
                      <a:lnTo>
                        <a:pt x="127" y="351"/>
                      </a:lnTo>
                      <a:lnTo>
                        <a:pt x="112" y="296"/>
                      </a:lnTo>
                      <a:lnTo>
                        <a:pt x="112" y="293"/>
                      </a:lnTo>
                      <a:lnTo>
                        <a:pt x="112" y="294"/>
                      </a:lnTo>
                      <a:lnTo>
                        <a:pt x="101" y="267"/>
                      </a:lnTo>
                      <a:lnTo>
                        <a:pt x="91" y="270"/>
                      </a:lnTo>
                      <a:lnTo>
                        <a:pt x="101" y="268"/>
                      </a:lnTo>
                      <a:lnTo>
                        <a:pt x="94" y="241"/>
                      </a:lnTo>
                      <a:lnTo>
                        <a:pt x="87" y="219"/>
                      </a:lnTo>
                      <a:lnTo>
                        <a:pt x="82" y="200"/>
                      </a:lnTo>
                      <a:lnTo>
                        <a:pt x="87" y="218"/>
                      </a:lnTo>
                      <a:lnTo>
                        <a:pt x="78" y="192"/>
                      </a:lnTo>
                      <a:lnTo>
                        <a:pt x="68" y="164"/>
                      </a:lnTo>
                      <a:lnTo>
                        <a:pt x="57" y="167"/>
                      </a:lnTo>
                      <a:lnTo>
                        <a:pt x="68" y="166"/>
                      </a:lnTo>
                      <a:lnTo>
                        <a:pt x="45" y="83"/>
                      </a:lnTo>
                      <a:lnTo>
                        <a:pt x="35" y="85"/>
                      </a:lnTo>
                      <a:lnTo>
                        <a:pt x="47" y="83"/>
                      </a:lnTo>
                      <a:lnTo>
                        <a:pt x="38" y="42"/>
                      </a:lnTo>
                      <a:lnTo>
                        <a:pt x="38" y="47"/>
                      </a:lnTo>
                      <a:lnTo>
                        <a:pt x="36" y="42"/>
                      </a:lnTo>
                      <a:lnTo>
                        <a:pt x="28" y="14"/>
                      </a:lnTo>
                      <a:lnTo>
                        <a:pt x="26" y="10"/>
                      </a:lnTo>
                      <a:lnTo>
                        <a:pt x="28" y="13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3" name="Line 590"/>
                <p:cNvSpPr>
                  <a:spLocks noChangeShapeType="1"/>
                </p:cNvSpPr>
                <p:nvPr/>
              </p:nvSpPr>
              <p:spPr bwMode="auto">
                <a:xfrm>
                  <a:off x="3086" y="3744"/>
                  <a:ext cx="2308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4" name="Line 602"/>
                <p:cNvSpPr>
                  <a:spLocks noChangeShapeType="1"/>
                </p:cNvSpPr>
                <p:nvPr/>
              </p:nvSpPr>
              <p:spPr bwMode="auto">
                <a:xfrm>
                  <a:off x="3230" y="3668"/>
                  <a:ext cx="0" cy="76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5" name="Line 603"/>
                <p:cNvSpPr>
                  <a:spLocks noChangeShapeType="1"/>
                </p:cNvSpPr>
                <p:nvPr/>
              </p:nvSpPr>
              <p:spPr bwMode="auto">
                <a:xfrm>
                  <a:off x="3297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6" name="Line 604"/>
                <p:cNvSpPr>
                  <a:spLocks noChangeShapeType="1"/>
                </p:cNvSpPr>
                <p:nvPr/>
              </p:nvSpPr>
              <p:spPr bwMode="auto">
                <a:xfrm>
                  <a:off x="3364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7" name="Line 605"/>
                <p:cNvSpPr>
                  <a:spLocks noChangeShapeType="1"/>
                </p:cNvSpPr>
                <p:nvPr/>
              </p:nvSpPr>
              <p:spPr bwMode="auto">
                <a:xfrm>
                  <a:off x="3431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8" name="Line 606"/>
                <p:cNvSpPr>
                  <a:spLocks noChangeShapeType="1"/>
                </p:cNvSpPr>
                <p:nvPr/>
              </p:nvSpPr>
              <p:spPr bwMode="auto">
                <a:xfrm>
                  <a:off x="3498" y="3668"/>
                  <a:ext cx="0" cy="76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9" name="Line 607"/>
                <p:cNvSpPr>
                  <a:spLocks noChangeShapeType="1"/>
                </p:cNvSpPr>
                <p:nvPr/>
              </p:nvSpPr>
              <p:spPr bwMode="auto">
                <a:xfrm>
                  <a:off x="3565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0" name="Line 608"/>
                <p:cNvSpPr>
                  <a:spLocks noChangeShapeType="1"/>
                </p:cNvSpPr>
                <p:nvPr/>
              </p:nvSpPr>
              <p:spPr bwMode="auto">
                <a:xfrm>
                  <a:off x="3633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1" name="Line 609"/>
                <p:cNvSpPr>
                  <a:spLocks noChangeShapeType="1"/>
                </p:cNvSpPr>
                <p:nvPr/>
              </p:nvSpPr>
              <p:spPr bwMode="auto">
                <a:xfrm>
                  <a:off x="3700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2" name="Line 610"/>
                <p:cNvSpPr>
                  <a:spLocks noChangeShapeType="1"/>
                </p:cNvSpPr>
                <p:nvPr/>
              </p:nvSpPr>
              <p:spPr bwMode="auto">
                <a:xfrm>
                  <a:off x="3767" y="3668"/>
                  <a:ext cx="0" cy="76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3" name="Line 611"/>
                <p:cNvSpPr>
                  <a:spLocks noChangeShapeType="1"/>
                </p:cNvSpPr>
                <p:nvPr/>
              </p:nvSpPr>
              <p:spPr bwMode="auto">
                <a:xfrm>
                  <a:off x="3835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4" name="Line 612"/>
                <p:cNvSpPr>
                  <a:spLocks noChangeShapeType="1"/>
                </p:cNvSpPr>
                <p:nvPr/>
              </p:nvSpPr>
              <p:spPr bwMode="auto">
                <a:xfrm>
                  <a:off x="3902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5" name="Line 613"/>
                <p:cNvSpPr>
                  <a:spLocks noChangeShapeType="1"/>
                </p:cNvSpPr>
                <p:nvPr/>
              </p:nvSpPr>
              <p:spPr bwMode="auto">
                <a:xfrm>
                  <a:off x="3968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6" name="Line 614"/>
                <p:cNvSpPr>
                  <a:spLocks noChangeShapeType="1"/>
                </p:cNvSpPr>
                <p:nvPr/>
              </p:nvSpPr>
              <p:spPr bwMode="auto">
                <a:xfrm>
                  <a:off x="4036" y="3668"/>
                  <a:ext cx="0" cy="76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7" name="Line 615"/>
                <p:cNvSpPr>
                  <a:spLocks noChangeShapeType="1"/>
                </p:cNvSpPr>
                <p:nvPr/>
              </p:nvSpPr>
              <p:spPr bwMode="auto">
                <a:xfrm>
                  <a:off x="4103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8" name="Line 616"/>
                <p:cNvSpPr>
                  <a:spLocks noChangeShapeType="1"/>
                </p:cNvSpPr>
                <p:nvPr/>
              </p:nvSpPr>
              <p:spPr bwMode="auto">
                <a:xfrm>
                  <a:off x="4170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9" name="Line 617"/>
                <p:cNvSpPr>
                  <a:spLocks noChangeShapeType="1"/>
                </p:cNvSpPr>
                <p:nvPr/>
              </p:nvSpPr>
              <p:spPr bwMode="auto">
                <a:xfrm>
                  <a:off x="4239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0" name="Line 618"/>
                <p:cNvSpPr>
                  <a:spLocks noChangeShapeType="1"/>
                </p:cNvSpPr>
                <p:nvPr/>
              </p:nvSpPr>
              <p:spPr bwMode="auto">
                <a:xfrm>
                  <a:off x="4306" y="3668"/>
                  <a:ext cx="0" cy="76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1" name="Line 619"/>
                <p:cNvSpPr>
                  <a:spLocks noChangeShapeType="1"/>
                </p:cNvSpPr>
                <p:nvPr/>
              </p:nvSpPr>
              <p:spPr bwMode="auto">
                <a:xfrm>
                  <a:off x="4373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2" name="Line 620"/>
                <p:cNvSpPr>
                  <a:spLocks noChangeShapeType="1"/>
                </p:cNvSpPr>
                <p:nvPr/>
              </p:nvSpPr>
              <p:spPr bwMode="auto">
                <a:xfrm>
                  <a:off x="4441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3" name="Line 621"/>
                <p:cNvSpPr>
                  <a:spLocks noChangeShapeType="1"/>
                </p:cNvSpPr>
                <p:nvPr/>
              </p:nvSpPr>
              <p:spPr bwMode="auto">
                <a:xfrm>
                  <a:off x="4507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4" name="Line 622"/>
                <p:cNvSpPr>
                  <a:spLocks noChangeShapeType="1"/>
                </p:cNvSpPr>
                <p:nvPr/>
              </p:nvSpPr>
              <p:spPr bwMode="auto">
                <a:xfrm>
                  <a:off x="4574" y="3668"/>
                  <a:ext cx="0" cy="76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5" name="Line 623"/>
                <p:cNvSpPr>
                  <a:spLocks noChangeShapeType="1"/>
                </p:cNvSpPr>
                <p:nvPr/>
              </p:nvSpPr>
              <p:spPr bwMode="auto">
                <a:xfrm>
                  <a:off x="4642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6" name="Line 624"/>
                <p:cNvSpPr>
                  <a:spLocks noChangeShapeType="1"/>
                </p:cNvSpPr>
                <p:nvPr/>
              </p:nvSpPr>
              <p:spPr bwMode="auto">
                <a:xfrm>
                  <a:off x="4709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7" name="Line 625"/>
                <p:cNvSpPr>
                  <a:spLocks noChangeShapeType="1"/>
                </p:cNvSpPr>
                <p:nvPr/>
              </p:nvSpPr>
              <p:spPr bwMode="auto">
                <a:xfrm>
                  <a:off x="4776" y="3707"/>
                  <a:ext cx="0" cy="3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520" name="Line 627"/>
              <p:cNvSpPr>
                <a:spLocks noChangeShapeType="1"/>
              </p:cNvSpPr>
              <p:nvPr/>
            </p:nvSpPr>
            <p:spPr bwMode="auto">
              <a:xfrm>
                <a:off x="4844" y="3668"/>
                <a:ext cx="0" cy="76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1" name="Line 628"/>
              <p:cNvSpPr>
                <a:spLocks noChangeShapeType="1"/>
              </p:cNvSpPr>
              <p:nvPr/>
            </p:nvSpPr>
            <p:spPr bwMode="auto">
              <a:xfrm>
                <a:off x="4911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2" name="Line 629"/>
              <p:cNvSpPr>
                <a:spLocks noChangeShapeType="1"/>
              </p:cNvSpPr>
              <p:nvPr/>
            </p:nvSpPr>
            <p:spPr bwMode="auto">
              <a:xfrm>
                <a:off x="4978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3" name="Line 630"/>
              <p:cNvSpPr>
                <a:spLocks noChangeShapeType="1"/>
              </p:cNvSpPr>
              <p:nvPr/>
            </p:nvSpPr>
            <p:spPr bwMode="auto">
              <a:xfrm>
                <a:off x="5045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4" name="Line 631"/>
              <p:cNvSpPr>
                <a:spLocks noChangeShapeType="1"/>
              </p:cNvSpPr>
              <p:nvPr/>
            </p:nvSpPr>
            <p:spPr bwMode="auto">
              <a:xfrm>
                <a:off x="5112" y="3668"/>
                <a:ext cx="0" cy="76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5" name="Line 632"/>
              <p:cNvSpPr>
                <a:spLocks noChangeShapeType="1"/>
              </p:cNvSpPr>
              <p:nvPr/>
            </p:nvSpPr>
            <p:spPr bwMode="auto">
              <a:xfrm>
                <a:off x="5179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6" name="Line 633"/>
              <p:cNvSpPr>
                <a:spLocks noChangeShapeType="1"/>
              </p:cNvSpPr>
              <p:nvPr/>
            </p:nvSpPr>
            <p:spPr bwMode="auto">
              <a:xfrm>
                <a:off x="5247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7" name="Line 634"/>
              <p:cNvSpPr>
                <a:spLocks noChangeShapeType="1"/>
              </p:cNvSpPr>
              <p:nvPr/>
            </p:nvSpPr>
            <p:spPr bwMode="auto">
              <a:xfrm>
                <a:off x="5314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8" name="Line 635"/>
              <p:cNvSpPr>
                <a:spLocks noChangeShapeType="1"/>
              </p:cNvSpPr>
              <p:nvPr/>
            </p:nvSpPr>
            <p:spPr bwMode="auto">
              <a:xfrm>
                <a:off x="5382" y="3668"/>
                <a:ext cx="0" cy="76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9" name="Line 636"/>
              <p:cNvSpPr>
                <a:spLocks noChangeShapeType="1"/>
              </p:cNvSpPr>
              <p:nvPr/>
            </p:nvSpPr>
            <p:spPr bwMode="auto">
              <a:xfrm>
                <a:off x="3230" y="3668"/>
                <a:ext cx="0" cy="76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0" name="Line 637"/>
              <p:cNvSpPr>
                <a:spLocks noChangeShapeType="1"/>
              </p:cNvSpPr>
              <p:nvPr/>
            </p:nvSpPr>
            <p:spPr bwMode="auto">
              <a:xfrm>
                <a:off x="3162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1" name="Line 638"/>
              <p:cNvSpPr>
                <a:spLocks noChangeShapeType="1"/>
              </p:cNvSpPr>
              <p:nvPr/>
            </p:nvSpPr>
            <p:spPr bwMode="auto">
              <a:xfrm>
                <a:off x="3094" y="3707"/>
                <a:ext cx="0" cy="3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2" name="Line 639"/>
              <p:cNvSpPr>
                <a:spLocks noChangeShapeType="1"/>
              </p:cNvSpPr>
              <p:nvPr/>
            </p:nvSpPr>
            <p:spPr bwMode="auto">
              <a:xfrm>
                <a:off x="5382" y="3668"/>
                <a:ext cx="0" cy="76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3" name="Freeform 640"/>
              <p:cNvSpPr>
                <a:spLocks noEditPoints="1"/>
              </p:cNvSpPr>
              <p:nvPr/>
            </p:nvSpPr>
            <p:spPr bwMode="auto">
              <a:xfrm>
                <a:off x="3156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1 w 70"/>
                  <a:gd name="T3" fmla="*/ 16 h 89"/>
                  <a:gd name="T4" fmla="*/ 28 w 70"/>
                  <a:gd name="T5" fmla="*/ 17 h 89"/>
                  <a:gd name="T6" fmla="*/ 24 w 70"/>
                  <a:gd name="T7" fmla="*/ 20 h 89"/>
                  <a:gd name="T8" fmla="*/ 22 w 70"/>
                  <a:gd name="T9" fmla="*/ 23 h 89"/>
                  <a:gd name="T10" fmla="*/ 21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1 w 70"/>
                  <a:gd name="T19" fmla="*/ 60 h 89"/>
                  <a:gd name="T20" fmla="*/ 22 w 70"/>
                  <a:gd name="T21" fmla="*/ 65 h 89"/>
                  <a:gd name="T22" fmla="*/ 24 w 70"/>
                  <a:gd name="T23" fmla="*/ 69 h 89"/>
                  <a:gd name="T24" fmla="*/ 28 w 70"/>
                  <a:gd name="T25" fmla="*/ 72 h 89"/>
                  <a:gd name="T26" fmla="*/ 31 w 70"/>
                  <a:gd name="T27" fmla="*/ 73 h 89"/>
                  <a:gd name="T28" fmla="*/ 35 w 70"/>
                  <a:gd name="T29" fmla="*/ 73 h 89"/>
                  <a:gd name="T30" fmla="*/ 38 w 70"/>
                  <a:gd name="T31" fmla="*/ 73 h 89"/>
                  <a:gd name="T32" fmla="*/ 42 w 70"/>
                  <a:gd name="T33" fmla="*/ 72 h 89"/>
                  <a:gd name="T34" fmla="*/ 45 w 70"/>
                  <a:gd name="T35" fmla="*/ 69 h 89"/>
                  <a:gd name="T36" fmla="*/ 47 w 70"/>
                  <a:gd name="T37" fmla="*/ 66 h 89"/>
                  <a:gd name="T38" fmla="*/ 49 w 70"/>
                  <a:gd name="T39" fmla="*/ 60 h 89"/>
                  <a:gd name="T40" fmla="*/ 50 w 70"/>
                  <a:gd name="T41" fmla="*/ 53 h 89"/>
                  <a:gd name="T42" fmla="*/ 50 w 70"/>
                  <a:gd name="T43" fmla="*/ 45 h 89"/>
                  <a:gd name="T44" fmla="*/ 50 w 70"/>
                  <a:gd name="T45" fmla="*/ 36 h 89"/>
                  <a:gd name="T46" fmla="*/ 49 w 70"/>
                  <a:gd name="T47" fmla="*/ 29 h 89"/>
                  <a:gd name="T48" fmla="*/ 47 w 70"/>
                  <a:gd name="T49" fmla="*/ 24 h 89"/>
                  <a:gd name="T50" fmla="*/ 45 w 70"/>
                  <a:gd name="T51" fmla="*/ 20 h 89"/>
                  <a:gd name="T52" fmla="*/ 42 w 70"/>
                  <a:gd name="T53" fmla="*/ 17 h 89"/>
                  <a:gd name="T54" fmla="*/ 38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2 w 70"/>
                  <a:gd name="T61" fmla="*/ 0 h 89"/>
                  <a:gd name="T62" fmla="*/ 49 w 70"/>
                  <a:gd name="T63" fmla="*/ 1 h 89"/>
                  <a:gd name="T64" fmla="*/ 54 w 70"/>
                  <a:gd name="T65" fmla="*/ 4 h 89"/>
                  <a:gd name="T66" fmla="*/ 59 w 70"/>
                  <a:gd name="T67" fmla="*/ 8 h 89"/>
                  <a:gd name="T68" fmla="*/ 68 w 70"/>
                  <a:gd name="T69" fmla="*/ 23 h 89"/>
                  <a:gd name="T70" fmla="*/ 70 w 70"/>
                  <a:gd name="T71" fmla="*/ 45 h 89"/>
                  <a:gd name="T72" fmla="*/ 68 w 70"/>
                  <a:gd name="T73" fmla="*/ 66 h 89"/>
                  <a:gd name="T74" fmla="*/ 59 w 70"/>
                  <a:gd name="T75" fmla="*/ 81 h 89"/>
                  <a:gd name="T76" fmla="*/ 54 w 70"/>
                  <a:gd name="T77" fmla="*/ 85 h 89"/>
                  <a:gd name="T78" fmla="*/ 49 w 70"/>
                  <a:gd name="T79" fmla="*/ 88 h 89"/>
                  <a:gd name="T80" fmla="*/ 42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5 w 70"/>
                  <a:gd name="T89" fmla="*/ 84 h 89"/>
                  <a:gd name="T90" fmla="*/ 10 w 70"/>
                  <a:gd name="T91" fmla="*/ 79 h 89"/>
                  <a:gd name="T92" fmla="*/ 5 w 70"/>
                  <a:gd name="T93" fmla="*/ 72 h 89"/>
                  <a:gd name="T94" fmla="*/ 1 w 70"/>
                  <a:gd name="T95" fmla="*/ 59 h 89"/>
                  <a:gd name="T96" fmla="*/ 0 w 70"/>
                  <a:gd name="T97" fmla="*/ 45 h 89"/>
                  <a:gd name="T98" fmla="*/ 3 w 70"/>
                  <a:gd name="T99" fmla="*/ 23 h 89"/>
                  <a:gd name="T100" fmla="*/ 10 w 70"/>
                  <a:gd name="T101" fmla="*/ 8 h 89"/>
                  <a:gd name="T102" fmla="*/ 15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1" y="16"/>
                    </a:lnTo>
                    <a:lnTo>
                      <a:pt x="28" y="17"/>
                    </a:lnTo>
                    <a:lnTo>
                      <a:pt x="24" y="20"/>
                    </a:lnTo>
                    <a:lnTo>
                      <a:pt x="22" y="23"/>
                    </a:lnTo>
                    <a:lnTo>
                      <a:pt x="21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1" y="60"/>
                    </a:lnTo>
                    <a:lnTo>
                      <a:pt x="22" y="65"/>
                    </a:lnTo>
                    <a:lnTo>
                      <a:pt x="24" y="69"/>
                    </a:lnTo>
                    <a:lnTo>
                      <a:pt x="28" y="72"/>
                    </a:lnTo>
                    <a:lnTo>
                      <a:pt x="31" y="73"/>
                    </a:lnTo>
                    <a:lnTo>
                      <a:pt x="35" y="73"/>
                    </a:lnTo>
                    <a:lnTo>
                      <a:pt x="38" y="73"/>
                    </a:lnTo>
                    <a:lnTo>
                      <a:pt x="42" y="72"/>
                    </a:lnTo>
                    <a:lnTo>
                      <a:pt x="45" y="69"/>
                    </a:lnTo>
                    <a:lnTo>
                      <a:pt x="47" y="66"/>
                    </a:lnTo>
                    <a:lnTo>
                      <a:pt x="49" y="60"/>
                    </a:lnTo>
                    <a:lnTo>
                      <a:pt x="50" y="53"/>
                    </a:lnTo>
                    <a:lnTo>
                      <a:pt x="50" y="45"/>
                    </a:lnTo>
                    <a:lnTo>
                      <a:pt x="50" y="36"/>
                    </a:lnTo>
                    <a:lnTo>
                      <a:pt x="49" y="29"/>
                    </a:lnTo>
                    <a:lnTo>
                      <a:pt x="47" y="24"/>
                    </a:lnTo>
                    <a:lnTo>
                      <a:pt x="45" y="20"/>
                    </a:lnTo>
                    <a:lnTo>
                      <a:pt x="42" y="17"/>
                    </a:lnTo>
                    <a:lnTo>
                      <a:pt x="38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1"/>
                    </a:lnTo>
                    <a:lnTo>
                      <a:pt x="54" y="4"/>
                    </a:lnTo>
                    <a:lnTo>
                      <a:pt x="59" y="8"/>
                    </a:lnTo>
                    <a:lnTo>
                      <a:pt x="68" y="23"/>
                    </a:lnTo>
                    <a:lnTo>
                      <a:pt x="70" y="45"/>
                    </a:lnTo>
                    <a:lnTo>
                      <a:pt x="68" y="66"/>
                    </a:lnTo>
                    <a:lnTo>
                      <a:pt x="59" y="81"/>
                    </a:lnTo>
                    <a:lnTo>
                      <a:pt x="54" y="85"/>
                    </a:lnTo>
                    <a:lnTo>
                      <a:pt x="49" y="88"/>
                    </a:lnTo>
                    <a:lnTo>
                      <a:pt x="42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5" y="84"/>
                    </a:lnTo>
                    <a:lnTo>
                      <a:pt x="10" y="79"/>
                    </a:lnTo>
                    <a:lnTo>
                      <a:pt x="5" y="72"/>
                    </a:lnTo>
                    <a:lnTo>
                      <a:pt x="1" y="59"/>
                    </a:lnTo>
                    <a:lnTo>
                      <a:pt x="0" y="45"/>
                    </a:lnTo>
                    <a:lnTo>
                      <a:pt x="3" y="23"/>
                    </a:lnTo>
                    <a:lnTo>
                      <a:pt x="10" y="8"/>
                    </a:lnTo>
                    <a:lnTo>
                      <a:pt x="15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4" name="Rectangle 641"/>
              <p:cNvSpPr>
                <a:spLocks noChangeArrowheads="1"/>
              </p:cNvSpPr>
              <p:nvPr/>
            </p:nvSpPr>
            <p:spPr bwMode="auto">
              <a:xfrm>
                <a:off x="3200" y="3847"/>
                <a:ext cx="11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5" name="Freeform 642"/>
              <p:cNvSpPr>
                <a:spLocks noEditPoints="1"/>
              </p:cNvSpPr>
              <p:nvPr/>
            </p:nvSpPr>
            <p:spPr bwMode="auto">
              <a:xfrm>
                <a:off x="3218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1 w 70"/>
                  <a:gd name="T3" fmla="*/ 16 h 89"/>
                  <a:gd name="T4" fmla="*/ 28 w 70"/>
                  <a:gd name="T5" fmla="*/ 17 h 89"/>
                  <a:gd name="T6" fmla="*/ 26 w 70"/>
                  <a:gd name="T7" fmla="*/ 20 h 89"/>
                  <a:gd name="T8" fmla="*/ 23 w 70"/>
                  <a:gd name="T9" fmla="*/ 23 h 89"/>
                  <a:gd name="T10" fmla="*/ 23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1 w 70"/>
                  <a:gd name="T19" fmla="*/ 60 h 89"/>
                  <a:gd name="T20" fmla="*/ 23 w 70"/>
                  <a:gd name="T21" fmla="*/ 65 h 89"/>
                  <a:gd name="T22" fmla="*/ 26 w 70"/>
                  <a:gd name="T23" fmla="*/ 69 h 89"/>
                  <a:gd name="T24" fmla="*/ 28 w 70"/>
                  <a:gd name="T25" fmla="*/ 72 h 89"/>
                  <a:gd name="T26" fmla="*/ 31 w 70"/>
                  <a:gd name="T27" fmla="*/ 73 h 89"/>
                  <a:gd name="T28" fmla="*/ 35 w 70"/>
                  <a:gd name="T29" fmla="*/ 73 h 89"/>
                  <a:gd name="T30" fmla="*/ 40 w 70"/>
                  <a:gd name="T31" fmla="*/ 73 h 89"/>
                  <a:gd name="T32" fmla="*/ 43 w 70"/>
                  <a:gd name="T33" fmla="*/ 72 h 89"/>
                  <a:gd name="T34" fmla="*/ 45 w 70"/>
                  <a:gd name="T35" fmla="*/ 69 h 89"/>
                  <a:gd name="T36" fmla="*/ 47 w 70"/>
                  <a:gd name="T37" fmla="*/ 66 h 89"/>
                  <a:gd name="T38" fmla="*/ 49 w 70"/>
                  <a:gd name="T39" fmla="*/ 60 h 89"/>
                  <a:gd name="T40" fmla="*/ 50 w 70"/>
                  <a:gd name="T41" fmla="*/ 53 h 89"/>
                  <a:gd name="T42" fmla="*/ 50 w 70"/>
                  <a:gd name="T43" fmla="*/ 45 h 89"/>
                  <a:gd name="T44" fmla="*/ 50 w 70"/>
                  <a:gd name="T45" fmla="*/ 36 h 89"/>
                  <a:gd name="T46" fmla="*/ 49 w 70"/>
                  <a:gd name="T47" fmla="*/ 29 h 89"/>
                  <a:gd name="T48" fmla="*/ 49 w 70"/>
                  <a:gd name="T49" fmla="*/ 24 h 89"/>
                  <a:gd name="T50" fmla="*/ 45 w 70"/>
                  <a:gd name="T51" fmla="*/ 20 h 89"/>
                  <a:gd name="T52" fmla="*/ 43 w 70"/>
                  <a:gd name="T53" fmla="*/ 17 h 89"/>
                  <a:gd name="T54" fmla="*/ 40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3 w 70"/>
                  <a:gd name="T61" fmla="*/ 0 h 89"/>
                  <a:gd name="T62" fmla="*/ 49 w 70"/>
                  <a:gd name="T63" fmla="*/ 1 h 89"/>
                  <a:gd name="T64" fmla="*/ 56 w 70"/>
                  <a:gd name="T65" fmla="*/ 4 h 89"/>
                  <a:gd name="T66" fmla="*/ 59 w 70"/>
                  <a:gd name="T67" fmla="*/ 8 h 89"/>
                  <a:gd name="T68" fmla="*/ 68 w 70"/>
                  <a:gd name="T69" fmla="*/ 23 h 89"/>
                  <a:gd name="T70" fmla="*/ 70 w 70"/>
                  <a:gd name="T71" fmla="*/ 45 h 89"/>
                  <a:gd name="T72" fmla="*/ 68 w 70"/>
                  <a:gd name="T73" fmla="*/ 66 h 89"/>
                  <a:gd name="T74" fmla="*/ 59 w 70"/>
                  <a:gd name="T75" fmla="*/ 81 h 89"/>
                  <a:gd name="T76" fmla="*/ 56 w 70"/>
                  <a:gd name="T77" fmla="*/ 85 h 89"/>
                  <a:gd name="T78" fmla="*/ 49 w 70"/>
                  <a:gd name="T79" fmla="*/ 88 h 89"/>
                  <a:gd name="T80" fmla="*/ 43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6 w 70"/>
                  <a:gd name="T89" fmla="*/ 84 h 89"/>
                  <a:gd name="T90" fmla="*/ 10 w 70"/>
                  <a:gd name="T91" fmla="*/ 79 h 89"/>
                  <a:gd name="T92" fmla="*/ 5 w 70"/>
                  <a:gd name="T93" fmla="*/ 72 h 89"/>
                  <a:gd name="T94" fmla="*/ 2 w 70"/>
                  <a:gd name="T95" fmla="*/ 59 h 89"/>
                  <a:gd name="T96" fmla="*/ 0 w 70"/>
                  <a:gd name="T97" fmla="*/ 45 h 89"/>
                  <a:gd name="T98" fmla="*/ 3 w 70"/>
                  <a:gd name="T99" fmla="*/ 23 h 89"/>
                  <a:gd name="T100" fmla="*/ 10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1" y="16"/>
                    </a:lnTo>
                    <a:lnTo>
                      <a:pt x="28" y="17"/>
                    </a:lnTo>
                    <a:lnTo>
                      <a:pt x="26" y="20"/>
                    </a:lnTo>
                    <a:lnTo>
                      <a:pt x="23" y="23"/>
                    </a:lnTo>
                    <a:lnTo>
                      <a:pt x="23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1" y="60"/>
                    </a:lnTo>
                    <a:lnTo>
                      <a:pt x="23" y="65"/>
                    </a:lnTo>
                    <a:lnTo>
                      <a:pt x="26" y="69"/>
                    </a:lnTo>
                    <a:lnTo>
                      <a:pt x="28" y="72"/>
                    </a:lnTo>
                    <a:lnTo>
                      <a:pt x="31" y="73"/>
                    </a:lnTo>
                    <a:lnTo>
                      <a:pt x="35" y="73"/>
                    </a:lnTo>
                    <a:lnTo>
                      <a:pt x="40" y="73"/>
                    </a:lnTo>
                    <a:lnTo>
                      <a:pt x="43" y="72"/>
                    </a:lnTo>
                    <a:lnTo>
                      <a:pt x="45" y="69"/>
                    </a:lnTo>
                    <a:lnTo>
                      <a:pt x="47" y="66"/>
                    </a:lnTo>
                    <a:lnTo>
                      <a:pt x="49" y="60"/>
                    </a:lnTo>
                    <a:lnTo>
                      <a:pt x="50" y="53"/>
                    </a:lnTo>
                    <a:lnTo>
                      <a:pt x="50" y="45"/>
                    </a:lnTo>
                    <a:lnTo>
                      <a:pt x="50" y="36"/>
                    </a:lnTo>
                    <a:lnTo>
                      <a:pt x="49" y="29"/>
                    </a:lnTo>
                    <a:lnTo>
                      <a:pt x="49" y="24"/>
                    </a:lnTo>
                    <a:lnTo>
                      <a:pt x="45" y="20"/>
                    </a:lnTo>
                    <a:lnTo>
                      <a:pt x="43" y="17"/>
                    </a:lnTo>
                    <a:lnTo>
                      <a:pt x="40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3" y="0"/>
                    </a:lnTo>
                    <a:lnTo>
                      <a:pt x="49" y="1"/>
                    </a:lnTo>
                    <a:lnTo>
                      <a:pt x="56" y="4"/>
                    </a:lnTo>
                    <a:lnTo>
                      <a:pt x="59" y="8"/>
                    </a:lnTo>
                    <a:lnTo>
                      <a:pt x="68" y="23"/>
                    </a:lnTo>
                    <a:lnTo>
                      <a:pt x="70" y="45"/>
                    </a:lnTo>
                    <a:lnTo>
                      <a:pt x="68" y="66"/>
                    </a:lnTo>
                    <a:lnTo>
                      <a:pt x="59" y="81"/>
                    </a:lnTo>
                    <a:lnTo>
                      <a:pt x="56" y="85"/>
                    </a:lnTo>
                    <a:lnTo>
                      <a:pt x="49" y="88"/>
                    </a:lnTo>
                    <a:lnTo>
                      <a:pt x="43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6" y="84"/>
                    </a:lnTo>
                    <a:lnTo>
                      <a:pt x="10" y="79"/>
                    </a:lnTo>
                    <a:lnTo>
                      <a:pt x="5" y="72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3" y="23"/>
                    </a:lnTo>
                    <a:lnTo>
                      <a:pt x="10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6" name="Freeform 643"/>
              <p:cNvSpPr>
                <a:spLocks noEditPoints="1"/>
              </p:cNvSpPr>
              <p:nvPr/>
            </p:nvSpPr>
            <p:spPr bwMode="auto">
              <a:xfrm>
                <a:off x="3259" y="3775"/>
                <a:ext cx="35" cy="89"/>
              </a:xfrm>
              <a:custGeom>
                <a:avLst/>
                <a:gdLst>
                  <a:gd name="T0" fmla="*/ 30 w 70"/>
                  <a:gd name="T1" fmla="*/ 49 h 89"/>
                  <a:gd name="T2" fmla="*/ 23 w 70"/>
                  <a:gd name="T3" fmla="*/ 53 h 89"/>
                  <a:gd name="T4" fmla="*/ 21 w 70"/>
                  <a:gd name="T5" fmla="*/ 60 h 89"/>
                  <a:gd name="T6" fmla="*/ 23 w 70"/>
                  <a:gd name="T7" fmla="*/ 68 h 89"/>
                  <a:gd name="T8" fmla="*/ 31 w 70"/>
                  <a:gd name="T9" fmla="*/ 73 h 89"/>
                  <a:gd name="T10" fmla="*/ 42 w 70"/>
                  <a:gd name="T11" fmla="*/ 73 h 89"/>
                  <a:gd name="T12" fmla="*/ 49 w 70"/>
                  <a:gd name="T13" fmla="*/ 69 h 89"/>
                  <a:gd name="T14" fmla="*/ 51 w 70"/>
                  <a:gd name="T15" fmla="*/ 62 h 89"/>
                  <a:gd name="T16" fmla="*/ 49 w 70"/>
                  <a:gd name="T17" fmla="*/ 55 h 89"/>
                  <a:gd name="T18" fmla="*/ 42 w 70"/>
                  <a:gd name="T19" fmla="*/ 49 h 89"/>
                  <a:gd name="T20" fmla="*/ 40 w 70"/>
                  <a:gd name="T21" fmla="*/ 0 h 89"/>
                  <a:gd name="T22" fmla="*/ 54 w 70"/>
                  <a:gd name="T23" fmla="*/ 3 h 89"/>
                  <a:gd name="T24" fmla="*/ 63 w 70"/>
                  <a:gd name="T25" fmla="*/ 10 h 89"/>
                  <a:gd name="T26" fmla="*/ 70 w 70"/>
                  <a:gd name="T27" fmla="*/ 23 h 89"/>
                  <a:gd name="T28" fmla="*/ 47 w 70"/>
                  <a:gd name="T29" fmla="*/ 21 h 89"/>
                  <a:gd name="T30" fmla="*/ 42 w 70"/>
                  <a:gd name="T31" fmla="*/ 16 h 89"/>
                  <a:gd name="T32" fmla="*/ 33 w 70"/>
                  <a:gd name="T33" fmla="*/ 16 h 89"/>
                  <a:gd name="T34" fmla="*/ 26 w 70"/>
                  <a:gd name="T35" fmla="*/ 20 h 89"/>
                  <a:gd name="T36" fmla="*/ 21 w 70"/>
                  <a:gd name="T37" fmla="*/ 27 h 89"/>
                  <a:gd name="T38" fmla="*/ 19 w 70"/>
                  <a:gd name="T39" fmla="*/ 40 h 89"/>
                  <a:gd name="T40" fmla="*/ 31 w 70"/>
                  <a:gd name="T41" fmla="*/ 34 h 89"/>
                  <a:gd name="T42" fmla="*/ 47 w 70"/>
                  <a:gd name="T43" fmla="*/ 34 h 89"/>
                  <a:gd name="T44" fmla="*/ 61 w 70"/>
                  <a:gd name="T45" fmla="*/ 40 h 89"/>
                  <a:gd name="T46" fmla="*/ 70 w 70"/>
                  <a:gd name="T47" fmla="*/ 53 h 89"/>
                  <a:gd name="T48" fmla="*/ 70 w 70"/>
                  <a:gd name="T49" fmla="*/ 69 h 89"/>
                  <a:gd name="T50" fmla="*/ 61 w 70"/>
                  <a:gd name="T51" fmla="*/ 82 h 89"/>
                  <a:gd name="T52" fmla="*/ 47 w 70"/>
                  <a:gd name="T53" fmla="*/ 89 h 89"/>
                  <a:gd name="T54" fmla="*/ 30 w 70"/>
                  <a:gd name="T55" fmla="*/ 89 h 89"/>
                  <a:gd name="T56" fmla="*/ 16 w 70"/>
                  <a:gd name="T57" fmla="*/ 84 h 89"/>
                  <a:gd name="T58" fmla="*/ 3 w 70"/>
                  <a:gd name="T59" fmla="*/ 65 h 89"/>
                  <a:gd name="T60" fmla="*/ 3 w 70"/>
                  <a:gd name="T61" fmla="*/ 24 h 89"/>
                  <a:gd name="T62" fmla="*/ 17 w 70"/>
                  <a:gd name="T63" fmla="*/ 6 h 89"/>
                  <a:gd name="T64" fmla="*/ 31 w 70"/>
                  <a:gd name="T6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89">
                    <a:moveTo>
                      <a:pt x="35" y="49"/>
                    </a:moveTo>
                    <a:lnTo>
                      <a:pt x="30" y="49"/>
                    </a:lnTo>
                    <a:lnTo>
                      <a:pt x="24" y="52"/>
                    </a:lnTo>
                    <a:lnTo>
                      <a:pt x="23" y="53"/>
                    </a:lnTo>
                    <a:lnTo>
                      <a:pt x="21" y="56"/>
                    </a:lnTo>
                    <a:lnTo>
                      <a:pt x="21" y="60"/>
                    </a:lnTo>
                    <a:lnTo>
                      <a:pt x="21" y="65"/>
                    </a:lnTo>
                    <a:lnTo>
                      <a:pt x="23" y="68"/>
                    </a:lnTo>
                    <a:lnTo>
                      <a:pt x="26" y="71"/>
                    </a:lnTo>
                    <a:lnTo>
                      <a:pt x="31" y="73"/>
                    </a:lnTo>
                    <a:lnTo>
                      <a:pt x="37" y="73"/>
                    </a:lnTo>
                    <a:lnTo>
                      <a:pt x="42" y="73"/>
                    </a:lnTo>
                    <a:lnTo>
                      <a:pt x="47" y="71"/>
                    </a:lnTo>
                    <a:lnTo>
                      <a:pt x="49" y="69"/>
                    </a:lnTo>
                    <a:lnTo>
                      <a:pt x="51" y="66"/>
                    </a:lnTo>
                    <a:lnTo>
                      <a:pt x="51" y="62"/>
                    </a:lnTo>
                    <a:lnTo>
                      <a:pt x="51" y="58"/>
                    </a:lnTo>
                    <a:lnTo>
                      <a:pt x="49" y="55"/>
                    </a:lnTo>
                    <a:lnTo>
                      <a:pt x="47" y="52"/>
                    </a:lnTo>
                    <a:lnTo>
                      <a:pt x="42" y="49"/>
                    </a:lnTo>
                    <a:lnTo>
                      <a:pt x="35" y="49"/>
                    </a:lnTo>
                    <a:close/>
                    <a:moveTo>
                      <a:pt x="40" y="0"/>
                    </a:moveTo>
                    <a:lnTo>
                      <a:pt x="47" y="0"/>
                    </a:lnTo>
                    <a:lnTo>
                      <a:pt x="54" y="3"/>
                    </a:lnTo>
                    <a:lnTo>
                      <a:pt x="59" y="6"/>
                    </a:lnTo>
                    <a:lnTo>
                      <a:pt x="63" y="10"/>
                    </a:lnTo>
                    <a:lnTo>
                      <a:pt x="66" y="16"/>
                    </a:lnTo>
                    <a:lnTo>
                      <a:pt x="70" y="23"/>
                    </a:lnTo>
                    <a:lnTo>
                      <a:pt x="49" y="26"/>
                    </a:lnTo>
                    <a:lnTo>
                      <a:pt x="47" y="21"/>
                    </a:lnTo>
                    <a:lnTo>
                      <a:pt x="45" y="17"/>
                    </a:lnTo>
                    <a:lnTo>
                      <a:pt x="42" y="16"/>
                    </a:lnTo>
                    <a:lnTo>
                      <a:pt x="37" y="16"/>
                    </a:lnTo>
                    <a:lnTo>
                      <a:pt x="33" y="16"/>
                    </a:lnTo>
                    <a:lnTo>
                      <a:pt x="28" y="17"/>
                    </a:lnTo>
                    <a:lnTo>
                      <a:pt x="26" y="20"/>
                    </a:lnTo>
                    <a:lnTo>
                      <a:pt x="23" y="23"/>
                    </a:lnTo>
                    <a:lnTo>
                      <a:pt x="21" y="27"/>
                    </a:lnTo>
                    <a:lnTo>
                      <a:pt x="21" y="33"/>
                    </a:lnTo>
                    <a:lnTo>
                      <a:pt x="19" y="40"/>
                    </a:lnTo>
                    <a:lnTo>
                      <a:pt x="24" y="36"/>
                    </a:lnTo>
                    <a:lnTo>
                      <a:pt x="31" y="34"/>
                    </a:lnTo>
                    <a:lnTo>
                      <a:pt x="38" y="33"/>
                    </a:lnTo>
                    <a:lnTo>
                      <a:pt x="47" y="34"/>
                    </a:lnTo>
                    <a:lnTo>
                      <a:pt x="54" y="36"/>
                    </a:lnTo>
                    <a:lnTo>
                      <a:pt x="61" y="40"/>
                    </a:lnTo>
                    <a:lnTo>
                      <a:pt x="66" y="46"/>
                    </a:lnTo>
                    <a:lnTo>
                      <a:pt x="70" y="53"/>
                    </a:lnTo>
                    <a:lnTo>
                      <a:pt x="70" y="60"/>
                    </a:lnTo>
                    <a:lnTo>
                      <a:pt x="70" y="69"/>
                    </a:lnTo>
                    <a:lnTo>
                      <a:pt x="66" y="76"/>
                    </a:lnTo>
                    <a:lnTo>
                      <a:pt x="61" y="82"/>
                    </a:lnTo>
                    <a:lnTo>
                      <a:pt x="54" y="86"/>
                    </a:lnTo>
                    <a:lnTo>
                      <a:pt x="47" y="89"/>
                    </a:lnTo>
                    <a:lnTo>
                      <a:pt x="37" y="89"/>
                    </a:lnTo>
                    <a:lnTo>
                      <a:pt x="30" y="89"/>
                    </a:lnTo>
                    <a:lnTo>
                      <a:pt x="23" y="86"/>
                    </a:lnTo>
                    <a:lnTo>
                      <a:pt x="16" y="84"/>
                    </a:lnTo>
                    <a:lnTo>
                      <a:pt x="10" y="79"/>
                    </a:lnTo>
                    <a:lnTo>
                      <a:pt x="3" y="65"/>
                    </a:lnTo>
                    <a:lnTo>
                      <a:pt x="0" y="45"/>
                    </a:lnTo>
                    <a:lnTo>
                      <a:pt x="3" y="24"/>
                    </a:lnTo>
                    <a:lnTo>
                      <a:pt x="12" y="10"/>
                    </a:lnTo>
                    <a:lnTo>
                      <a:pt x="17" y="6"/>
                    </a:lnTo>
                    <a:lnTo>
                      <a:pt x="24" y="3"/>
                    </a:lnTo>
                    <a:lnTo>
                      <a:pt x="31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7" name="Freeform 644"/>
              <p:cNvSpPr>
                <a:spLocks noEditPoints="1"/>
              </p:cNvSpPr>
              <p:nvPr/>
            </p:nvSpPr>
            <p:spPr bwMode="auto">
              <a:xfrm>
                <a:off x="3426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2 w 70"/>
                  <a:gd name="T3" fmla="*/ 16 h 89"/>
                  <a:gd name="T4" fmla="*/ 28 w 70"/>
                  <a:gd name="T5" fmla="*/ 17 h 89"/>
                  <a:gd name="T6" fmla="*/ 26 w 70"/>
                  <a:gd name="T7" fmla="*/ 20 h 89"/>
                  <a:gd name="T8" fmla="*/ 23 w 70"/>
                  <a:gd name="T9" fmla="*/ 23 h 89"/>
                  <a:gd name="T10" fmla="*/ 23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3 w 70"/>
                  <a:gd name="T19" fmla="*/ 60 h 89"/>
                  <a:gd name="T20" fmla="*/ 23 w 70"/>
                  <a:gd name="T21" fmla="*/ 65 h 89"/>
                  <a:gd name="T22" fmla="*/ 26 w 70"/>
                  <a:gd name="T23" fmla="*/ 69 h 89"/>
                  <a:gd name="T24" fmla="*/ 28 w 70"/>
                  <a:gd name="T25" fmla="*/ 72 h 89"/>
                  <a:gd name="T26" fmla="*/ 32 w 70"/>
                  <a:gd name="T27" fmla="*/ 73 h 89"/>
                  <a:gd name="T28" fmla="*/ 35 w 70"/>
                  <a:gd name="T29" fmla="*/ 73 h 89"/>
                  <a:gd name="T30" fmla="*/ 40 w 70"/>
                  <a:gd name="T31" fmla="*/ 73 h 89"/>
                  <a:gd name="T32" fmla="*/ 44 w 70"/>
                  <a:gd name="T33" fmla="*/ 72 h 89"/>
                  <a:gd name="T34" fmla="*/ 46 w 70"/>
                  <a:gd name="T35" fmla="*/ 69 h 89"/>
                  <a:gd name="T36" fmla="*/ 49 w 70"/>
                  <a:gd name="T37" fmla="*/ 66 h 89"/>
                  <a:gd name="T38" fmla="*/ 49 w 70"/>
                  <a:gd name="T39" fmla="*/ 60 h 89"/>
                  <a:gd name="T40" fmla="*/ 51 w 70"/>
                  <a:gd name="T41" fmla="*/ 53 h 89"/>
                  <a:gd name="T42" fmla="*/ 51 w 70"/>
                  <a:gd name="T43" fmla="*/ 45 h 89"/>
                  <a:gd name="T44" fmla="*/ 51 w 70"/>
                  <a:gd name="T45" fmla="*/ 36 h 89"/>
                  <a:gd name="T46" fmla="*/ 49 w 70"/>
                  <a:gd name="T47" fmla="*/ 29 h 89"/>
                  <a:gd name="T48" fmla="*/ 49 w 70"/>
                  <a:gd name="T49" fmla="*/ 24 h 89"/>
                  <a:gd name="T50" fmla="*/ 46 w 70"/>
                  <a:gd name="T51" fmla="*/ 20 h 89"/>
                  <a:gd name="T52" fmla="*/ 44 w 70"/>
                  <a:gd name="T53" fmla="*/ 17 h 89"/>
                  <a:gd name="T54" fmla="*/ 40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4 w 70"/>
                  <a:gd name="T61" fmla="*/ 0 h 89"/>
                  <a:gd name="T62" fmla="*/ 49 w 70"/>
                  <a:gd name="T63" fmla="*/ 1 h 89"/>
                  <a:gd name="T64" fmla="*/ 56 w 70"/>
                  <a:gd name="T65" fmla="*/ 4 h 89"/>
                  <a:gd name="T66" fmla="*/ 60 w 70"/>
                  <a:gd name="T67" fmla="*/ 8 h 89"/>
                  <a:gd name="T68" fmla="*/ 68 w 70"/>
                  <a:gd name="T69" fmla="*/ 23 h 89"/>
                  <a:gd name="T70" fmla="*/ 70 w 70"/>
                  <a:gd name="T71" fmla="*/ 45 h 89"/>
                  <a:gd name="T72" fmla="*/ 68 w 70"/>
                  <a:gd name="T73" fmla="*/ 66 h 89"/>
                  <a:gd name="T74" fmla="*/ 60 w 70"/>
                  <a:gd name="T75" fmla="*/ 81 h 89"/>
                  <a:gd name="T76" fmla="*/ 56 w 70"/>
                  <a:gd name="T77" fmla="*/ 85 h 89"/>
                  <a:gd name="T78" fmla="*/ 49 w 70"/>
                  <a:gd name="T79" fmla="*/ 88 h 89"/>
                  <a:gd name="T80" fmla="*/ 44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6 w 70"/>
                  <a:gd name="T89" fmla="*/ 84 h 89"/>
                  <a:gd name="T90" fmla="*/ 11 w 70"/>
                  <a:gd name="T91" fmla="*/ 79 h 89"/>
                  <a:gd name="T92" fmla="*/ 5 w 70"/>
                  <a:gd name="T93" fmla="*/ 72 h 89"/>
                  <a:gd name="T94" fmla="*/ 2 w 70"/>
                  <a:gd name="T95" fmla="*/ 59 h 89"/>
                  <a:gd name="T96" fmla="*/ 0 w 70"/>
                  <a:gd name="T97" fmla="*/ 45 h 89"/>
                  <a:gd name="T98" fmla="*/ 4 w 70"/>
                  <a:gd name="T99" fmla="*/ 23 h 89"/>
                  <a:gd name="T100" fmla="*/ 11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2" y="16"/>
                    </a:lnTo>
                    <a:lnTo>
                      <a:pt x="28" y="17"/>
                    </a:lnTo>
                    <a:lnTo>
                      <a:pt x="26" y="20"/>
                    </a:lnTo>
                    <a:lnTo>
                      <a:pt x="23" y="23"/>
                    </a:lnTo>
                    <a:lnTo>
                      <a:pt x="23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3" y="60"/>
                    </a:lnTo>
                    <a:lnTo>
                      <a:pt x="23" y="65"/>
                    </a:lnTo>
                    <a:lnTo>
                      <a:pt x="26" y="69"/>
                    </a:lnTo>
                    <a:lnTo>
                      <a:pt x="28" y="72"/>
                    </a:lnTo>
                    <a:lnTo>
                      <a:pt x="32" y="73"/>
                    </a:lnTo>
                    <a:lnTo>
                      <a:pt x="35" y="73"/>
                    </a:lnTo>
                    <a:lnTo>
                      <a:pt x="40" y="73"/>
                    </a:lnTo>
                    <a:lnTo>
                      <a:pt x="44" y="72"/>
                    </a:lnTo>
                    <a:lnTo>
                      <a:pt x="46" y="69"/>
                    </a:lnTo>
                    <a:lnTo>
                      <a:pt x="49" y="66"/>
                    </a:lnTo>
                    <a:lnTo>
                      <a:pt x="49" y="60"/>
                    </a:lnTo>
                    <a:lnTo>
                      <a:pt x="51" y="53"/>
                    </a:lnTo>
                    <a:lnTo>
                      <a:pt x="51" y="45"/>
                    </a:lnTo>
                    <a:lnTo>
                      <a:pt x="51" y="36"/>
                    </a:lnTo>
                    <a:lnTo>
                      <a:pt x="49" y="29"/>
                    </a:lnTo>
                    <a:lnTo>
                      <a:pt x="49" y="24"/>
                    </a:lnTo>
                    <a:lnTo>
                      <a:pt x="46" y="20"/>
                    </a:lnTo>
                    <a:lnTo>
                      <a:pt x="44" y="17"/>
                    </a:lnTo>
                    <a:lnTo>
                      <a:pt x="40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4" y="0"/>
                    </a:lnTo>
                    <a:lnTo>
                      <a:pt x="49" y="1"/>
                    </a:lnTo>
                    <a:lnTo>
                      <a:pt x="56" y="4"/>
                    </a:lnTo>
                    <a:lnTo>
                      <a:pt x="60" y="8"/>
                    </a:lnTo>
                    <a:lnTo>
                      <a:pt x="68" y="23"/>
                    </a:lnTo>
                    <a:lnTo>
                      <a:pt x="70" y="45"/>
                    </a:lnTo>
                    <a:lnTo>
                      <a:pt x="68" y="66"/>
                    </a:lnTo>
                    <a:lnTo>
                      <a:pt x="60" y="81"/>
                    </a:lnTo>
                    <a:lnTo>
                      <a:pt x="56" y="85"/>
                    </a:lnTo>
                    <a:lnTo>
                      <a:pt x="49" y="88"/>
                    </a:lnTo>
                    <a:lnTo>
                      <a:pt x="44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6" y="84"/>
                    </a:lnTo>
                    <a:lnTo>
                      <a:pt x="11" y="79"/>
                    </a:lnTo>
                    <a:lnTo>
                      <a:pt x="5" y="72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4" y="2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8" name="Rectangle 645"/>
              <p:cNvSpPr>
                <a:spLocks noChangeArrowheads="1"/>
              </p:cNvSpPr>
              <p:nvPr/>
            </p:nvSpPr>
            <p:spPr bwMode="auto">
              <a:xfrm>
                <a:off x="3469" y="3847"/>
                <a:ext cx="11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9" name="Freeform 646"/>
              <p:cNvSpPr>
                <a:spLocks noEditPoints="1"/>
              </p:cNvSpPr>
              <p:nvPr/>
            </p:nvSpPr>
            <p:spPr bwMode="auto">
              <a:xfrm>
                <a:off x="3489" y="3775"/>
                <a:ext cx="34" cy="89"/>
              </a:xfrm>
              <a:custGeom>
                <a:avLst/>
                <a:gdLst>
                  <a:gd name="T0" fmla="*/ 35 w 70"/>
                  <a:gd name="T1" fmla="*/ 16 h 89"/>
                  <a:gd name="T2" fmla="*/ 30 w 70"/>
                  <a:gd name="T3" fmla="*/ 16 h 89"/>
                  <a:gd name="T4" fmla="*/ 26 w 70"/>
                  <a:gd name="T5" fmla="*/ 17 h 89"/>
                  <a:gd name="T6" fmla="*/ 25 w 70"/>
                  <a:gd name="T7" fmla="*/ 20 h 89"/>
                  <a:gd name="T8" fmla="*/ 21 w 70"/>
                  <a:gd name="T9" fmla="*/ 23 h 89"/>
                  <a:gd name="T10" fmla="*/ 21 w 70"/>
                  <a:gd name="T11" fmla="*/ 29 h 89"/>
                  <a:gd name="T12" fmla="*/ 19 w 70"/>
                  <a:gd name="T13" fmla="*/ 36 h 89"/>
                  <a:gd name="T14" fmla="*/ 19 w 70"/>
                  <a:gd name="T15" fmla="*/ 45 h 89"/>
                  <a:gd name="T16" fmla="*/ 19 w 70"/>
                  <a:gd name="T17" fmla="*/ 53 h 89"/>
                  <a:gd name="T18" fmla="*/ 21 w 70"/>
                  <a:gd name="T19" fmla="*/ 60 h 89"/>
                  <a:gd name="T20" fmla="*/ 21 w 70"/>
                  <a:gd name="T21" fmla="*/ 65 h 89"/>
                  <a:gd name="T22" fmla="*/ 25 w 70"/>
                  <a:gd name="T23" fmla="*/ 69 h 89"/>
                  <a:gd name="T24" fmla="*/ 26 w 70"/>
                  <a:gd name="T25" fmla="*/ 72 h 89"/>
                  <a:gd name="T26" fmla="*/ 30 w 70"/>
                  <a:gd name="T27" fmla="*/ 73 h 89"/>
                  <a:gd name="T28" fmla="*/ 35 w 70"/>
                  <a:gd name="T29" fmla="*/ 73 h 89"/>
                  <a:gd name="T30" fmla="*/ 39 w 70"/>
                  <a:gd name="T31" fmla="*/ 73 h 89"/>
                  <a:gd name="T32" fmla="*/ 42 w 70"/>
                  <a:gd name="T33" fmla="*/ 72 h 89"/>
                  <a:gd name="T34" fmla="*/ 44 w 70"/>
                  <a:gd name="T35" fmla="*/ 69 h 89"/>
                  <a:gd name="T36" fmla="*/ 47 w 70"/>
                  <a:gd name="T37" fmla="*/ 66 h 89"/>
                  <a:gd name="T38" fmla="*/ 47 w 70"/>
                  <a:gd name="T39" fmla="*/ 60 h 89"/>
                  <a:gd name="T40" fmla="*/ 49 w 70"/>
                  <a:gd name="T41" fmla="*/ 53 h 89"/>
                  <a:gd name="T42" fmla="*/ 49 w 70"/>
                  <a:gd name="T43" fmla="*/ 45 h 89"/>
                  <a:gd name="T44" fmla="*/ 49 w 70"/>
                  <a:gd name="T45" fmla="*/ 36 h 89"/>
                  <a:gd name="T46" fmla="*/ 47 w 70"/>
                  <a:gd name="T47" fmla="*/ 29 h 89"/>
                  <a:gd name="T48" fmla="*/ 47 w 70"/>
                  <a:gd name="T49" fmla="*/ 24 h 89"/>
                  <a:gd name="T50" fmla="*/ 44 w 70"/>
                  <a:gd name="T51" fmla="*/ 20 h 89"/>
                  <a:gd name="T52" fmla="*/ 42 w 70"/>
                  <a:gd name="T53" fmla="*/ 17 h 89"/>
                  <a:gd name="T54" fmla="*/ 39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2 w 70"/>
                  <a:gd name="T61" fmla="*/ 0 h 89"/>
                  <a:gd name="T62" fmla="*/ 47 w 70"/>
                  <a:gd name="T63" fmla="*/ 1 h 89"/>
                  <a:gd name="T64" fmla="*/ 54 w 70"/>
                  <a:gd name="T65" fmla="*/ 4 h 89"/>
                  <a:gd name="T66" fmla="*/ 60 w 70"/>
                  <a:gd name="T67" fmla="*/ 8 h 89"/>
                  <a:gd name="T68" fmla="*/ 66 w 70"/>
                  <a:gd name="T69" fmla="*/ 23 h 89"/>
                  <a:gd name="T70" fmla="*/ 70 w 70"/>
                  <a:gd name="T71" fmla="*/ 45 h 89"/>
                  <a:gd name="T72" fmla="*/ 66 w 70"/>
                  <a:gd name="T73" fmla="*/ 66 h 89"/>
                  <a:gd name="T74" fmla="*/ 58 w 70"/>
                  <a:gd name="T75" fmla="*/ 81 h 89"/>
                  <a:gd name="T76" fmla="*/ 54 w 70"/>
                  <a:gd name="T77" fmla="*/ 85 h 89"/>
                  <a:gd name="T78" fmla="*/ 47 w 70"/>
                  <a:gd name="T79" fmla="*/ 88 h 89"/>
                  <a:gd name="T80" fmla="*/ 42 w 70"/>
                  <a:gd name="T81" fmla="*/ 89 h 89"/>
                  <a:gd name="T82" fmla="*/ 35 w 70"/>
                  <a:gd name="T83" fmla="*/ 89 h 89"/>
                  <a:gd name="T84" fmla="*/ 26 w 70"/>
                  <a:gd name="T85" fmla="*/ 89 h 89"/>
                  <a:gd name="T86" fmla="*/ 19 w 70"/>
                  <a:gd name="T87" fmla="*/ 86 h 89"/>
                  <a:gd name="T88" fmla="*/ 14 w 70"/>
                  <a:gd name="T89" fmla="*/ 84 h 89"/>
                  <a:gd name="T90" fmla="*/ 9 w 70"/>
                  <a:gd name="T91" fmla="*/ 79 h 89"/>
                  <a:gd name="T92" fmla="*/ 4 w 70"/>
                  <a:gd name="T93" fmla="*/ 72 h 89"/>
                  <a:gd name="T94" fmla="*/ 0 w 70"/>
                  <a:gd name="T95" fmla="*/ 59 h 89"/>
                  <a:gd name="T96" fmla="*/ 0 w 70"/>
                  <a:gd name="T97" fmla="*/ 45 h 89"/>
                  <a:gd name="T98" fmla="*/ 2 w 70"/>
                  <a:gd name="T99" fmla="*/ 23 h 89"/>
                  <a:gd name="T100" fmla="*/ 11 w 70"/>
                  <a:gd name="T101" fmla="*/ 8 h 89"/>
                  <a:gd name="T102" fmla="*/ 14 w 70"/>
                  <a:gd name="T103" fmla="*/ 4 h 89"/>
                  <a:gd name="T104" fmla="*/ 21 w 70"/>
                  <a:gd name="T105" fmla="*/ 1 h 89"/>
                  <a:gd name="T106" fmla="*/ 26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0" y="16"/>
                    </a:lnTo>
                    <a:lnTo>
                      <a:pt x="26" y="17"/>
                    </a:lnTo>
                    <a:lnTo>
                      <a:pt x="25" y="20"/>
                    </a:lnTo>
                    <a:lnTo>
                      <a:pt x="21" y="23"/>
                    </a:lnTo>
                    <a:lnTo>
                      <a:pt x="21" y="29"/>
                    </a:lnTo>
                    <a:lnTo>
                      <a:pt x="19" y="36"/>
                    </a:lnTo>
                    <a:lnTo>
                      <a:pt x="19" y="45"/>
                    </a:lnTo>
                    <a:lnTo>
                      <a:pt x="19" y="53"/>
                    </a:lnTo>
                    <a:lnTo>
                      <a:pt x="21" y="60"/>
                    </a:lnTo>
                    <a:lnTo>
                      <a:pt x="21" y="65"/>
                    </a:lnTo>
                    <a:lnTo>
                      <a:pt x="25" y="69"/>
                    </a:lnTo>
                    <a:lnTo>
                      <a:pt x="26" y="72"/>
                    </a:lnTo>
                    <a:lnTo>
                      <a:pt x="30" y="73"/>
                    </a:lnTo>
                    <a:lnTo>
                      <a:pt x="35" y="73"/>
                    </a:lnTo>
                    <a:lnTo>
                      <a:pt x="39" y="73"/>
                    </a:lnTo>
                    <a:lnTo>
                      <a:pt x="42" y="72"/>
                    </a:lnTo>
                    <a:lnTo>
                      <a:pt x="44" y="69"/>
                    </a:lnTo>
                    <a:lnTo>
                      <a:pt x="47" y="66"/>
                    </a:lnTo>
                    <a:lnTo>
                      <a:pt x="47" y="60"/>
                    </a:lnTo>
                    <a:lnTo>
                      <a:pt x="49" y="53"/>
                    </a:lnTo>
                    <a:lnTo>
                      <a:pt x="49" y="45"/>
                    </a:lnTo>
                    <a:lnTo>
                      <a:pt x="49" y="36"/>
                    </a:lnTo>
                    <a:lnTo>
                      <a:pt x="47" y="29"/>
                    </a:lnTo>
                    <a:lnTo>
                      <a:pt x="47" y="24"/>
                    </a:lnTo>
                    <a:lnTo>
                      <a:pt x="44" y="20"/>
                    </a:lnTo>
                    <a:lnTo>
                      <a:pt x="42" y="17"/>
                    </a:lnTo>
                    <a:lnTo>
                      <a:pt x="39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7" y="1"/>
                    </a:lnTo>
                    <a:lnTo>
                      <a:pt x="54" y="4"/>
                    </a:lnTo>
                    <a:lnTo>
                      <a:pt x="60" y="8"/>
                    </a:lnTo>
                    <a:lnTo>
                      <a:pt x="66" y="23"/>
                    </a:lnTo>
                    <a:lnTo>
                      <a:pt x="70" y="45"/>
                    </a:lnTo>
                    <a:lnTo>
                      <a:pt x="66" y="66"/>
                    </a:lnTo>
                    <a:lnTo>
                      <a:pt x="58" y="81"/>
                    </a:lnTo>
                    <a:lnTo>
                      <a:pt x="54" y="85"/>
                    </a:lnTo>
                    <a:lnTo>
                      <a:pt x="47" y="88"/>
                    </a:lnTo>
                    <a:lnTo>
                      <a:pt x="42" y="89"/>
                    </a:lnTo>
                    <a:lnTo>
                      <a:pt x="35" y="89"/>
                    </a:lnTo>
                    <a:lnTo>
                      <a:pt x="26" y="89"/>
                    </a:lnTo>
                    <a:lnTo>
                      <a:pt x="19" y="86"/>
                    </a:lnTo>
                    <a:lnTo>
                      <a:pt x="14" y="84"/>
                    </a:lnTo>
                    <a:lnTo>
                      <a:pt x="9" y="79"/>
                    </a:lnTo>
                    <a:lnTo>
                      <a:pt x="4" y="72"/>
                    </a:lnTo>
                    <a:lnTo>
                      <a:pt x="0" y="59"/>
                    </a:lnTo>
                    <a:lnTo>
                      <a:pt x="0" y="45"/>
                    </a:lnTo>
                    <a:lnTo>
                      <a:pt x="2" y="23"/>
                    </a:lnTo>
                    <a:lnTo>
                      <a:pt x="11" y="8"/>
                    </a:lnTo>
                    <a:lnTo>
                      <a:pt x="14" y="4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0" name="Freeform 647"/>
              <p:cNvSpPr>
                <a:spLocks noEditPoints="1"/>
              </p:cNvSpPr>
              <p:nvPr/>
            </p:nvSpPr>
            <p:spPr bwMode="auto">
              <a:xfrm>
                <a:off x="3530" y="3775"/>
                <a:ext cx="35" cy="89"/>
              </a:xfrm>
              <a:custGeom>
                <a:avLst/>
                <a:gdLst>
                  <a:gd name="T0" fmla="*/ 30 w 70"/>
                  <a:gd name="T1" fmla="*/ 47 h 89"/>
                  <a:gd name="T2" fmla="*/ 23 w 70"/>
                  <a:gd name="T3" fmla="*/ 52 h 89"/>
                  <a:gd name="T4" fmla="*/ 19 w 70"/>
                  <a:gd name="T5" fmla="*/ 62 h 89"/>
                  <a:gd name="T6" fmla="*/ 21 w 70"/>
                  <a:gd name="T7" fmla="*/ 69 h 89"/>
                  <a:gd name="T8" fmla="*/ 26 w 70"/>
                  <a:gd name="T9" fmla="*/ 75 h 89"/>
                  <a:gd name="T10" fmla="*/ 35 w 70"/>
                  <a:gd name="T11" fmla="*/ 76 h 89"/>
                  <a:gd name="T12" fmla="*/ 46 w 70"/>
                  <a:gd name="T13" fmla="*/ 73 h 89"/>
                  <a:gd name="T14" fmla="*/ 49 w 70"/>
                  <a:gd name="T15" fmla="*/ 66 h 89"/>
                  <a:gd name="T16" fmla="*/ 49 w 70"/>
                  <a:gd name="T17" fmla="*/ 58 h 89"/>
                  <a:gd name="T18" fmla="*/ 46 w 70"/>
                  <a:gd name="T19" fmla="*/ 52 h 89"/>
                  <a:gd name="T20" fmla="*/ 35 w 70"/>
                  <a:gd name="T21" fmla="*/ 47 h 89"/>
                  <a:gd name="T22" fmla="*/ 30 w 70"/>
                  <a:gd name="T23" fmla="*/ 13 h 89"/>
                  <a:gd name="T24" fmla="*/ 23 w 70"/>
                  <a:gd name="T25" fmla="*/ 19 h 89"/>
                  <a:gd name="T26" fmla="*/ 23 w 70"/>
                  <a:gd name="T27" fmla="*/ 27 h 89"/>
                  <a:gd name="T28" fmla="*/ 30 w 70"/>
                  <a:gd name="T29" fmla="*/ 33 h 89"/>
                  <a:gd name="T30" fmla="*/ 40 w 70"/>
                  <a:gd name="T31" fmla="*/ 33 h 89"/>
                  <a:gd name="T32" fmla="*/ 47 w 70"/>
                  <a:gd name="T33" fmla="*/ 27 h 89"/>
                  <a:gd name="T34" fmla="*/ 47 w 70"/>
                  <a:gd name="T35" fmla="*/ 19 h 89"/>
                  <a:gd name="T36" fmla="*/ 40 w 70"/>
                  <a:gd name="T37" fmla="*/ 13 h 89"/>
                  <a:gd name="T38" fmla="*/ 35 w 70"/>
                  <a:gd name="T39" fmla="*/ 0 h 89"/>
                  <a:gd name="T40" fmla="*/ 53 w 70"/>
                  <a:gd name="T41" fmla="*/ 3 h 89"/>
                  <a:gd name="T42" fmla="*/ 65 w 70"/>
                  <a:gd name="T43" fmla="*/ 11 h 89"/>
                  <a:gd name="T44" fmla="*/ 68 w 70"/>
                  <a:gd name="T45" fmla="*/ 23 h 89"/>
                  <a:gd name="T46" fmla="*/ 63 w 70"/>
                  <a:gd name="T47" fmla="*/ 33 h 89"/>
                  <a:gd name="T48" fmla="*/ 51 w 70"/>
                  <a:gd name="T49" fmla="*/ 40 h 89"/>
                  <a:gd name="T50" fmla="*/ 61 w 70"/>
                  <a:gd name="T51" fmla="*/ 46 h 89"/>
                  <a:gd name="T52" fmla="*/ 68 w 70"/>
                  <a:gd name="T53" fmla="*/ 55 h 89"/>
                  <a:gd name="T54" fmla="*/ 68 w 70"/>
                  <a:gd name="T55" fmla="*/ 69 h 89"/>
                  <a:gd name="T56" fmla="*/ 60 w 70"/>
                  <a:gd name="T57" fmla="*/ 82 h 89"/>
                  <a:gd name="T58" fmla="*/ 46 w 70"/>
                  <a:gd name="T59" fmla="*/ 89 h 89"/>
                  <a:gd name="T60" fmla="*/ 26 w 70"/>
                  <a:gd name="T61" fmla="*/ 89 h 89"/>
                  <a:gd name="T62" fmla="*/ 11 w 70"/>
                  <a:gd name="T63" fmla="*/ 84 h 89"/>
                  <a:gd name="T64" fmla="*/ 2 w 70"/>
                  <a:gd name="T65" fmla="*/ 75 h 89"/>
                  <a:gd name="T66" fmla="*/ 0 w 70"/>
                  <a:gd name="T67" fmla="*/ 63 h 89"/>
                  <a:gd name="T68" fmla="*/ 4 w 70"/>
                  <a:gd name="T69" fmla="*/ 49 h 89"/>
                  <a:gd name="T70" fmla="*/ 12 w 70"/>
                  <a:gd name="T71" fmla="*/ 43 h 89"/>
                  <a:gd name="T72" fmla="*/ 12 w 70"/>
                  <a:gd name="T73" fmla="*/ 39 h 89"/>
                  <a:gd name="T74" fmla="*/ 5 w 70"/>
                  <a:gd name="T75" fmla="*/ 33 h 89"/>
                  <a:gd name="T76" fmla="*/ 2 w 70"/>
                  <a:gd name="T77" fmla="*/ 23 h 89"/>
                  <a:gd name="T78" fmla="*/ 5 w 70"/>
                  <a:gd name="T79" fmla="*/ 11 h 89"/>
                  <a:gd name="T80" fmla="*/ 16 w 70"/>
                  <a:gd name="T81" fmla="*/ 3 h 89"/>
                  <a:gd name="T82" fmla="*/ 35 w 70"/>
                  <a:gd name="T8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0" h="89">
                    <a:moveTo>
                      <a:pt x="35" y="47"/>
                    </a:moveTo>
                    <a:lnTo>
                      <a:pt x="30" y="47"/>
                    </a:lnTo>
                    <a:lnTo>
                      <a:pt x="26" y="49"/>
                    </a:lnTo>
                    <a:lnTo>
                      <a:pt x="23" y="52"/>
                    </a:lnTo>
                    <a:lnTo>
                      <a:pt x="21" y="56"/>
                    </a:lnTo>
                    <a:lnTo>
                      <a:pt x="19" y="62"/>
                    </a:lnTo>
                    <a:lnTo>
                      <a:pt x="19" y="66"/>
                    </a:lnTo>
                    <a:lnTo>
                      <a:pt x="21" y="69"/>
                    </a:lnTo>
                    <a:lnTo>
                      <a:pt x="25" y="72"/>
                    </a:lnTo>
                    <a:lnTo>
                      <a:pt x="26" y="75"/>
                    </a:lnTo>
                    <a:lnTo>
                      <a:pt x="30" y="76"/>
                    </a:lnTo>
                    <a:lnTo>
                      <a:pt x="35" y="76"/>
                    </a:lnTo>
                    <a:lnTo>
                      <a:pt x="40" y="76"/>
                    </a:lnTo>
                    <a:lnTo>
                      <a:pt x="46" y="73"/>
                    </a:lnTo>
                    <a:lnTo>
                      <a:pt x="47" y="69"/>
                    </a:lnTo>
                    <a:lnTo>
                      <a:pt x="49" y="66"/>
                    </a:lnTo>
                    <a:lnTo>
                      <a:pt x="49" y="62"/>
                    </a:lnTo>
                    <a:lnTo>
                      <a:pt x="49" y="58"/>
                    </a:lnTo>
                    <a:lnTo>
                      <a:pt x="47" y="55"/>
                    </a:lnTo>
                    <a:lnTo>
                      <a:pt x="46" y="52"/>
                    </a:lnTo>
                    <a:lnTo>
                      <a:pt x="40" y="47"/>
                    </a:lnTo>
                    <a:lnTo>
                      <a:pt x="35" y="47"/>
                    </a:lnTo>
                    <a:close/>
                    <a:moveTo>
                      <a:pt x="35" y="13"/>
                    </a:moveTo>
                    <a:lnTo>
                      <a:pt x="30" y="13"/>
                    </a:lnTo>
                    <a:lnTo>
                      <a:pt x="25" y="16"/>
                    </a:lnTo>
                    <a:lnTo>
                      <a:pt x="23" y="19"/>
                    </a:lnTo>
                    <a:lnTo>
                      <a:pt x="21" y="23"/>
                    </a:lnTo>
                    <a:lnTo>
                      <a:pt x="23" y="27"/>
                    </a:lnTo>
                    <a:lnTo>
                      <a:pt x="25" y="32"/>
                    </a:lnTo>
                    <a:lnTo>
                      <a:pt x="30" y="33"/>
                    </a:lnTo>
                    <a:lnTo>
                      <a:pt x="35" y="34"/>
                    </a:lnTo>
                    <a:lnTo>
                      <a:pt x="40" y="33"/>
                    </a:lnTo>
                    <a:lnTo>
                      <a:pt x="44" y="32"/>
                    </a:lnTo>
                    <a:lnTo>
                      <a:pt x="47" y="27"/>
                    </a:lnTo>
                    <a:lnTo>
                      <a:pt x="47" y="23"/>
                    </a:lnTo>
                    <a:lnTo>
                      <a:pt x="47" y="19"/>
                    </a:lnTo>
                    <a:lnTo>
                      <a:pt x="44" y="16"/>
                    </a:lnTo>
                    <a:lnTo>
                      <a:pt x="40" y="13"/>
                    </a:lnTo>
                    <a:lnTo>
                      <a:pt x="35" y="13"/>
                    </a:lnTo>
                    <a:close/>
                    <a:moveTo>
                      <a:pt x="35" y="0"/>
                    </a:moveTo>
                    <a:lnTo>
                      <a:pt x="44" y="0"/>
                    </a:lnTo>
                    <a:lnTo>
                      <a:pt x="53" y="3"/>
                    </a:lnTo>
                    <a:lnTo>
                      <a:pt x="60" y="6"/>
                    </a:lnTo>
                    <a:lnTo>
                      <a:pt x="65" y="11"/>
                    </a:lnTo>
                    <a:lnTo>
                      <a:pt x="67" y="16"/>
                    </a:lnTo>
                    <a:lnTo>
                      <a:pt x="68" y="23"/>
                    </a:lnTo>
                    <a:lnTo>
                      <a:pt x="67" y="29"/>
                    </a:lnTo>
                    <a:lnTo>
                      <a:pt x="63" y="33"/>
                    </a:lnTo>
                    <a:lnTo>
                      <a:pt x="58" y="37"/>
                    </a:lnTo>
                    <a:lnTo>
                      <a:pt x="51" y="40"/>
                    </a:lnTo>
                    <a:lnTo>
                      <a:pt x="56" y="43"/>
                    </a:lnTo>
                    <a:lnTo>
                      <a:pt x="61" y="46"/>
                    </a:lnTo>
                    <a:lnTo>
                      <a:pt x="65" y="49"/>
                    </a:lnTo>
                    <a:lnTo>
                      <a:pt x="68" y="55"/>
                    </a:lnTo>
                    <a:lnTo>
                      <a:pt x="70" y="62"/>
                    </a:lnTo>
                    <a:lnTo>
                      <a:pt x="68" y="69"/>
                    </a:lnTo>
                    <a:lnTo>
                      <a:pt x="65" y="76"/>
                    </a:lnTo>
                    <a:lnTo>
                      <a:pt x="60" y="82"/>
                    </a:lnTo>
                    <a:lnTo>
                      <a:pt x="53" y="86"/>
                    </a:lnTo>
                    <a:lnTo>
                      <a:pt x="46" y="89"/>
                    </a:lnTo>
                    <a:lnTo>
                      <a:pt x="35" y="89"/>
                    </a:lnTo>
                    <a:lnTo>
                      <a:pt x="26" y="89"/>
                    </a:lnTo>
                    <a:lnTo>
                      <a:pt x="18" y="86"/>
                    </a:lnTo>
                    <a:lnTo>
                      <a:pt x="11" y="84"/>
                    </a:lnTo>
                    <a:lnTo>
                      <a:pt x="5" y="79"/>
                    </a:lnTo>
                    <a:lnTo>
                      <a:pt x="2" y="75"/>
                    </a:lnTo>
                    <a:lnTo>
                      <a:pt x="0" y="69"/>
                    </a:lnTo>
                    <a:lnTo>
                      <a:pt x="0" y="63"/>
                    </a:lnTo>
                    <a:lnTo>
                      <a:pt x="0" y="56"/>
                    </a:lnTo>
                    <a:lnTo>
                      <a:pt x="4" y="49"/>
                    </a:lnTo>
                    <a:lnTo>
                      <a:pt x="7" y="46"/>
                    </a:lnTo>
                    <a:lnTo>
                      <a:pt x="12" y="43"/>
                    </a:lnTo>
                    <a:lnTo>
                      <a:pt x="18" y="40"/>
                    </a:lnTo>
                    <a:lnTo>
                      <a:pt x="12" y="39"/>
                    </a:lnTo>
                    <a:lnTo>
                      <a:pt x="7" y="36"/>
                    </a:lnTo>
                    <a:lnTo>
                      <a:pt x="5" y="33"/>
                    </a:lnTo>
                    <a:lnTo>
                      <a:pt x="2" y="27"/>
                    </a:lnTo>
                    <a:lnTo>
                      <a:pt x="2" y="23"/>
                    </a:lnTo>
                    <a:lnTo>
                      <a:pt x="2" y="16"/>
                    </a:lnTo>
                    <a:lnTo>
                      <a:pt x="5" y="11"/>
                    </a:lnTo>
                    <a:lnTo>
                      <a:pt x="9" y="6"/>
                    </a:lnTo>
                    <a:lnTo>
                      <a:pt x="16" y="3"/>
                    </a:lnTo>
                    <a:lnTo>
                      <a:pt x="2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1" name="Freeform 648"/>
              <p:cNvSpPr>
                <a:spLocks noEditPoints="1"/>
              </p:cNvSpPr>
              <p:nvPr/>
            </p:nvSpPr>
            <p:spPr bwMode="auto">
              <a:xfrm>
                <a:off x="3720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2 w 70"/>
                  <a:gd name="T3" fmla="*/ 16 h 89"/>
                  <a:gd name="T4" fmla="*/ 28 w 70"/>
                  <a:gd name="T5" fmla="*/ 17 h 89"/>
                  <a:gd name="T6" fmla="*/ 25 w 70"/>
                  <a:gd name="T7" fmla="*/ 20 h 89"/>
                  <a:gd name="T8" fmla="*/ 23 w 70"/>
                  <a:gd name="T9" fmla="*/ 23 h 89"/>
                  <a:gd name="T10" fmla="*/ 21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1 w 70"/>
                  <a:gd name="T19" fmla="*/ 60 h 89"/>
                  <a:gd name="T20" fmla="*/ 23 w 70"/>
                  <a:gd name="T21" fmla="*/ 65 h 89"/>
                  <a:gd name="T22" fmla="*/ 25 w 70"/>
                  <a:gd name="T23" fmla="*/ 69 h 89"/>
                  <a:gd name="T24" fmla="*/ 28 w 70"/>
                  <a:gd name="T25" fmla="*/ 72 h 89"/>
                  <a:gd name="T26" fmla="*/ 32 w 70"/>
                  <a:gd name="T27" fmla="*/ 73 h 89"/>
                  <a:gd name="T28" fmla="*/ 35 w 70"/>
                  <a:gd name="T29" fmla="*/ 73 h 89"/>
                  <a:gd name="T30" fmla="*/ 39 w 70"/>
                  <a:gd name="T31" fmla="*/ 73 h 89"/>
                  <a:gd name="T32" fmla="*/ 42 w 70"/>
                  <a:gd name="T33" fmla="*/ 72 h 89"/>
                  <a:gd name="T34" fmla="*/ 46 w 70"/>
                  <a:gd name="T35" fmla="*/ 69 h 89"/>
                  <a:gd name="T36" fmla="*/ 48 w 70"/>
                  <a:gd name="T37" fmla="*/ 66 h 89"/>
                  <a:gd name="T38" fmla="*/ 49 w 70"/>
                  <a:gd name="T39" fmla="*/ 60 h 89"/>
                  <a:gd name="T40" fmla="*/ 49 w 70"/>
                  <a:gd name="T41" fmla="*/ 53 h 89"/>
                  <a:gd name="T42" fmla="*/ 49 w 70"/>
                  <a:gd name="T43" fmla="*/ 45 h 89"/>
                  <a:gd name="T44" fmla="*/ 49 w 70"/>
                  <a:gd name="T45" fmla="*/ 36 h 89"/>
                  <a:gd name="T46" fmla="*/ 49 w 70"/>
                  <a:gd name="T47" fmla="*/ 29 h 89"/>
                  <a:gd name="T48" fmla="*/ 48 w 70"/>
                  <a:gd name="T49" fmla="*/ 24 h 89"/>
                  <a:gd name="T50" fmla="*/ 46 w 70"/>
                  <a:gd name="T51" fmla="*/ 20 h 89"/>
                  <a:gd name="T52" fmla="*/ 42 w 70"/>
                  <a:gd name="T53" fmla="*/ 17 h 89"/>
                  <a:gd name="T54" fmla="*/ 39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2 w 70"/>
                  <a:gd name="T61" fmla="*/ 0 h 89"/>
                  <a:gd name="T62" fmla="*/ 49 w 70"/>
                  <a:gd name="T63" fmla="*/ 1 h 89"/>
                  <a:gd name="T64" fmla="*/ 55 w 70"/>
                  <a:gd name="T65" fmla="*/ 4 h 89"/>
                  <a:gd name="T66" fmla="*/ 60 w 70"/>
                  <a:gd name="T67" fmla="*/ 8 h 89"/>
                  <a:gd name="T68" fmla="*/ 69 w 70"/>
                  <a:gd name="T69" fmla="*/ 23 h 89"/>
                  <a:gd name="T70" fmla="*/ 70 w 70"/>
                  <a:gd name="T71" fmla="*/ 45 h 89"/>
                  <a:gd name="T72" fmla="*/ 67 w 70"/>
                  <a:gd name="T73" fmla="*/ 66 h 89"/>
                  <a:gd name="T74" fmla="*/ 60 w 70"/>
                  <a:gd name="T75" fmla="*/ 81 h 89"/>
                  <a:gd name="T76" fmla="*/ 55 w 70"/>
                  <a:gd name="T77" fmla="*/ 85 h 89"/>
                  <a:gd name="T78" fmla="*/ 49 w 70"/>
                  <a:gd name="T79" fmla="*/ 88 h 89"/>
                  <a:gd name="T80" fmla="*/ 42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4 w 70"/>
                  <a:gd name="T89" fmla="*/ 84 h 89"/>
                  <a:gd name="T90" fmla="*/ 11 w 70"/>
                  <a:gd name="T91" fmla="*/ 79 h 89"/>
                  <a:gd name="T92" fmla="*/ 4 w 70"/>
                  <a:gd name="T93" fmla="*/ 72 h 89"/>
                  <a:gd name="T94" fmla="*/ 2 w 70"/>
                  <a:gd name="T95" fmla="*/ 59 h 89"/>
                  <a:gd name="T96" fmla="*/ 0 w 70"/>
                  <a:gd name="T97" fmla="*/ 45 h 89"/>
                  <a:gd name="T98" fmla="*/ 4 w 70"/>
                  <a:gd name="T99" fmla="*/ 23 h 89"/>
                  <a:gd name="T100" fmla="*/ 11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2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1" y="60"/>
                    </a:lnTo>
                    <a:lnTo>
                      <a:pt x="23" y="65"/>
                    </a:lnTo>
                    <a:lnTo>
                      <a:pt x="25" y="69"/>
                    </a:lnTo>
                    <a:lnTo>
                      <a:pt x="28" y="72"/>
                    </a:lnTo>
                    <a:lnTo>
                      <a:pt x="32" y="73"/>
                    </a:lnTo>
                    <a:lnTo>
                      <a:pt x="35" y="73"/>
                    </a:lnTo>
                    <a:lnTo>
                      <a:pt x="39" y="73"/>
                    </a:lnTo>
                    <a:lnTo>
                      <a:pt x="42" y="72"/>
                    </a:lnTo>
                    <a:lnTo>
                      <a:pt x="46" y="69"/>
                    </a:lnTo>
                    <a:lnTo>
                      <a:pt x="48" y="66"/>
                    </a:lnTo>
                    <a:lnTo>
                      <a:pt x="49" y="60"/>
                    </a:lnTo>
                    <a:lnTo>
                      <a:pt x="49" y="53"/>
                    </a:lnTo>
                    <a:lnTo>
                      <a:pt x="49" y="45"/>
                    </a:lnTo>
                    <a:lnTo>
                      <a:pt x="49" y="36"/>
                    </a:lnTo>
                    <a:lnTo>
                      <a:pt x="49" y="29"/>
                    </a:lnTo>
                    <a:lnTo>
                      <a:pt x="48" y="24"/>
                    </a:lnTo>
                    <a:lnTo>
                      <a:pt x="46" y="20"/>
                    </a:lnTo>
                    <a:lnTo>
                      <a:pt x="42" y="17"/>
                    </a:lnTo>
                    <a:lnTo>
                      <a:pt x="39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1"/>
                    </a:lnTo>
                    <a:lnTo>
                      <a:pt x="55" y="4"/>
                    </a:lnTo>
                    <a:lnTo>
                      <a:pt x="60" y="8"/>
                    </a:lnTo>
                    <a:lnTo>
                      <a:pt x="69" y="23"/>
                    </a:lnTo>
                    <a:lnTo>
                      <a:pt x="70" y="45"/>
                    </a:lnTo>
                    <a:lnTo>
                      <a:pt x="67" y="66"/>
                    </a:lnTo>
                    <a:lnTo>
                      <a:pt x="60" y="81"/>
                    </a:lnTo>
                    <a:lnTo>
                      <a:pt x="55" y="85"/>
                    </a:lnTo>
                    <a:lnTo>
                      <a:pt x="49" y="88"/>
                    </a:lnTo>
                    <a:lnTo>
                      <a:pt x="42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4" y="84"/>
                    </a:lnTo>
                    <a:lnTo>
                      <a:pt x="11" y="79"/>
                    </a:lnTo>
                    <a:lnTo>
                      <a:pt x="4" y="72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4" y="2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" name="Rectangle 649"/>
              <p:cNvSpPr>
                <a:spLocks noChangeArrowheads="1"/>
              </p:cNvSpPr>
              <p:nvPr/>
            </p:nvSpPr>
            <p:spPr bwMode="auto">
              <a:xfrm>
                <a:off x="3764" y="3847"/>
                <a:ext cx="10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3" name="Freeform 650"/>
              <p:cNvSpPr>
                <a:spLocks/>
              </p:cNvSpPr>
              <p:nvPr/>
            </p:nvSpPr>
            <p:spPr bwMode="auto">
              <a:xfrm>
                <a:off x="3785" y="3775"/>
                <a:ext cx="23" cy="88"/>
              </a:xfrm>
              <a:custGeom>
                <a:avLst/>
                <a:gdLst>
                  <a:gd name="T0" fmla="*/ 30 w 45"/>
                  <a:gd name="T1" fmla="*/ 0 h 88"/>
                  <a:gd name="T2" fmla="*/ 45 w 45"/>
                  <a:gd name="T3" fmla="*/ 0 h 88"/>
                  <a:gd name="T4" fmla="*/ 45 w 45"/>
                  <a:gd name="T5" fmla="*/ 88 h 88"/>
                  <a:gd name="T6" fmla="*/ 26 w 45"/>
                  <a:gd name="T7" fmla="*/ 88 h 88"/>
                  <a:gd name="T8" fmla="*/ 26 w 45"/>
                  <a:gd name="T9" fmla="*/ 24 h 88"/>
                  <a:gd name="T10" fmla="*/ 17 w 45"/>
                  <a:gd name="T11" fmla="*/ 30 h 88"/>
                  <a:gd name="T12" fmla="*/ 9 w 45"/>
                  <a:gd name="T13" fmla="*/ 34 h 88"/>
                  <a:gd name="T14" fmla="*/ 0 w 45"/>
                  <a:gd name="T15" fmla="*/ 39 h 88"/>
                  <a:gd name="T16" fmla="*/ 0 w 45"/>
                  <a:gd name="T17" fmla="*/ 21 h 88"/>
                  <a:gd name="T18" fmla="*/ 9 w 45"/>
                  <a:gd name="T19" fmla="*/ 19 h 88"/>
                  <a:gd name="T20" fmla="*/ 17 w 45"/>
                  <a:gd name="T21" fmla="*/ 13 h 88"/>
                  <a:gd name="T22" fmla="*/ 23 w 45"/>
                  <a:gd name="T23" fmla="*/ 10 h 88"/>
                  <a:gd name="T24" fmla="*/ 26 w 45"/>
                  <a:gd name="T25" fmla="*/ 4 h 88"/>
                  <a:gd name="T26" fmla="*/ 30 w 45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88">
                    <a:moveTo>
                      <a:pt x="30" y="0"/>
                    </a:moveTo>
                    <a:lnTo>
                      <a:pt x="45" y="0"/>
                    </a:lnTo>
                    <a:lnTo>
                      <a:pt x="45" y="88"/>
                    </a:lnTo>
                    <a:lnTo>
                      <a:pt x="26" y="88"/>
                    </a:lnTo>
                    <a:lnTo>
                      <a:pt x="26" y="24"/>
                    </a:lnTo>
                    <a:lnTo>
                      <a:pt x="17" y="30"/>
                    </a:lnTo>
                    <a:lnTo>
                      <a:pt x="9" y="34"/>
                    </a:lnTo>
                    <a:lnTo>
                      <a:pt x="0" y="39"/>
                    </a:lnTo>
                    <a:lnTo>
                      <a:pt x="0" y="21"/>
                    </a:lnTo>
                    <a:lnTo>
                      <a:pt x="9" y="19"/>
                    </a:lnTo>
                    <a:lnTo>
                      <a:pt x="17" y="13"/>
                    </a:lnTo>
                    <a:lnTo>
                      <a:pt x="23" y="10"/>
                    </a:lnTo>
                    <a:lnTo>
                      <a:pt x="26" y="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4" name="Freeform 651"/>
              <p:cNvSpPr>
                <a:spLocks noEditPoints="1"/>
              </p:cNvSpPr>
              <p:nvPr/>
            </p:nvSpPr>
            <p:spPr bwMode="auto">
              <a:xfrm>
                <a:off x="3965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0 w 70"/>
                  <a:gd name="T3" fmla="*/ 16 h 89"/>
                  <a:gd name="T4" fmla="*/ 26 w 70"/>
                  <a:gd name="T5" fmla="*/ 17 h 89"/>
                  <a:gd name="T6" fmla="*/ 24 w 70"/>
                  <a:gd name="T7" fmla="*/ 20 h 89"/>
                  <a:gd name="T8" fmla="*/ 23 w 70"/>
                  <a:gd name="T9" fmla="*/ 23 h 89"/>
                  <a:gd name="T10" fmla="*/ 21 w 70"/>
                  <a:gd name="T11" fmla="*/ 29 h 89"/>
                  <a:gd name="T12" fmla="*/ 19 w 70"/>
                  <a:gd name="T13" fmla="*/ 36 h 89"/>
                  <a:gd name="T14" fmla="*/ 19 w 70"/>
                  <a:gd name="T15" fmla="*/ 45 h 89"/>
                  <a:gd name="T16" fmla="*/ 19 w 70"/>
                  <a:gd name="T17" fmla="*/ 53 h 89"/>
                  <a:gd name="T18" fmla="*/ 21 w 70"/>
                  <a:gd name="T19" fmla="*/ 60 h 89"/>
                  <a:gd name="T20" fmla="*/ 21 w 70"/>
                  <a:gd name="T21" fmla="*/ 65 h 89"/>
                  <a:gd name="T22" fmla="*/ 24 w 70"/>
                  <a:gd name="T23" fmla="*/ 69 h 89"/>
                  <a:gd name="T24" fmla="*/ 28 w 70"/>
                  <a:gd name="T25" fmla="*/ 72 h 89"/>
                  <a:gd name="T26" fmla="*/ 30 w 70"/>
                  <a:gd name="T27" fmla="*/ 73 h 89"/>
                  <a:gd name="T28" fmla="*/ 35 w 70"/>
                  <a:gd name="T29" fmla="*/ 73 h 89"/>
                  <a:gd name="T30" fmla="*/ 38 w 70"/>
                  <a:gd name="T31" fmla="*/ 73 h 89"/>
                  <a:gd name="T32" fmla="*/ 42 w 70"/>
                  <a:gd name="T33" fmla="*/ 72 h 89"/>
                  <a:gd name="T34" fmla="*/ 45 w 70"/>
                  <a:gd name="T35" fmla="*/ 69 h 89"/>
                  <a:gd name="T36" fmla="*/ 47 w 70"/>
                  <a:gd name="T37" fmla="*/ 66 h 89"/>
                  <a:gd name="T38" fmla="*/ 49 w 70"/>
                  <a:gd name="T39" fmla="*/ 60 h 89"/>
                  <a:gd name="T40" fmla="*/ 49 w 70"/>
                  <a:gd name="T41" fmla="*/ 53 h 89"/>
                  <a:gd name="T42" fmla="*/ 49 w 70"/>
                  <a:gd name="T43" fmla="*/ 45 h 89"/>
                  <a:gd name="T44" fmla="*/ 49 w 70"/>
                  <a:gd name="T45" fmla="*/ 36 h 89"/>
                  <a:gd name="T46" fmla="*/ 49 w 70"/>
                  <a:gd name="T47" fmla="*/ 29 h 89"/>
                  <a:gd name="T48" fmla="*/ 47 w 70"/>
                  <a:gd name="T49" fmla="*/ 24 h 89"/>
                  <a:gd name="T50" fmla="*/ 45 w 70"/>
                  <a:gd name="T51" fmla="*/ 20 h 89"/>
                  <a:gd name="T52" fmla="*/ 42 w 70"/>
                  <a:gd name="T53" fmla="*/ 17 h 89"/>
                  <a:gd name="T54" fmla="*/ 38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2 w 70"/>
                  <a:gd name="T61" fmla="*/ 0 h 89"/>
                  <a:gd name="T62" fmla="*/ 49 w 70"/>
                  <a:gd name="T63" fmla="*/ 1 h 89"/>
                  <a:gd name="T64" fmla="*/ 54 w 70"/>
                  <a:gd name="T65" fmla="*/ 4 h 89"/>
                  <a:gd name="T66" fmla="*/ 59 w 70"/>
                  <a:gd name="T67" fmla="*/ 8 h 89"/>
                  <a:gd name="T68" fmla="*/ 66 w 70"/>
                  <a:gd name="T69" fmla="*/ 23 h 89"/>
                  <a:gd name="T70" fmla="*/ 70 w 70"/>
                  <a:gd name="T71" fmla="*/ 45 h 89"/>
                  <a:gd name="T72" fmla="*/ 66 w 70"/>
                  <a:gd name="T73" fmla="*/ 66 h 89"/>
                  <a:gd name="T74" fmla="*/ 59 w 70"/>
                  <a:gd name="T75" fmla="*/ 81 h 89"/>
                  <a:gd name="T76" fmla="*/ 54 w 70"/>
                  <a:gd name="T77" fmla="*/ 85 h 89"/>
                  <a:gd name="T78" fmla="*/ 49 w 70"/>
                  <a:gd name="T79" fmla="*/ 88 h 89"/>
                  <a:gd name="T80" fmla="*/ 42 w 70"/>
                  <a:gd name="T81" fmla="*/ 89 h 89"/>
                  <a:gd name="T82" fmla="*/ 35 w 70"/>
                  <a:gd name="T83" fmla="*/ 89 h 89"/>
                  <a:gd name="T84" fmla="*/ 26 w 70"/>
                  <a:gd name="T85" fmla="*/ 89 h 89"/>
                  <a:gd name="T86" fmla="*/ 21 w 70"/>
                  <a:gd name="T87" fmla="*/ 86 h 89"/>
                  <a:gd name="T88" fmla="*/ 14 w 70"/>
                  <a:gd name="T89" fmla="*/ 84 h 89"/>
                  <a:gd name="T90" fmla="*/ 9 w 70"/>
                  <a:gd name="T91" fmla="*/ 79 h 89"/>
                  <a:gd name="T92" fmla="*/ 3 w 70"/>
                  <a:gd name="T93" fmla="*/ 72 h 89"/>
                  <a:gd name="T94" fmla="*/ 0 w 70"/>
                  <a:gd name="T95" fmla="*/ 59 h 89"/>
                  <a:gd name="T96" fmla="*/ 0 w 70"/>
                  <a:gd name="T97" fmla="*/ 45 h 89"/>
                  <a:gd name="T98" fmla="*/ 2 w 70"/>
                  <a:gd name="T99" fmla="*/ 23 h 89"/>
                  <a:gd name="T100" fmla="*/ 10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6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0" y="16"/>
                    </a:lnTo>
                    <a:lnTo>
                      <a:pt x="26" y="17"/>
                    </a:lnTo>
                    <a:lnTo>
                      <a:pt x="24" y="20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19" y="36"/>
                    </a:lnTo>
                    <a:lnTo>
                      <a:pt x="19" y="45"/>
                    </a:lnTo>
                    <a:lnTo>
                      <a:pt x="19" y="53"/>
                    </a:lnTo>
                    <a:lnTo>
                      <a:pt x="21" y="60"/>
                    </a:lnTo>
                    <a:lnTo>
                      <a:pt x="21" y="65"/>
                    </a:lnTo>
                    <a:lnTo>
                      <a:pt x="24" y="69"/>
                    </a:lnTo>
                    <a:lnTo>
                      <a:pt x="28" y="72"/>
                    </a:lnTo>
                    <a:lnTo>
                      <a:pt x="30" y="73"/>
                    </a:lnTo>
                    <a:lnTo>
                      <a:pt x="35" y="73"/>
                    </a:lnTo>
                    <a:lnTo>
                      <a:pt x="38" y="73"/>
                    </a:lnTo>
                    <a:lnTo>
                      <a:pt x="42" y="72"/>
                    </a:lnTo>
                    <a:lnTo>
                      <a:pt x="45" y="69"/>
                    </a:lnTo>
                    <a:lnTo>
                      <a:pt x="47" y="66"/>
                    </a:lnTo>
                    <a:lnTo>
                      <a:pt x="49" y="60"/>
                    </a:lnTo>
                    <a:lnTo>
                      <a:pt x="49" y="53"/>
                    </a:lnTo>
                    <a:lnTo>
                      <a:pt x="49" y="45"/>
                    </a:lnTo>
                    <a:lnTo>
                      <a:pt x="49" y="36"/>
                    </a:lnTo>
                    <a:lnTo>
                      <a:pt x="49" y="29"/>
                    </a:lnTo>
                    <a:lnTo>
                      <a:pt x="47" y="24"/>
                    </a:lnTo>
                    <a:lnTo>
                      <a:pt x="45" y="20"/>
                    </a:lnTo>
                    <a:lnTo>
                      <a:pt x="42" y="17"/>
                    </a:lnTo>
                    <a:lnTo>
                      <a:pt x="38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1"/>
                    </a:lnTo>
                    <a:lnTo>
                      <a:pt x="54" y="4"/>
                    </a:lnTo>
                    <a:lnTo>
                      <a:pt x="59" y="8"/>
                    </a:lnTo>
                    <a:lnTo>
                      <a:pt x="66" y="23"/>
                    </a:lnTo>
                    <a:lnTo>
                      <a:pt x="70" y="45"/>
                    </a:lnTo>
                    <a:lnTo>
                      <a:pt x="66" y="66"/>
                    </a:lnTo>
                    <a:lnTo>
                      <a:pt x="59" y="81"/>
                    </a:lnTo>
                    <a:lnTo>
                      <a:pt x="54" y="85"/>
                    </a:lnTo>
                    <a:lnTo>
                      <a:pt x="49" y="88"/>
                    </a:lnTo>
                    <a:lnTo>
                      <a:pt x="42" y="89"/>
                    </a:lnTo>
                    <a:lnTo>
                      <a:pt x="35" y="89"/>
                    </a:lnTo>
                    <a:lnTo>
                      <a:pt x="26" y="89"/>
                    </a:lnTo>
                    <a:lnTo>
                      <a:pt x="21" y="86"/>
                    </a:lnTo>
                    <a:lnTo>
                      <a:pt x="14" y="84"/>
                    </a:lnTo>
                    <a:lnTo>
                      <a:pt x="9" y="79"/>
                    </a:lnTo>
                    <a:lnTo>
                      <a:pt x="3" y="72"/>
                    </a:lnTo>
                    <a:lnTo>
                      <a:pt x="0" y="59"/>
                    </a:lnTo>
                    <a:lnTo>
                      <a:pt x="0" y="45"/>
                    </a:lnTo>
                    <a:lnTo>
                      <a:pt x="2" y="23"/>
                    </a:lnTo>
                    <a:lnTo>
                      <a:pt x="10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5" name="Rectangle 652"/>
              <p:cNvSpPr>
                <a:spLocks noChangeArrowheads="1"/>
              </p:cNvSpPr>
              <p:nvPr/>
            </p:nvSpPr>
            <p:spPr bwMode="auto">
              <a:xfrm>
                <a:off x="4008" y="3847"/>
                <a:ext cx="10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6" name="Freeform 653"/>
              <p:cNvSpPr>
                <a:spLocks/>
              </p:cNvSpPr>
              <p:nvPr/>
            </p:nvSpPr>
            <p:spPr bwMode="auto">
              <a:xfrm>
                <a:off x="4029" y="3775"/>
                <a:ext cx="23" cy="88"/>
              </a:xfrm>
              <a:custGeom>
                <a:avLst/>
                <a:gdLst>
                  <a:gd name="T0" fmla="*/ 31 w 47"/>
                  <a:gd name="T1" fmla="*/ 0 h 88"/>
                  <a:gd name="T2" fmla="*/ 47 w 47"/>
                  <a:gd name="T3" fmla="*/ 0 h 88"/>
                  <a:gd name="T4" fmla="*/ 47 w 47"/>
                  <a:gd name="T5" fmla="*/ 88 h 88"/>
                  <a:gd name="T6" fmla="*/ 28 w 47"/>
                  <a:gd name="T7" fmla="*/ 88 h 88"/>
                  <a:gd name="T8" fmla="*/ 28 w 47"/>
                  <a:gd name="T9" fmla="*/ 24 h 88"/>
                  <a:gd name="T10" fmla="*/ 19 w 47"/>
                  <a:gd name="T11" fmla="*/ 30 h 88"/>
                  <a:gd name="T12" fmla="*/ 10 w 47"/>
                  <a:gd name="T13" fmla="*/ 34 h 88"/>
                  <a:gd name="T14" fmla="*/ 0 w 47"/>
                  <a:gd name="T15" fmla="*/ 39 h 88"/>
                  <a:gd name="T16" fmla="*/ 0 w 47"/>
                  <a:gd name="T17" fmla="*/ 21 h 88"/>
                  <a:gd name="T18" fmla="*/ 8 w 47"/>
                  <a:gd name="T19" fmla="*/ 19 h 88"/>
                  <a:gd name="T20" fmla="*/ 17 w 47"/>
                  <a:gd name="T21" fmla="*/ 13 h 88"/>
                  <a:gd name="T22" fmla="*/ 24 w 47"/>
                  <a:gd name="T23" fmla="*/ 10 h 88"/>
                  <a:gd name="T24" fmla="*/ 28 w 47"/>
                  <a:gd name="T25" fmla="*/ 4 h 88"/>
                  <a:gd name="T26" fmla="*/ 31 w 4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88">
                    <a:moveTo>
                      <a:pt x="31" y="0"/>
                    </a:moveTo>
                    <a:lnTo>
                      <a:pt x="47" y="0"/>
                    </a:lnTo>
                    <a:lnTo>
                      <a:pt x="47" y="88"/>
                    </a:lnTo>
                    <a:lnTo>
                      <a:pt x="28" y="88"/>
                    </a:lnTo>
                    <a:lnTo>
                      <a:pt x="28" y="24"/>
                    </a:lnTo>
                    <a:lnTo>
                      <a:pt x="19" y="30"/>
                    </a:lnTo>
                    <a:lnTo>
                      <a:pt x="10" y="34"/>
                    </a:lnTo>
                    <a:lnTo>
                      <a:pt x="0" y="39"/>
                    </a:lnTo>
                    <a:lnTo>
                      <a:pt x="0" y="21"/>
                    </a:lnTo>
                    <a:lnTo>
                      <a:pt x="8" y="19"/>
                    </a:lnTo>
                    <a:lnTo>
                      <a:pt x="17" y="13"/>
                    </a:lnTo>
                    <a:lnTo>
                      <a:pt x="24" y="10"/>
                    </a:lnTo>
                    <a:lnTo>
                      <a:pt x="28" y="4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7" name="Freeform 654"/>
              <p:cNvSpPr>
                <a:spLocks/>
              </p:cNvSpPr>
              <p:nvPr/>
            </p:nvSpPr>
            <p:spPr bwMode="auto">
              <a:xfrm>
                <a:off x="4068" y="3775"/>
                <a:ext cx="35" cy="88"/>
              </a:xfrm>
              <a:custGeom>
                <a:avLst/>
                <a:gdLst>
                  <a:gd name="T0" fmla="*/ 37 w 70"/>
                  <a:gd name="T1" fmla="*/ 0 h 88"/>
                  <a:gd name="T2" fmla="*/ 46 w 70"/>
                  <a:gd name="T3" fmla="*/ 0 h 88"/>
                  <a:gd name="T4" fmla="*/ 55 w 70"/>
                  <a:gd name="T5" fmla="*/ 3 h 88"/>
                  <a:gd name="T6" fmla="*/ 61 w 70"/>
                  <a:gd name="T7" fmla="*/ 7 h 88"/>
                  <a:gd name="T8" fmla="*/ 67 w 70"/>
                  <a:gd name="T9" fmla="*/ 11 h 88"/>
                  <a:gd name="T10" fmla="*/ 68 w 70"/>
                  <a:gd name="T11" fmla="*/ 17 h 88"/>
                  <a:gd name="T12" fmla="*/ 70 w 70"/>
                  <a:gd name="T13" fmla="*/ 24 h 88"/>
                  <a:gd name="T14" fmla="*/ 70 w 70"/>
                  <a:gd name="T15" fmla="*/ 30 h 88"/>
                  <a:gd name="T16" fmla="*/ 68 w 70"/>
                  <a:gd name="T17" fmla="*/ 34 h 88"/>
                  <a:gd name="T18" fmla="*/ 65 w 70"/>
                  <a:gd name="T19" fmla="*/ 40 h 88"/>
                  <a:gd name="T20" fmla="*/ 60 w 70"/>
                  <a:gd name="T21" fmla="*/ 46 h 88"/>
                  <a:gd name="T22" fmla="*/ 56 w 70"/>
                  <a:gd name="T23" fmla="*/ 49 h 88"/>
                  <a:gd name="T24" fmla="*/ 53 w 70"/>
                  <a:gd name="T25" fmla="*/ 53 h 88"/>
                  <a:gd name="T26" fmla="*/ 48 w 70"/>
                  <a:gd name="T27" fmla="*/ 58 h 88"/>
                  <a:gd name="T28" fmla="*/ 41 w 70"/>
                  <a:gd name="T29" fmla="*/ 62 h 88"/>
                  <a:gd name="T30" fmla="*/ 37 w 70"/>
                  <a:gd name="T31" fmla="*/ 65 h 88"/>
                  <a:gd name="T32" fmla="*/ 35 w 70"/>
                  <a:gd name="T33" fmla="*/ 66 h 88"/>
                  <a:gd name="T34" fmla="*/ 30 w 70"/>
                  <a:gd name="T35" fmla="*/ 72 h 88"/>
                  <a:gd name="T36" fmla="*/ 70 w 70"/>
                  <a:gd name="T37" fmla="*/ 72 h 88"/>
                  <a:gd name="T38" fmla="*/ 70 w 70"/>
                  <a:gd name="T39" fmla="*/ 88 h 88"/>
                  <a:gd name="T40" fmla="*/ 0 w 70"/>
                  <a:gd name="T41" fmla="*/ 88 h 88"/>
                  <a:gd name="T42" fmla="*/ 2 w 70"/>
                  <a:gd name="T43" fmla="*/ 79 h 88"/>
                  <a:gd name="T44" fmla="*/ 7 w 70"/>
                  <a:gd name="T45" fmla="*/ 72 h 88"/>
                  <a:gd name="T46" fmla="*/ 11 w 70"/>
                  <a:gd name="T47" fmla="*/ 68 h 88"/>
                  <a:gd name="T48" fmla="*/ 16 w 70"/>
                  <a:gd name="T49" fmla="*/ 62 h 88"/>
                  <a:gd name="T50" fmla="*/ 21 w 70"/>
                  <a:gd name="T51" fmla="*/ 58 h 88"/>
                  <a:gd name="T52" fmla="*/ 30 w 70"/>
                  <a:gd name="T53" fmla="*/ 50 h 88"/>
                  <a:gd name="T54" fmla="*/ 35 w 70"/>
                  <a:gd name="T55" fmla="*/ 46 h 88"/>
                  <a:gd name="T56" fmla="*/ 41 w 70"/>
                  <a:gd name="T57" fmla="*/ 42 h 88"/>
                  <a:gd name="T58" fmla="*/ 44 w 70"/>
                  <a:gd name="T59" fmla="*/ 39 h 88"/>
                  <a:gd name="T60" fmla="*/ 46 w 70"/>
                  <a:gd name="T61" fmla="*/ 37 h 88"/>
                  <a:gd name="T62" fmla="*/ 49 w 70"/>
                  <a:gd name="T63" fmla="*/ 32 h 88"/>
                  <a:gd name="T64" fmla="*/ 49 w 70"/>
                  <a:gd name="T65" fmla="*/ 27 h 88"/>
                  <a:gd name="T66" fmla="*/ 49 w 70"/>
                  <a:gd name="T67" fmla="*/ 21 h 88"/>
                  <a:gd name="T68" fmla="*/ 46 w 70"/>
                  <a:gd name="T69" fmla="*/ 19 h 88"/>
                  <a:gd name="T70" fmla="*/ 42 w 70"/>
                  <a:gd name="T71" fmla="*/ 16 h 88"/>
                  <a:gd name="T72" fmla="*/ 37 w 70"/>
                  <a:gd name="T73" fmla="*/ 16 h 88"/>
                  <a:gd name="T74" fmla="*/ 30 w 70"/>
                  <a:gd name="T75" fmla="*/ 16 h 88"/>
                  <a:gd name="T76" fmla="*/ 27 w 70"/>
                  <a:gd name="T77" fmla="*/ 19 h 88"/>
                  <a:gd name="T78" fmla="*/ 25 w 70"/>
                  <a:gd name="T79" fmla="*/ 20 h 88"/>
                  <a:gd name="T80" fmla="*/ 23 w 70"/>
                  <a:gd name="T81" fmla="*/ 24 h 88"/>
                  <a:gd name="T82" fmla="*/ 21 w 70"/>
                  <a:gd name="T83" fmla="*/ 27 h 88"/>
                  <a:gd name="T84" fmla="*/ 2 w 70"/>
                  <a:gd name="T85" fmla="*/ 26 h 88"/>
                  <a:gd name="T86" fmla="*/ 4 w 70"/>
                  <a:gd name="T87" fmla="*/ 20 h 88"/>
                  <a:gd name="T88" fmla="*/ 6 w 70"/>
                  <a:gd name="T89" fmla="*/ 14 h 88"/>
                  <a:gd name="T90" fmla="*/ 9 w 70"/>
                  <a:gd name="T91" fmla="*/ 10 h 88"/>
                  <a:gd name="T92" fmla="*/ 13 w 70"/>
                  <a:gd name="T93" fmla="*/ 6 h 88"/>
                  <a:gd name="T94" fmla="*/ 20 w 70"/>
                  <a:gd name="T95" fmla="*/ 3 h 88"/>
                  <a:gd name="T96" fmla="*/ 28 w 70"/>
                  <a:gd name="T97" fmla="*/ 0 h 88"/>
                  <a:gd name="T98" fmla="*/ 37 w 70"/>
                  <a:gd name="T9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" h="88">
                    <a:moveTo>
                      <a:pt x="37" y="0"/>
                    </a:moveTo>
                    <a:lnTo>
                      <a:pt x="46" y="0"/>
                    </a:lnTo>
                    <a:lnTo>
                      <a:pt x="55" y="3"/>
                    </a:lnTo>
                    <a:lnTo>
                      <a:pt x="61" y="7"/>
                    </a:lnTo>
                    <a:lnTo>
                      <a:pt x="67" y="11"/>
                    </a:lnTo>
                    <a:lnTo>
                      <a:pt x="68" y="17"/>
                    </a:lnTo>
                    <a:lnTo>
                      <a:pt x="70" y="24"/>
                    </a:lnTo>
                    <a:lnTo>
                      <a:pt x="70" y="30"/>
                    </a:lnTo>
                    <a:lnTo>
                      <a:pt x="68" y="34"/>
                    </a:lnTo>
                    <a:lnTo>
                      <a:pt x="65" y="40"/>
                    </a:lnTo>
                    <a:lnTo>
                      <a:pt x="60" y="46"/>
                    </a:lnTo>
                    <a:lnTo>
                      <a:pt x="56" y="49"/>
                    </a:lnTo>
                    <a:lnTo>
                      <a:pt x="53" y="53"/>
                    </a:lnTo>
                    <a:lnTo>
                      <a:pt x="48" y="58"/>
                    </a:lnTo>
                    <a:lnTo>
                      <a:pt x="41" y="62"/>
                    </a:lnTo>
                    <a:lnTo>
                      <a:pt x="37" y="65"/>
                    </a:lnTo>
                    <a:lnTo>
                      <a:pt x="35" y="66"/>
                    </a:lnTo>
                    <a:lnTo>
                      <a:pt x="30" y="72"/>
                    </a:lnTo>
                    <a:lnTo>
                      <a:pt x="70" y="72"/>
                    </a:lnTo>
                    <a:lnTo>
                      <a:pt x="70" y="88"/>
                    </a:lnTo>
                    <a:lnTo>
                      <a:pt x="0" y="88"/>
                    </a:lnTo>
                    <a:lnTo>
                      <a:pt x="2" y="79"/>
                    </a:lnTo>
                    <a:lnTo>
                      <a:pt x="7" y="72"/>
                    </a:lnTo>
                    <a:lnTo>
                      <a:pt x="11" y="68"/>
                    </a:lnTo>
                    <a:lnTo>
                      <a:pt x="16" y="62"/>
                    </a:lnTo>
                    <a:lnTo>
                      <a:pt x="21" y="58"/>
                    </a:lnTo>
                    <a:lnTo>
                      <a:pt x="30" y="50"/>
                    </a:lnTo>
                    <a:lnTo>
                      <a:pt x="35" y="46"/>
                    </a:lnTo>
                    <a:lnTo>
                      <a:pt x="41" y="42"/>
                    </a:lnTo>
                    <a:lnTo>
                      <a:pt x="44" y="39"/>
                    </a:lnTo>
                    <a:lnTo>
                      <a:pt x="46" y="37"/>
                    </a:lnTo>
                    <a:lnTo>
                      <a:pt x="49" y="32"/>
                    </a:lnTo>
                    <a:lnTo>
                      <a:pt x="49" y="27"/>
                    </a:lnTo>
                    <a:lnTo>
                      <a:pt x="49" y="21"/>
                    </a:lnTo>
                    <a:lnTo>
                      <a:pt x="46" y="19"/>
                    </a:lnTo>
                    <a:lnTo>
                      <a:pt x="42" y="16"/>
                    </a:lnTo>
                    <a:lnTo>
                      <a:pt x="37" y="16"/>
                    </a:lnTo>
                    <a:lnTo>
                      <a:pt x="30" y="16"/>
                    </a:lnTo>
                    <a:lnTo>
                      <a:pt x="27" y="19"/>
                    </a:lnTo>
                    <a:lnTo>
                      <a:pt x="25" y="20"/>
                    </a:lnTo>
                    <a:lnTo>
                      <a:pt x="23" y="24"/>
                    </a:lnTo>
                    <a:lnTo>
                      <a:pt x="21" y="27"/>
                    </a:lnTo>
                    <a:lnTo>
                      <a:pt x="2" y="26"/>
                    </a:lnTo>
                    <a:lnTo>
                      <a:pt x="4" y="20"/>
                    </a:lnTo>
                    <a:lnTo>
                      <a:pt x="6" y="14"/>
                    </a:lnTo>
                    <a:lnTo>
                      <a:pt x="9" y="10"/>
                    </a:lnTo>
                    <a:lnTo>
                      <a:pt x="13" y="6"/>
                    </a:lnTo>
                    <a:lnTo>
                      <a:pt x="20" y="3"/>
                    </a:lnTo>
                    <a:lnTo>
                      <a:pt x="2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8" name="Freeform 655"/>
              <p:cNvSpPr>
                <a:spLocks noEditPoints="1"/>
              </p:cNvSpPr>
              <p:nvPr/>
            </p:nvSpPr>
            <p:spPr bwMode="auto">
              <a:xfrm>
                <a:off x="4230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1 w 70"/>
                  <a:gd name="T3" fmla="*/ 16 h 89"/>
                  <a:gd name="T4" fmla="*/ 28 w 70"/>
                  <a:gd name="T5" fmla="*/ 17 h 89"/>
                  <a:gd name="T6" fmla="*/ 24 w 70"/>
                  <a:gd name="T7" fmla="*/ 20 h 89"/>
                  <a:gd name="T8" fmla="*/ 22 w 70"/>
                  <a:gd name="T9" fmla="*/ 23 h 89"/>
                  <a:gd name="T10" fmla="*/ 21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1 w 70"/>
                  <a:gd name="T19" fmla="*/ 60 h 89"/>
                  <a:gd name="T20" fmla="*/ 22 w 70"/>
                  <a:gd name="T21" fmla="*/ 65 h 89"/>
                  <a:gd name="T22" fmla="*/ 24 w 70"/>
                  <a:gd name="T23" fmla="*/ 69 h 89"/>
                  <a:gd name="T24" fmla="*/ 28 w 70"/>
                  <a:gd name="T25" fmla="*/ 72 h 89"/>
                  <a:gd name="T26" fmla="*/ 31 w 70"/>
                  <a:gd name="T27" fmla="*/ 73 h 89"/>
                  <a:gd name="T28" fmla="*/ 35 w 70"/>
                  <a:gd name="T29" fmla="*/ 73 h 89"/>
                  <a:gd name="T30" fmla="*/ 38 w 70"/>
                  <a:gd name="T31" fmla="*/ 73 h 89"/>
                  <a:gd name="T32" fmla="*/ 42 w 70"/>
                  <a:gd name="T33" fmla="*/ 72 h 89"/>
                  <a:gd name="T34" fmla="*/ 45 w 70"/>
                  <a:gd name="T35" fmla="*/ 69 h 89"/>
                  <a:gd name="T36" fmla="*/ 47 w 70"/>
                  <a:gd name="T37" fmla="*/ 66 h 89"/>
                  <a:gd name="T38" fmla="*/ 49 w 70"/>
                  <a:gd name="T39" fmla="*/ 60 h 89"/>
                  <a:gd name="T40" fmla="*/ 49 w 70"/>
                  <a:gd name="T41" fmla="*/ 53 h 89"/>
                  <a:gd name="T42" fmla="*/ 50 w 70"/>
                  <a:gd name="T43" fmla="*/ 45 h 89"/>
                  <a:gd name="T44" fmla="*/ 49 w 70"/>
                  <a:gd name="T45" fmla="*/ 36 h 89"/>
                  <a:gd name="T46" fmla="*/ 49 w 70"/>
                  <a:gd name="T47" fmla="*/ 29 h 89"/>
                  <a:gd name="T48" fmla="*/ 47 w 70"/>
                  <a:gd name="T49" fmla="*/ 24 h 89"/>
                  <a:gd name="T50" fmla="*/ 45 w 70"/>
                  <a:gd name="T51" fmla="*/ 20 h 89"/>
                  <a:gd name="T52" fmla="*/ 42 w 70"/>
                  <a:gd name="T53" fmla="*/ 17 h 89"/>
                  <a:gd name="T54" fmla="*/ 38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2 w 70"/>
                  <a:gd name="T61" fmla="*/ 0 h 89"/>
                  <a:gd name="T62" fmla="*/ 49 w 70"/>
                  <a:gd name="T63" fmla="*/ 1 h 89"/>
                  <a:gd name="T64" fmla="*/ 54 w 70"/>
                  <a:gd name="T65" fmla="*/ 4 h 89"/>
                  <a:gd name="T66" fmla="*/ 59 w 70"/>
                  <a:gd name="T67" fmla="*/ 8 h 89"/>
                  <a:gd name="T68" fmla="*/ 68 w 70"/>
                  <a:gd name="T69" fmla="*/ 23 h 89"/>
                  <a:gd name="T70" fmla="*/ 70 w 70"/>
                  <a:gd name="T71" fmla="*/ 45 h 89"/>
                  <a:gd name="T72" fmla="*/ 68 w 70"/>
                  <a:gd name="T73" fmla="*/ 66 h 89"/>
                  <a:gd name="T74" fmla="*/ 59 w 70"/>
                  <a:gd name="T75" fmla="*/ 81 h 89"/>
                  <a:gd name="T76" fmla="*/ 54 w 70"/>
                  <a:gd name="T77" fmla="*/ 85 h 89"/>
                  <a:gd name="T78" fmla="*/ 49 w 70"/>
                  <a:gd name="T79" fmla="*/ 88 h 89"/>
                  <a:gd name="T80" fmla="*/ 42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6 w 70"/>
                  <a:gd name="T89" fmla="*/ 84 h 89"/>
                  <a:gd name="T90" fmla="*/ 10 w 70"/>
                  <a:gd name="T91" fmla="*/ 79 h 89"/>
                  <a:gd name="T92" fmla="*/ 5 w 70"/>
                  <a:gd name="T93" fmla="*/ 72 h 89"/>
                  <a:gd name="T94" fmla="*/ 2 w 70"/>
                  <a:gd name="T95" fmla="*/ 59 h 89"/>
                  <a:gd name="T96" fmla="*/ 0 w 70"/>
                  <a:gd name="T97" fmla="*/ 45 h 89"/>
                  <a:gd name="T98" fmla="*/ 3 w 70"/>
                  <a:gd name="T99" fmla="*/ 23 h 89"/>
                  <a:gd name="T100" fmla="*/ 10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1" y="16"/>
                    </a:lnTo>
                    <a:lnTo>
                      <a:pt x="28" y="17"/>
                    </a:lnTo>
                    <a:lnTo>
                      <a:pt x="24" y="20"/>
                    </a:lnTo>
                    <a:lnTo>
                      <a:pt x="22" y="23"/>
                    </a:lnTo>
                    <a:lnTo>
                      <a:pt x="21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1" y="60"/>
                    </a:lnTo>
                    <a:lnTo>
                      <a:pt x="22" y="65"/>
                    </a:lnTo>
                    <a:lnTo>
                      <a:pt x="24" y="69"/>
                    </a:lnTo>
                    <a:lnTo>
                      <a:pt x="28" y="72"/>
                    </a:lnTo>
                    <a:lnTo>
                      <a:pt x="31" y="73"/>
                    </a:lnTo>
                    <a:lnTo>
                      <a:pt x="35" y="73"/>
                    </a:lnTo>
                    <a:lnTo>
                      <a:pt x="38" y="73"/>
                    </a:lnTo>
                    <a:lnTo>
                      <a:pt x="42" y="72"/>
                    </a:lnTo>
                    <a:lnTo>
                      <a:pt x="45" y="69"/>
                    </a:lnTo>
                    <a:lnTo>
                      <a:pt x="47" y="66"/>
                    </a:lnTo>
                    <a:lnTo>
                      <a:pt x="49" y="60"/>
                    </a:lnTo>
                    <a:lnTo>
                      <a:pt x="49" y="53"/>
                    </a:lnTo>
                    <a:lnTo>
                      <a:pt x="50" y="45"/>
                    </a:lnTo>
                    <a:lnTo>
                      <a:pt x="49" y="36"/>
                    </a:lnTo>
                    <a:lnTo>
                      <a:pt x="49" y="29"/>
                    </a:lnTo>
                    <a:lnTo>
                      <a:pt x="47" y="24"/>
                    </a:lnTo>
                    <a:lnTo>
                      <a:pt x="45" y="20"/>
                    </a:lnTo>
                    <a:lnTo>
                      <a:pt x="42" y="17"/>
                    </a:lnTo>
                    <a:lnTo>
                      <a:pt x="38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1"/>
                    </a:lnTo>
                    <a:lnTo>
                      <a:pt x="54" y="4"/>
                    </a:lnTo>
                    <a:lnTo>
                      <a:pt x="59" y="8"/>
                    </a:lnTo>
                    <a:lnTo>
                      <a:pt x="68" y="23"/>
                    </a:lnTo>
                    <a:lnTo>
                      <a:pt x="70" y="45"/>
                    </a:lnTo>
                    <a:lnTo>
                      <a:pt x="68" y="66"/>
                    </a:lnTo>
                    <a:lnTo>
                      <a:pt x="59" y="81"/>
                    </a:lnTo>
                    <a:lnTo>
                      <a:pt x="54" y="85"/>
                    </a:lnTo>
                    <a:lnTo>
                      <a:pt x="49" y="88"/>
                    </a:lnTo>
                    <a:lnTo>
                      <a:pt x="42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6" y="84"/>
                    </a:lnTo>
                    <a:lnTo>
                      <a:pt x="10" y="79"/>
                    </a:lnTo>
                    <a:lnTo>
                      <a:pt x="5" y="72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3" y="23"/>
                    </a:lnTo>
                    <a:lnTo>
                      <a:pt x="10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9" name="Rectangle 656"/>
              <p:cNvSpPr>
                <a:spLocks noChangeArrowheads="1"/>
              </p:cNvSpPr>
              <p:nvPr/>
            </p:nvSpPr>
            <p:spPr bwMode="auto">
              <a:xfrm>
                <a:off x="4274" y="3847"/>
                <a:ext cx="9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0" name="Freeform 657"/>
              <p:cNvSpPr>
                <a:spLocks/>
              </p:cNvSpPr>
              <p:nvPr/>
            </p:nvSpPr>
            <p:spPr bwMode="auto">
              <a:xfrm>
                <a:off x="4295" y="3775"/>
                <a:ext cx="23" cy="88"/>
              </a:xfrm>
              <a:custGeom>
                <a:avLst/>
                <a:gdLst>
                  <a:gd name="T0" fmla="*/ 30 w 47"/>
                  <a:gd name="T1" fmla="*/ 0 h 88"/>
                  <a:gd name="T2" fmla="*/ 47 w 47"/>
                  <a:gd name="T3" fmla="*/ 0 h 88"/>
                  <a:gd name="T4" fmla="*/ 47 w 47"/>
                  <a:gd name="T5" fmla="*/ 88 h 88"/>
                  <a:gd name="T6" fmla="*/ 26 w 47"/>
                  <a:gd name="T7" fmla="*/ 88 h 88"/>
                  <a:gd name="T8" fmla="*/ 26 w 47"/>
                  <a:gd name="T9" fmla="*/ 24 h 88"/>
                  <a:gd name="T10" fmla="*/ 18 w 47"/>
                  <a:gd name="T11" fmla="*/ 30 h 88"/>
                  <a:gd name="T12" fmla="*/ 9 w 47"/>
                  <a:gd name="T13" fmla="*/ 34 h 88"/>
                  <a:gd name="T14" fmla="*/ 0 w 47"/>
                  <a:gd name="T15" fmla="*/ 39 h 88"/>
                  <a:gd name="T16" fmla="*/ 0 w 47"/>
                  <a:gd name="T17" fmla="*/ 21 h 88"/>
                  <a:gd name="T18" fmla="*/ 9 w 47"/>
                  <a:gd name="T19" fmla="*/ 19 h 88"/>
                  <a:gd name="T20" fmla="*/ 18 w 47"/>
                  <a:gd name="T21" fmla="*/ 13 h 88"/>
                  <a:gd name="T22" fmla="*/ 23 w 47"/>
                  <a:gd name="T23" fmla="*/ 10 h 88"/>
                  <a:gd name="T24" fmla="*/ 26 w 47"/>
                  <a:gd name="T25" fmla="*/ 4 h 88"/>
                  <a:gd name="T26" fmla="*/ 30 w 4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88">
                    <a:moveTo>
                      <a:pt x="30" y="0"/>
                    </a:moveTo>
                    <a:lnTo>
                      <a:pt x="47" y="0"/>
                    </a:lnTo>
                    <a:lnTo>
                      <a:pt x="47" y="88"/>
                    </a:lnTo>
                    <a:lnTo>
                      <a:pt x="26" y="88"/>
                    </a:lnTo>
                    <a:lnTo>
                      <a:pt x="26" y="24"/>
                    </a:lnTo>
                    <a:lnTo>
                      <a:pt x="18" y="30"/>
                    </a:lnTo>
                    <a:lnTo>
                      <a:pt x="9" y="34"/>
                    </a:lnTo>
                    <a:lnTo>
                      <a:pt x="0" y="39"/>
                    </a:lnTo>
                    <a:lnTo>
                      <a:pt x="0" y="21"/>
                    </a:lnTo>
                    <a:lnTo>
                      <a:pt x="9" y="19"/>
                    </a:lnTo>
                    <a:lnTo>
                      <a:pt x="18" y="13"/>
                    </a:lnTo>
                    <a:lnTo>
                      <a:pt x="23" y="10"/>
                    </a:lnTo>
                    <a:lnTo>
                      <a:pt x="26" y="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1" name="Freeform 658"/>
              <p:cNvSpPr>
                <a:spLocks noEditPoints="1"/>
              </p:cNvSpPr>
              <p:nvPr/>
            </p:nvSpPr>
            <p:spPr bwMode="auto">
              <a:xfrm>
                <a:off x="4332" y="3776"/>
                <a:ext cx="38" cy="87"/>
              </a:xfrm>
              <a:custGeom>
                <a:avLst/>
                <a:gdLst>
                  <a:gd name="T0" fmla="*/ 42 w 76"/>
                  <a:gd name="T1" fmla="*/ 26 h 87"/>
                  <a:gd name="T2" fmla="*/ 18 w 76"/>
                  <a:gd name="T3" fmla="*/ 54 h 87"/>
                  <a:gd name="T4" fmla="*/ 42 w 76"/>
                  <a:gd name="T5" fmla="*/ 54 h 87"/>
                  <a:gd name="T6" fmla="*/ 42 w 76"/>
                  <a:gd name="T7" fmla="*/ 26 h 87"/>
                  <a:gd name="T8" fmla="*/ 44 w 76"/>
                  <a:gd name="T9" fmla="*/ 0 h 87"/>
                  <a:gd name="T10" fmla="*/ 62 w 76"/>
                  <a:gd name="T11" fmla="*/ 0 h 87"/>
                  <a:gd name="T12" fmla="*/ 62 w 76"/>
                  <a:gd name="T13" fmla="*/ 54 h 87"/>
                  <a:gd name="T14" fmla="*/ 76 w 76"/>
                  <a:gd name="T15" fmla="*/ 54 h 87"/>
                  <a:gd name="T16" fmla="*/ 76 w 76"/>
                  <a:gd name="T17" fmla="*/ 70 h 87"/>
                  <a:gd name="T18" fmla="*/ 62 w 76"/>
                  <a:gd name="T19" fmla="*/ 70 h 87"/>
                  <a:gd name="T20" fmla="*/ 62 w 76"/>
                  <a:gd name="T21" fmla="*/ 87 h 87"/>
                  <a:gd name="T22" fmla="*/ 42 w 76"/>
                  <a:gd name="T23" fmla="*/ 87 h 87"/>
                  <a:gd name="T24" fmla="*/ 42 w 76"/>
                  <a:gd name="T25" fmla="*/ 70 h 87"/>
                  <a:gd name="T26" fmla="*/ 0 w 76"/>
                  <a:gd name="T27" fmla="*/ 70 h 87"/>
                  <a:gd name="T28" fmla="*/ 0 w 76"/>
                  <a:gd name="T29" fmla="*/ 54 h 87"/>
                  <a:gd name="T30" fmla="*/ 44 w 76"/>
                  <a:gd name="T3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87">
                    <a:moveTo>
                      <a:pt x="42" y="26"/>
                    </a:moveTo>
                    <a:lnTo>
                      <a:pt x="18" y="54"/>
                    </a:lnTo>
                    <a:lnTo>
                      <a:pt x="42" y="54"/>
                    </a:lnTo>
                    <a:lnTo>
                      <a:pt x="42" y="26"/>
                    </a:lnTo>
                    <a:close/>
                    <a:moveTo>
                      <a:pt x="44" y="0"/>
                    </a:moveTo>
                    <a:lnTo>
                      <a:pt x="62" y="0"/>
                    </a:lnTo>
                    <a:lnTo>
                      <a:pt x="62" y="54"/>
                    </a:lnTo>
                    <a:lnTo>
                      <a:pt x="76" y="54"/>
                    </a:lnTo>
                    <a:lnTo>
                      <a:pt x="76" y="70"/>
                    </a:lnTo>
                    <a:lnTo>
                      <a:pt x="62" y="70"/>
                    </a:lnTo>
                    <a:lnTo>
                      <a:pt x="62" y="87"/>
                    </a:lnTo>
                    <a:lnTo>
                      <a:pt x="42" y="87"/>
                    </a:lnTo>
                    <a:lnTo>
                      <a:pt x="42" y="70"/>
                    </a:lnTo>
                    <a:lnTo>
                      <a:pt x="0" y="70"/>
                    </a:lnTo>
                    <a:lnTo>
                      <a:pt x="0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2" name="Freeform 659"/>
              <p:cNvSpPr>
                <a:spLocks noEditPoints="1"/>
              </p:cNvSpPr>
              <p:nvPr/>
            </p:nvSpPr>
            <p:spPr bwMode="auto">
              <a:xfrm>
                <a:off x="4499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2 w 70"/>
                  <a:gd name="T3" fmla="*/ 16 h 89"/>
                  <a:gd name="T4" fmla="*/ 28 w 70"/>
                  <a:gd name="T5" fmla="*/ 17 h 89"/>
                  <a:gd name="T6" fmla="*/ 25 w 70"/>
                  <a:gd name="T7" fmla="*/ 20 h 89"/>
                  <a:gd name="T8" fmla="*/ 23 w 70"/>
                  <a:gd name="T9" fmla="*/ 23 h 89"/>
                  <a:gd name="T10" fmla="*/ 21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1 w 70"/>
                  <a:gd name="T19" fmla="*/ 60 h 89"/>
                  <a:gd name="T20" fmla="*/ 23 w 70"/>
                  <a:gd name="T21" fmla="*/ 65 h 89"/>
                  <a:gd name="T22" fmla="*/ 25 w 70"/>
                  <a:gd name="T23" fmla="*/ 69 h 89"/>
                  <a:gd name="T24" fmla="*/ 28 w 70"/>
                  <a:gd name="T25" fmla="*/ 72 h 89"/>
                  <a:gd name="T26" fmla="*/ 32 w 70"/>
                  <a:gd name="T27" fmla="*/ 73 h 89"/>
                  <a:gd name="T28" fmla="*/ 35 w 70"/>
                  <a:gd name="T29" fmla="*/ 73 h 89"/>
                  <a:gd name="T30" fmla="*/ 41 w 70"/>
                  <a:gd name="T31" fmla="*/ 73 h 89"/>
                  <a:gd name="T32" fmla="*/ 44 w 70"/>
                  <a:gd name="T33" fmla="*/ 72 h 89"/>
                  <a:gd name="T34" fmla="*/ 46 w 70"/>
                  <a:gd name="T35" fmla="*/ 69 h 89"/>
                  <a:gd name="T36" fmla="*/ 48 w 70"/>
                  <a:gd name="T37" fmla="*/ 66 h 89"/>
                  <a:gd name="T38" fmla="*/ 49 w 70"/>
                  <a:gd name="T39" fmla="*/ 60 h 89"/>
                  <a:gd name="T40" fmla="*/ 51 w 70"/>
                  <a:gd name="T41" fmla="*/ 53 h 89"/>
                  <a:gd name="T42" fmla="*/ 51 w 70"/>
                  <a:gd name="T43" fmla="*/ 45 h 89"/>
                  <a:gd name="T44" fmla="*/ 51 w 70"/>
                  <a:gd name="T45" fmla="*/ 36 h 89"/>
                  <a:gd name="T46" fmla="*/ 49 w 70"/>
                  <a:gd name="T47" fmla="*/ 29 h 89"/>
                  <a:gd name="T48" fmla="*/ 49 w 70"/>
                  <a:gd name="T49" fmla="*/ 24 h 89"/>
                  <a:gd name="T50" fmla="*/ 46 w 70"/>
                  <a:gd name="T51" fmla="*/ 20 h 89"/>
                  <a:gd name="T52" fmla="*/ 42 w 70"/>
                  <a:gd name="T53" fmla="*/ 17 h 89"/>
                  <a:gd name="T54" fmla="*/ 41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4 w 70"/>
                  <a:gd name="T61" fmla="*/ 0 h 89"/>
                  <a:gd name="T62" fmla="*/ 49 w 70"/>
                  <a:gd name="T63" fmla="*/ 1 h 89"/>
                  <a:gd name="T64" fmla="*/ 56 w 70"/>
                  <a:gd name="T65" fmla="*/ 4 h 89"/>
                  <a:gd name="T66" fmla="*/ 60 w 70"/>
                  <a:gd name="T67" fmla="*/ 8 h 89"/>
                  <a:gd name="T68" fmla="*/ 68 w 70"/>
                  <a:gd name="T69" fmla="*/ 23 h 89"/>
                  <a:gd name="T70" fmla="*/ 70 w 70"/>
                  <a:gd name="T71" fmla="*/ 45 h 89"/>
                  <a:gd name="T72" fmla="*/ 68 w 70"/>
                  <a:gd name="T73" fmla="*/ 66 h 89"/>
                  <a:gd name="T74" fmla="*/ 60 w 70"/>
                  <a:gd name="T75" fmla="*/ 81 h 89"/>
                  <a:gd name="T76" fmla="*/ 55 w 70"/>
                  <a:gd name="T77" fmla="*/ 85 h 89"/>
                  <a:gd name="T78" fmla="*/ 49 w 70"/>
                  <a:gd name="T79" fmla="*/ 88 h 89"/>
                  <a:gd name="T80" fmla="*/ 44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6 w 70"/>
                  <a:gd name="T89" fmla="*/ 84 h 89"/>
                  <a:gd name="T90" fmla="*/ 11 w 70"/>
                  <a:gd name="T91" fmla="*/ 79 h 89"/>
                  <a:gd name="T92" fmla="*/ 6 w 70"/>
                  <a:gd name="T93" fmla="*/ 72 h 89"/>
                  <a:gd name="T94" fmla="*/ 2 w 70"/>
                  <a:gd name="T95" fmla="*/ 59 h 89"/>
                  <a:gd name="T96" fmla="*/ 0 w 70"/>
                  <a:gd name="T97" fmla="*/ 45 h 89"/>
                  <a:gd name="T98" fmla="*/ 4 w 70"/>
                  <a:gd name="T99" fmla="*/ 23 h 89"/>
                  <a:gd name="T100" fmla="*/ 11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2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1" y="60"/>
                    </a:lnTo>
                    <a:lnTo>
                      <a:pt x="23" y="65"/>
                    </a:lnTo>
                    <a:lnTo>
                      <a:pt x="25" y="69"/>
                    </a:lnTo>
                    <a:lnTo>
                      <a:pt x="28" y="72"/>
                    </a:lnTo>
                    <a:lnTo>
                      <a:pt x="32" y="73"/>
                    </a:lnTo>
                    <a:lnTo>
                      <a:pt x="35" y="73"/>
                    </a:lnTo>
                    <a:lnTo>
                      <a:pt x="41" y="73"/>
                    </a:lnTo>
                    <a:lnTo>
                      <a:pt x="44" y="72"/>
                    </a:lnTo>
                    <a:lnTo>
                      <a:pt x="46" y="69"/>
                    </a:lnTo>
                    <a:lnTo>
                      <a:pt x="48" y="66"/>
                    </a:lnTo>
                    <a:lnTo>
                      <a:pt x="49" y="60"/>
                    </a:lnTo>
                    <a:lnTo>
                      <a:pt x="51" y="53"/>
                    </a:lnTo>
                    <a:lnTo>
                      <a:pt x="51" y="45"/>
                    </a:lnTo>
                    <a:lnTo>
                      <a:pt x="51" y="36"/>
                    </a:lnTo>
                    <a:lnTo>
                      <a:pt x="49" y="29"/>
                    </a:lnTo>
                    <a:lnTo>
                      <a:pt x="49" y="24"/>
                    </a:lnTo>
                    <a:lnTo>
                      <a:pt x="46" y="20"/>
                    </a:lnTo>
                    <a:lnTo>
                      <a:pt x="42" y="17"/>
                    </a:lnTo>
                    <a:lnTo>
                      <a:pt x="41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4" y="0"/>
                    </a:lnTo>
                    <a:lnTo>
                      <a:pt x="49" y="1"/>
                    </a:lnTo>
                    <a:lnTo>
                      <a:pt x="56" y="4"/>
                    </a:lnTo>
                    <a:lnTo>
                      <a:pt x="60" y="8"/>
                    </a:lnTo>
                    <a:lnTo>
                      <a:pt x="68" y="23"/>
                    </a:lnTo>
                    <a:lnTo>
                      <a:pt x="70" y="45"/>
                    </a:lnTo>
                    <a:lnTo>
                      <a:pt x="68" y="66"/>
                    </a:lnTo>
                    <a:lnTo>
                      <a:pt x="60" y="81"/>
                    </a:lnTo>
                    <a:lnTo>
                      <a:pt x="55" y="85"/>
                    </a:lnTo>
                    <a:lnTo>
                      <a:pt x="49" y="88"/>
                    </a:lnTo>
                    <a:lnTo>
                      <a:pt x="44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6" y="84"/>
                    </a:lnTo>
                    <a:lnTo>
                      <a:pt x="11" y="79"/>
                    </a:lnTo>
                    <a:lnTo>
                      <a:pt x="6" y="72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4" y="2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3" name="Rectangle 660"/>
              <p:cNvSpPr>
                <a:spLocks noChangeArrowheads="1"/>
              </p:cNvSpPr>
              <p:nvPr/>
            </p:nvSpPr>
            <p:spPr bwMode="auto">
              <a:xfrm>
                <a:off x="4543" y="3847"/>
                <a:ext cx="10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4" name="Freeform 661"/>
              <p:cNvSpPr>
                <a:spLocks/>
              </p:cNvSpPr>
              <p:nvPr/>
            </p:nvSpPr>
            <p:spPr bwMode="auto">
              <a:xfrm>
                <a:off x="4564" y="3775"/>
                <a:ext cx="23" cy="88"/>
              </a:xfrm>
              <a:custGeom>
                <a:avLst/>
                <a:gdLst>
                  <a:gd name="T0" fmla="*/ 29 w 47"/>
                  <a:gd name="T1" fmla="*/ 0 h 88"/>
                  <a:gd name="T2" fmla="*/ 47 w 47"/>
                  <a:gd name="T3" fmla="*/ 0 h 88"/>
                  <a:gd name="T4" fmla="*/ 47 w 47"/>
                  <a:gd name="T5" fmla="*/ 88 h 88"/>
                  <a:gd name="T6" fmla="*/ 26 w 47"/>
                  <a:gd name="T7" fmla="*/ 88 h 88"/>
                  <a:gd name="T8" fmla="*/ 26 w 47"/>
                  <a:gd name="T9" fmla="*/ 24 h 88"/>
                  <a:gd name="T10" fmla="*/ 19 w 47"/>
                  <a:gd name="T11" fmla="*/ 30 h 88"/>
                  <a:gd name="T12" fmla="*/ 10 w 47"/>
                  <a:gd name="T13" fmla="*/ 34 h 88"/>
                  <a:gd name="T14" fmla="*/ 0 w 47"/>
                  <a:gd name="T15" fmla="*/ 39 h 88"/>
                  <a:gd name="T16" fmla="*/ 0 w 47"/>
                  <a:gd name="T17" fmla="*/ 21 h 88"/>
                  <a:gd name="T18" fmla="*/ 8 w 47"/>
                  <a:gd name="T19" fmla="*/ 19 h 88"/>
                  <a:gd name="T20" fmla="*/ 17 w 47"/>
                  <a:gd name="T21" fmla="*/ 13 h 88"/>
                  <a:gd name="T22" fmla="*/ 22 w 47"/>
                  <a:gd name="T23" fmla="*/ 10 h 88"/>
                  <a:gd name="T24" fmla="*/ 28 w 47"/>
                  <a:gd name="T25" fmla="*/ 4 h 88"/>
                  <a:gd name="T26" fmla="*/ 29 w 4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88">
                    <a:moveTo>
                      <a:pt x="29" y="0"/>
                    </a:moveTo>
                    <a:lnTo>
                      <a:pt x="47" y="0"/>
                    </a:lnTo>
                    <a:lnTo>
                      <a:pt x="47" y="88"/>
                    </a:lnTo>
                    <a:lnTo>
                      <a:pt x="26" y="88"/>
                    </a:lnTo>
                    <a:lnTo>
                      <a:pt x="26" y="24"/>
                    </a:lnTo>
                    <a:lnTo>
                      <a:pt x="19" y="30"/>
                    </a:lnTo>
                    <a:lnTo>
                      <a:pt x="10" y="34"/>
                    </a:lnTo>
                    <a:lnTo>
                      <a:pt x="0" y="39"/>
                    </a:lnTo>
                    <a:lnTo>
                      <a:pt x="0" y="21"/>
                    </a:lnTo>
                    <a:lnTo>
                      <a:pt x="8" y="19"/>
                    </a:lnTo>
                    <a:lnTo>
                      <a:pt x="17" y="13"/>
                    </a:lnTo>
                    <a:lnTo>
                      <a:pt x="22" y="10"/>
                    </a:lnTo>
                    <a:lnTo>
                      <a:pt x="28" y="4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5" name="Freeform 662"/>
              <p:cNvSpPr>
                <a:spLocks noEditPoints="1"/>
              </p:cNvSpPr>
              <p:nvPr/>
            </p:nvSpPr>
            <p:spPr bwMode="auto">
              <a:xfrm>
                <a:off x="4603" y="3775"/>
                <a:ext cx="35" cy="89"/>
              </a:xfrm>
              <a:custGeom>
                <a:avLst/>
                <a:gdLst>
                  <a:gd name="T0" fmla="*/ 28 w 70"/>
                  <a:gd name="T1" fmla="*/ 49 h 89"/>
                  <a:gd name="T2" fmla="*/ 21 w 70"/>
                  <a:gd name="T3" fmla="*/ 53 h 89"/>
                  <a:gd name="T4" fmla="*/ 20 w 70"/>
                  <a:gd name="T5" fmla="*/ 60 h 89"/>
                  <a:gd name="T6" fmla="*/ 21 w 70"/>
                  <a:gd name="T7" fmla="*/ 68 h 89"/>
                  <a:gd name="T8" fmla="*/ 30 w 70"/>
                  <a:gd name="T9" fmla="*/ 73 h 89"/>
                  <a:gd name="T10" fmla="*/ 41 w 70"/>
                  <a:gd name="T11" fmla="*/ 73 h 89"/>
                  <a:gd name="T12" fmla="*/ 48 w 70"/>
                  <a:gd name="T13" fmla="*/ 69 h 89"/>
                  <a:gd name="T14" fmla="*/ 49 w 70"/>
                  <a:gd name="T15" fmla="*/ 62 h 89"/>
                  <a:gd name="T16" fmla="*/ 48 w 70"/>
                  <a:gd name="T17" fmla="*/ 55 h 89"/>
                  <a:gd name="T18" fmla="*/ 41 w 70"/>
                  <a:gd name="T19" fmla="*/ 49 h 89"/>
                  <a:gd name="T20" fmla="*/ 39 w 70"/>
                  <a:gd name="T21" fmla="*/ 0 h 89"/>
                  <a:gd name="T22" fmla="*/ 53 w 70"/>
                  <a:gd name="T23" fmla="*/ 3 h 89"/>
                  <a:gd name="T24" fmla="*/ 63 w 70"/>
                  <a:gd name="T25" fmla="*/ 10 h 89"/>
                  <a:gd name="T26" fmla="*/ 69 w 70"/>
                  <a:gd name="T27" fmla="*/ 23 h 89"/>
                  <a:gd name="T28" fmla="*/ 46 w 70"/>
                  <a:gd name="T29" fmla="*/ 21 h 89"/>
                  <a:gd name="T30" fmla="*/ 41 w 70"/>
                  <a:gd name="T31" fmla="*/ 16 h 89"/>
                  <a:gd name="T32" fmla="*/ 32 w 70"/>
                  <a:gd name="T33" fmla="*/ 16 h 89"/>
                  <a:gd name="T34" fmla="*/ 25 w 70"/>
                  <a:gd name="T35" fmla="*/ 20 h 89"/>
                  <a:gd name="T36" fmla="*/ 20 w 70"/>
                  <a:gd name="T37" fmla="*/ 27 h 89"/>
                  <a:gd name="T38" fmla="*/ 18 w 70"/>
                  <a:gd name="T39" fmla="*/ 40 h 89"/>
                  <a:gd name="T40" fmla="*/ 30 w 70"/>
                  <a:gd name="T41" fmla="*/ 34 h 89"/>
                  <a:gd name="T42" fmla="*/ 46 w 70"/>
                  <a:gd name="T43" fmla="*/ 34 h 89"/>
                  <a:gd name="T44" fmla="*/ 60 w 70"/>
                  <a:gd name="T45" fmla="*/ 40 h 89"/>
                  <a:gd name="T46" fmla="*/ 69 w 70"/>
                  <a:gd name="T47" fmla="*/ 53 h 89"/>
                  <a:gd name="T48" fmla="*/ 69 w 70"/>
                  <a:gd name="T49" fmla="*/ 69 h 89"/>
                  <a:gd name="T50" fmla="*/ 60 w 70"/>
                  <a:gd name="T51" fmla="*/ 82 h 89"/>
                  <a:gd name="T52" fmla="*/ 46 w 70"/>
                  <a:gd name="T53" fmla="*/ 89 h 89"/>
                  <a:gd name="T54" fmla="*/ 28 w 70"/>
                  <a:gd name="T55" fmla="*/ 89 h 89"/>
                  <a:gd name="T56" fmla="*/ 14 w 70"/>
                  <a:gd name="T57" fmla="*/ 84 h 89"/>
                  <a:gd name="T58" fmla="*/ 2 w 70"/>
                  <a:gd name="T59" fmla="*/ 65 h 89"/>
                  <a:gd name="T60" fmla="*/ 2 w 70"/>
                  <a:gd name="T61" fmla="*/ 24 h 89"/>
                  <a:gd name="T62" fmla="*/ 16 w 70"/>
                  <a:gd name="T63" fmla="*/ 6 h 89"/>
                  <a:gd name="T64" fmla="*/ 30 w 70"/>
                  <a:gd name="T6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89">
                    <a:moveTo>
                      <a:pt x="34" y="49"/>
                    </a:moveTo>
                    <a:lnTo>
                      <a:pt x="28" y="49"/>
                    </a:lnTo>
                    <a:lnTo>
                      <a:pt x="23" y="52"/>
                    </a:lnTo>
                    <a:lnTo>
                      <a:pt x="21" y="53"/>
                    </a:lnTo>
                    <a:lnTo>
                      <a:pt x="20" y="56"/>
                    </a:lnTo>
                    <a:lnTo>
                      <a:pt x="20" y="60"/>
                    </a:lnTo>
                    <a:lnTo>
                      <a:pt x="20" y="65"/>
                    </a:lnTo>
                    <a:lnTo>
                      <a:pt x="21" y="68"/>
                    </a:lnTo>
                    <a:lnTo>
                      <a:pt x="25" y="71"/>
                    </a:lnTo>
                    <a:lnTo>
                      <a:pt x="30" y="73"/>
                    </a:lnTo>
                    <a:lnTo>
                      <a:pt x="35" y="73"/>
                    </a:lnTo>
                    <a:lnTo>
                      <a:pt x="41" y="73"/>
                    </a:lnTo>
                    <a:lnTo>
                      <a:pt x="46" y="71"/>
                    </a:lnTo>
                    <a:lnTo>
                      <a:pt x="48" y="69"/>
                    </a:lnTo>
                    <a:lnTo>
                      <a:pt x="49" y="66"/>
                    </a:lnTo>
                    <a:lnTo>
                      <a:pt x="49" y="62"/>
                    </a:lnTo>
                    <a:lnTo>
                      <a:pt x="49" y="58"/>
                    </a:lnTo>
                    <a:lnTo>
                      <a:pt x="48" y="55"/>
                    </a:lnTo>
                    <a:lnTo>
                      <a:pt x="46" y="52"/>
                    </a:lnTo>
                    <a:lnTo>
                      <a:pt x="41" y="49"/>
                    </a:lnTo>
                    <a:lnTo>
                      <a:pt x="34" y="49"/>
                    </a:lnTo>
                    <a:close/>
                    <a:moveTo>
                      <a:pt x="39" y="0"/>
                    </a:moveTo>
                    <a:lnTo>
                      <a:pt x="46" y="0"/>
                    </a:lnTo>
                    <a:lnTo>
                      <a:pt x="53" y="3"/>
                    </a:lnTo>
                    <a:lnTo>
                      <a:pt x="58" y="6"/>
                    </a:lnTo>
                    <a:lnTo>
                      <a:pt x="63" y="10"/>
                    </a:lnTo>
                    <a:lnTo>
                      <a:pt x="65" y="16"/>
                    </a:lnTo>
                    <a:lnTo>
                      <a:pt x="69" y="23"/>
                    </a:lnTo>
                    <a:lnTo>
                      <a:pt x="48" y="26"/>
                    </a:lnTo>
                    <a:lnTo>
                      <a:pt x="46" y="21"/>
                    </a:lnTo>
                    <a:lnTo>
                      <a:pt x="44" y="17"/>
                    </a:lnTo>
                    <a:lnTo>
                      <a:pt x="41" y="16"/>
                    </a:lnTo>
                    <a:lnTo>
                      <a:pt x="35" y="16"/>
                    </a:lnTo>
                    <a:lnTo>
                      <a:pt x="32" y="16"/>
                    </a:lnTo>
                    <a:lnTo>
                      <a:pt x="27" y="17"/>
                    </a:lnTo>
                    <a:lnTo>
                      <a:pt x="25" y="20"/>
                    </a:lnTo>
                    <a:lnTo>
                      <a:pt x="21" y="23"/>
                    </a:lnTo>
                    <a:lnTo>
                      <a:pt x="20" y="27"/>
                    </a:lnTo>
                    <a:lnTo>
                      <a:pt x="20" y="33"/>
                    </a:lnTo>
                    <a:lnTo>
                      <a:pt x="18" y="40"/>
                    </a:lnTo>
                    <a:lnTo>
                      <a:pt x="23" y="36"/>
                    </a:lnTo>
                    <a:lnTo>
                      <a:pt x="30" y="34"/>
                    </a:lnTo>
                    <a:lnTo>
                      <a:pt x="37" y="33"/>
                    </a:lnTo>
                    <a:lnTo>
                      <a:pt x="46" y="34"/>
                    </a:lnTo>
                    <a:lnTo>
                      <a:pt x="53" y="36"/>
                    </a:lnTo>
                    <a:lnTo>
                      <a:pt x="60" y="40"/>
                    </a:lnTo>
                    <a:lnTo>
                      <a:pt x="65" y="46"/>
                    </a:lnTo>
                    <a:lnTo>
                      <a:pt x="69" y="53"/>
                    </a:lnTo>
                    <a:lnTo>
                      <a:pt x="70" y="60"/>
                    </a:lnTo>
                    <a:lnTo>
                      <a:pt x="69" y="69"/>
                    </a:lnTo>
                    <a:lnTo>
                      <a:pt x="65" y="76"/>
                    </a:lnTo>
                    <a:lnTo>
                      <a:pt x="60" y="82"/>
                    </a:lnTo>
                    <a:lnTo>
                      <a:pt x="53" y="86"/>
                    </a:lnTo>
                    <a:lnTo>
                      <a:pt x="46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4" y="84"/>
                    </a:lnTo>
                    <a:lnTo>
                      <a:pt x="9" y="79"/>
                    </a:lnTo>
                    <a:lnTo>
                      <a:pt x="2" y="65"/>
                    </a:lnTo>
                    <a:lnTo>
                      <a:pt x="0" y="45"/>
                    </a:lnTo>
                    <a:lnTo>
                      <a:pt x="2" y="24"/>
                    </a:lnTo>
                    <a:lnTo>
                      <a:pt x="11" y="10"/>
                    </a:lnTo>
                    <a:lnTo>
                      <a:pt x="16" y="6"/>
                    </a:lnTo>
                    <a:lnTo>
                      <a:pt x="23" y="3"/>
                    </a:lnTo>
                    <a:lnTo>
                      <a:pt x="30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6" name="Freeform 663"/>
              <p:cNvSpPr>
                <a:spLocks noEditPoints="1"/>
              </p:cNvSpPr>
              <p:nvPr/>
            </p:nvSpPr>
            <p:spPr bwMode="auto">
              <a:xfrm>
                <a:off x="4768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1 w 70"/>
                  <a:gd name="T3" fmla="*/ 16 h 89"/>
                  <a:gd name="T4" fmla="*/ 28 w 70"/>
                  <a:gd name="T5" fmla="*/ 17 h 89"/>
                  <a:gd name="T6" fmla="*/ 26 w 70"/>
                  <a:gd name="T7" fmla="*/ 20 h 89"/>
                  <a:gd name="T8" fmla="*/ 23 w 70"/>
                  <a:gd name="T9" fmla="*/ 23 h 89"/>
                  <a:gd name="T10" fmla="*/ 23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3 w 70"/>
                  <a:gd name="T19" fmla="*/ 60 h 89"/>
                  <a:gd name="T20" fmla="*/ 23 w 70"/>
                  <a:gd name="T21" fmla="*/ 65 h 89"/>
                  <a:gd name="T22" fmla="*/ 26 w 70"/>
                  <a:gd name="T23" fmla="*/ 69 h 89"/>
                  <a:gd name="T24" fmla="*/ 28 w 70"/>
                  <a:gd name="T25" fmla="*/ 72 h 89"/>
                  <a:gd name="T26" fmla="*/ 31 w 70"/>
                  <a:gd name="T27" fmla="*/ 73 h 89"/>
                  <a:gd name="T28" fmla="*/ 35 w 70"/>
                  <a:gd name="T29" fmla="*/ 73 h 89"/>
                  <a:gd name="T30" fmla="*/ 40 w 70"/>
                  <a:gd name="T31" fmla="*/ 73 h 89"/>
                  <a:gd name="T32" fmla="*/ 44 w 70"/>
                  <a:gd name="T33" fmla="*/ 72 h 89"/>
                  <a:gd name="T34" fmla="*/ 45 w 70"/>
                  <a:gd name="T35" fmla="*/ 69 h 89"/>
                  <a:gd name="T36" fmla="*/ 49 w 70"/>
                  <a:gd name="T37" fmla="*/ 66 h 89"/>
                  <a:gd name="T38" fmla="*/ 49 w 70"/>
                  <a:gd name="T39" fmla="*/ 60 h 89"/>
                  <a:gd name="T40" fmla="*/ 51 w 70"/>
                  <a:gd name="T41" fmla="*/ 53 h 89"/>
                  <a:gd name="T42" fmla="*/ 51 w 70"/>
                  <a:gd name="T43" fmla="*/ 45 h 89"/>
                  <a:gd name="T44" fmla="*/ 51 w 70"/>
                  <a:gd name="T45" fmla="*/ 36 h 89"/>
                  <a:gd name="T46" fmla="*/ 49 w 70"/>
                  <a:gd name="T47" fmla="*/ 29 h 89"/>
                  <a:gd name="T48" fmla="*/ 49 w 70"/>
                  <a:gd name="T49" fmla="*/ 24 h 89"/>
                  <a:gd name="T50" fmla="*/ 45 w 70"/>
                  <a:gd name="T51" fmla="*/ 20 h 89"/>
                  <a:gd name="T52" fmla="*/ 44 w 70"/>
                  <a:gd name="T53" fmla="*/ 17 h 89"/>
                  <a:gd name="T54" fmla="*/ 40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4 w 70"/>
                  <a:gd name="T61" fmla="*/ 0 h 89"/>
                  <a:gd name="T62" fmla="*/ 49 w 70"/>
                  <a:gd name="T63" fmla="*/ 1 h 89"/>
                  <a:gd name="T64" fmla="*/ 56 w 70"/>
                  <a:gd name="T65" fmla="*/ 4 h 89"/>
                  <a:gd name="T66" fmla="*/ 59 w 70"/>
                  <a:gd name="T67" fmla="*/ 8 h 89"/>
                  <a:gd name="T68" fmla="*/ 68 w 70"/>
                  <a:gd name="T69" fmla="*/ 23 h 89"/>
                  <a:gd name="T70" fmla="*/ 70 w 70"/>
                  <a:gd name="T71" fmla="*/ 45 h 89"/>
                  <a:gd name="T72" fmla="*/ 68 w 70"/>
                  <a:gd name="T73" fmla="*/ 66 h 89"/>
                  <a:gd name="T74" fmla="*/ 59 w 70"/>
                  <a:gd name="T75" fmla="*/ 81 h 89"/>
                  <a:gd name="T76" fmla="*/ 56 w 70"/>
                  <a:gd name="T77" fmla="*/ 85 h 89"/>
                  <a:gd name="T78" fmla="*/ 49 w 70"/>
                  <a:gd name="T79" fmla="*/ 88 h 89"/>
                  <a:gd name="T80" fmla="*/ 44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6 w 70"/>
                  <a:gd name="T89" fmla="*/ 84 h 89"/>
                  <a:gd name="T90" fmla="*/ 10 w 70"/>
                  <a:gd name="T91" fmla="*/ 79 h 89"/>
                  <a:gd name="T92" fmla="*/ 5 w 70"/>
                  <a:gd name="T93" fmla="*/ 72 h 89"/>
                  <a:gd name="T94" fmla="*/ 2 w 70"/>
                  <a:gd name="T95" fmla="*/ 59 h 89"/>
                  <a:gd name="T96" fmla="*/ 0 w 70"/>
                  <a:gd name="T97" fmla="*/ 45 h 89"/>
                  <a:gd name="T98" fmla="*/ 3 w 70"/>
                  <a:gd name="T99" fmla="*/ 23 h 89"/>
                  <a:gd name="T100" fmla="*/ 10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1" y="16"/>
                    </a:lnTo>
                    <a:lnTo>
                      <a:pt x="28" y="17"/>
                    </a:lnTo>
                    <a:lnTo>
                      <a:pt x="26" y="20"/>
                    </a:lnTo>
                    <a:lnTo>
                      <a:pt x="23" y="23"/>
                    </a:lnTo>
                    <a:lnTo>
                      <a:pt x="23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3" y="60"/>
                    </a:lnTo>
                    <a:lnTo>
                      <a:pt x="23" y="65"/>
                    </a:lnTo>
                    <a:lnTo>
                      <a:pt x="26" y="69"/>
                    </a:lnTo>
                    <a:lnTo>
                      <a:pt x="28" y="72"/>
                    </a:lnTo>
                    <a:lnTo>
                      <a:pt x="31" y="73"/>
                    </a:lnTo>
                    <a:lnTo>
                      <a:pt x="35" y="73"/>
                    </a:lnTo>
                    <a:lnTo>
                      <a:pt x="40" y="73"/>
                    </a:lnTo>
                    <a:lnTo>
                      <a:pt x="44" y="72"/>
                    </a:lnTo>
                    <a:lnTo>
                      <a:pt x="45" y="69"/>
                    </a:lnTo>
                    <a:lnTo>
                      <a:pt x="49" y="66"/>
                    </a:lnTo>
                    <a:lnTo>
                      <a:pt x="49" y="60"/>
                    </a:lnTo>
                    <a:lnTo>
                      <a:pt x="51" y="53"/>
                    </a:lnTo>
                    <a:lnTo>
                      <a:pt x="51" y="45"/>
                    </a:lnTo>
                    <a:lnTo>
                      <a:pt x="51" y="36"/>
                    </a:lnTo>
                    <a:lnTo>
                      <a:pt x="49" y="29"/>
                    </a:lnTo>
                    <a:lnTo>
                      <a:pt x="49" y="24"/>
                    </a:lnTo>
                    <a:lnTo>
                      <a:pt x="45" y="20"/>
                    </a:lnTo>
                    <a:lnTo>
                      <a:pt x="44" y="17"/>
                    </a:lnTo>
                    <a:lnTo>
                      <a:pt x="40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4" y="0"/>
                    </a:lnTo>
                    <a:lnTo>
                      <a:pt x="49" y="1"/>
                    </a:lnTo>
                    <a:lnTo>
                      <a:pt x="56" y="4"/>
                    </a:lnTo>
                    <a:lnTo>
                      <a:pt x="59" y="8"/>
                    </a:lnTo>
                    <a:lnTo>
                      <a:pt x="68" y="23"/>
                    </a:lnTo>
                    <a:lnTo>
                      <a:pt x="70" y="45"/>
                    </a:lnTo>
                    <a:lnTo>
                      <a:pt x="68" y="66"/>
                    </a:lnTo>
                    <a:lnTo>
                      <a:pt x="59" y="81"/>
                    </a:lnTo>
                    <a:lnTo>
                      <a:pt x="56" y="85"/>
                    </a:lnTo>
                    <a:lnTo>
                      <a:pt x="49" y="88"/>
                    </a:lnTo>
                    <a:lnTo>
                      <a:pt x="44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6" y="84"/>
                    </a:lnTo>
                    <a:lnTo>
                      <a:pt x="10" y="79"/>
                    </a:lnTo>
                    <a:lnTo>
                      <a:pt x="5" y="72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3" y="23"/>
                    </a:lnTo>
                    <a:lnTo>
                      <a:pt x="10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Rectangle 664"/>
              <p:cNvSpPr>
                <a:spLocks noChangeArrowheads="1"/>
              </p:cNvSpPr>
              <p:nvPr/>
            </p:nvSpPr>
            <p:spPr bwMode="auto">
              <a:xfrm>
                <a:off x="4812" y="3847"/>
                <a:ext cx="11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8" name="Freeform 665"/>
              <p:cNvSpPr>
                <a:spLocks/>
              </p:cNvSpPr>
              <p:nvPr/>
            </p:nvSpPr>
            <p:spPr bwMode="auto">
              <a:xfrm>
                <a:off x="4833" y="3775"/>
                <a:ext cx="24" cy="88"/>
              </a:xfrm>
              <a:custGeom>
                <a:avLst/>
                <a:gdLst>
                  <a:gd name="T0" fmla="*/ 30 w 47"/>
                  <a:gd name="T1" fmla="*/ 0 h 88"/>
                  <a:gd name="T2" fmla="*/ 47 w 47"/>
                  <a:gd name="T3" fmla="*/ 0 h 88"/>
                  <a:gd name="T4" fmla="*/ 47 w 47"/>
                  <a:gd name="T5" fmla="*/ 88 h 88"/>
                  <a:gd name="T6" fmla="*/ 26 w 47"/>
                  <a:gd name="T7" fmla="*/ 88 h 88"/>
                  <a:gd name="T8" fmla="*/ 26 w 47"/>
                  <a:gd name="T9" fmla="*/ 24 h 88"/>
                  <a:gd name="T10" fmla="*/ 19 w 47"/>
                  <a:gd name="T11" fmla="*/ 30 h 88"/>
                  <a:gd name="T12" fmla="*/ 11 w 47"/>
                  <a:gd name="T13" fmla="*/ 34 h 88"/>
                  <a:gd name="T14" fmla="*/ 0 w 47"/>
                  <a:gd name="T15" fmla="*/ 39 h 88"/>
                  <a:gd name="T16" fmla="*/ 0 w 47"/>
                  <a:gd name="T17" fmla="*/ 21 h 88"/>
                  <a:gd name="T18" fmla="*/ 9 w 47"/>
                  <a:gd name="T19" fmla="*/ 19 h 88"/>
                  <a:gd name="T20" fmla="*/ 18 w 47"/>
                  <a:gd name="T21" fmla="*/ 13 h 88"/>
                  <a:gd name="T22" fmla="*/ 23 w 47"/>
                  <a:gd name="T23" fmla="*/ 10 h 88"/>
                  <a:gd name="T24" fmla="*/ 28 w 47"/>
                  <a:gd name="T25" fmla="*/ 4 h 88"/>
                  <a:gd name="T26" fmla="*/ 30 w 4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88">
                    <a:moveTo>
                      <a:pt x="30" y="0"/>
                    </a:moveTo>
                    <a:lnTo>
                      <a:pt x="47" y="0"/>
                    </a:lnTo>
                    <a:lnTo>
                      <a:pt x="47" y="88"/>
                    </a:lnTo>
                    <a:lnTo>
                      <a:pt x="26" y="88"/>
                    </a:lnTo>
                    <a:lnTo>
                      <a:pt x="26" y="24"/>
                    </a:lnTo>
                    <a:lnTo>
                      <a:pt x="19" y="30"/>
                    </a:lnTo>
                    <a:lnTo>
                      <a:pt x="11" y="34"/>
                    </a:lnTo>
                    <a:lnTo>
                      <a:pt x="0" y="39"/>
                    </a:lnTo>
                    <a:lnTo>
                      <a:pt x="0" y="21"/>
                    </a:lnTo>
                    <a:lnTo>
                      <a:pt x="9" y="19"/>
                    </a:lnTo>
                    <a:lnTo>
                      <a:pt x="18" y="13"/>
                    </a:lnTo>
                    <a:lnTo>
                      <a:pt x="23" y="10"/>
                    </a:lnTo>
                    <a:lnTo>
                      <a:pt x="28" y="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Freeform 666"/>
              <p:cNvSpPr>
                <a:spLocks noEditPoints="1"/>
              </p:cNvSpPr>
              <p:nvPr/>
            </p:nvSpPr>
            <p:spPr bwMode="auto">
              <a:xfrm>
                <a:off x="4872" y="3775"/>
                <a:ext cx="35" cy="89"/>
              </a:xfrm>
              <a:custGeom>
                <a:avLst/>
                <a:gdLst>
                  <a:gd name="T0" fmla="*/ 30 w 70"/>
                  <a:gd name="T1" fmla="*/ 47 h 89"/>
                  <a:gd name="T2" fmla="*/ 23 w 70"/>
                  <a:gd name="T3" fmla="*/ 52 h 89"/>
                  <a:gd name="T4" fmla="*/ 19 w 70"/>
                  <a:gd name="T5" fmla="*/ 62 h 89"/>
                  <a:gd name="T6" fmla="*/ 21 w 70"/>
                  <a:gd name="T7" fmla="*/ 69 h 89"/>
                  <a:gd name="T8" fmla="*/ 26 w 70"/>
                  <a:gd name="T9" fmla="*/ 75 h 89"/>
                  <a:gd name="T10" fmla="*/ 35 w 70"/>
                  <a:gd name="T11" fmla="*/ 76 h 89"/>
                  <a:gd name="T12" fmla="*/ 45 w 70"/>
                  <a:gd name="T13" fmla="*/ 73 h 89"/>
                  <a:gd name="T14" fmla="*/ 49 w 70"/>
                  <a:gd name="T15" fmla="*/ 66 h 89"/>
                  <a:gd name="T16" fmla="*/ 49 w 70"/>
                  <a:gd name="T17" fmla="*/ 58 h 89"/>
                  <a:gd name="T18" fmla="*/ 45 w 70"/>
                  <a:gd name="T19" fmla="*/ 52 h 89"/>
                  <a:gd name="T20" fmla="*/ 35 w 70"/>
                  <a:gd name="T21" fmla="*/ 47 h 89"/>
                  <a:gd name="T22" fmla="*/ 30 w 70"/>
                  <a:gd name="T23" fmla="*/ 13 h 89"/>
                  <a:gd name="T24" fmla="*/ 23 w 70"/>
                  <a:gd name="T25" fmla="*/ 19 h 89"/>
                  <a:gd name="T26" fmla="*/ 23 w 70"/>
                  <a:gd name="T27" fmla="*/ 27 h 89"/>
                  <a:gd name="T28" fmla="*/ 30 w 70"/>
                  <a:gd name="T29" fmla="*/ 33 h 89"/>
                  <a:gd name="T30" fmla="*/ 40 w 70"/>
                  <a:gd name="T31" fmla="*/ 33 h 89"/>
                  <a:gd name="T32" fmla="*/ 47 w 70"/>
                  <a:gd name="T33" fmla="*/ 27 h 89"/>
                  <a:gd name="T34" fmla="*/ 47 w 70"/>
                  <a:gd name="T35" fmla="*/ 19 h 89"/>
                  <a:gd name="T36" fmla="*/ 40 w 70"/>
                  <a:gd name="T37" fmla="*/ 13 h 89"/>
                  <a:gd name="T38" fmla="*/ 35 w 70"/>
                  <a:gd name="T39" fmla="*/ 0 h 89"/>
                  <a:gd name="T40" fmla="*/ 52 w 70"/>
                  <a:gd name="T41" fmla="*/ 3 h 89"/>
                  <a:gd name="T42" fmla="*/ 65 w 70"/>
                  <a:gd name="T43" fmla="*/ 11 h 89"/>
                  <a:gd name="T44" fmla="*/ 68 w 70"/>
                  <a:gd name="T45" fmla="*/ 23 h 89"/>
                  <a:gd name="T46" fmla="*/ 63 w 70"/>
                  <a:gd name="T47" fmla="*/ 33 h 89"/>
                  <a:gd name="T48" fmla="*/ 51 w 70"/>
                  <a:gd name="T49" fmla="*/ 40 h 89"/>
                  <a:gd name="T50" fmla="*/ 61 w 70"/>
                  <a:gd name="T51" fmla="*/ 46 h 89"/>
                  <a:gd name="T52" fmla="*/ 68 w 70"/>
                  <a:gd name="T53" fmla="*/ 55 h 89"/>
                  <a:gd name="T54" fmla="*/ 68 w 70"/>
                  <a:gd name="T55" fmla="*/ 69 h 89"/>
                  <a:gd name="T56" fmla="*/ 59 w 70"/>
                  <a:gd name="T57" fmla="*/ 82 h 89"/>
                  <a:gd name="T58" fmla="*/ 45 w 70"/>
                  <a:gd name="T59" fmla="*/ 89 h 89"/>
                  <a:gd name="T60" fmla="*/ 26 w 70"/>
                  <a:gd name="T61" fmla="*/ 89 h 89"/>
                  <a:gd name="T62" fmla="*/ 10 w 70"/>
                  <a:gd name="T63" fmla="*/ 84 h 89"/>
                  <a:gd name="T64" fmla="*/ 2 w 70"/>
                  <a:gd name="T65" fmla="*/ 75 h 89"/>
                  <a:gd name="T66" fmla="*/ 0 w 70"/>
                  <a:gd name="T67" fmla="*/ 63 h 89"/>
                  <a:gd name="T68" fmla="*/ 3 w 70"/>
                  <a:gd name="T69" fmla="*/ 49 h 89"/>
                  <a:gd name="T70" fmla="*/ 12 w 70"/>
                  <a:gd name="T71" fmla="*/ 43 h 89"/>
                  <a:gd name="T72" fmla="*/ 12 w 70"/>
                  <a:gd name="T73" fmla="*/ 39 h 89"/>
                  <a:gd name="T74" fmla="*/ 5 w 70"/>
                  <a:gd name="T75" fmla="*/ 33 h 89"/>
                  <a:gd name="T76" fmla="*/ 2 w 70"/>
                  <a:gd name="T77" fmla="*/ 23 h 89"/>
                  <a:gd name="T78" fmla="*/ 5 w 70"/>
                  <a:gd name="T79" fmla="*/ 11 h 89"/>
                  <a:gd name="T80" fmla="*/ 16 w 70"/>
                  <a:gd name="T81" fmla="*/ 3 h 89"/>
                  <a:gd name="T82" fmla="*/ 35 w 70"/>
                  <a:gd name="T8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0" h="89">
                    <a:moveTo>
                      <a:pt x="35" y="47"/>
                    </a:moveTo>
                    <a:lnTo>
                      <a:pt x="30" y="47"/>
                    </a:lnTo>
                    <a:lnTo>
                      <a:pt x="26" y="49"/>
                    </a:lnTo>
                    <a:lnTo>
                      <a:pt x="23" y="52"/>
                    </a:lnTo>
                    <a:lnTo>
                      <a:pt x="21" y="56"/>
                    </a:lnTo>
                    <a:lnTo>
                      <a:pt x="19" y="62"/>
                    </a:lnTo>
                    <a:lnTo>
                      <a:pt x="19" y="66"/>
                    </a:lnTo>
                    <a:lnTo>
                      <a:pt x="21" y="69"/>
                    </a:lnTo>
                    <a:lnTo>
                      <a:pt x="24" y="72"/>
                    </a:lnTo>
                    <a:lnTo>
                      <a:pt x="26" y="75"/>
                    </a:lnTo>
                    <a:lnTo>
                      <a:pt x="30" y="76"/>
                    </a:lnTo>
                    <a:lnTo>
                      <a:pt x="35" y="76"/>
                    </a:lnTo>
                    <a:lnTo>
                      <a:pt x="40" y="76"/>
                    </a:lnTo>
                    <a:lnTo>
                      <a:pt x="45" y="73"/>
                    </a:lnTo>
                    <a:lnTo>
                      <a:pt x="47" y="69"/>
                    </a:lnTo>
                    <a:lnTo>
                      <a:pt x="49" y="66"/>
                    </a:lnTo>
                    <a:lnTo>
                      <a:pt x="49" y="62"/>
                    </a:lnTo>
                    <a:lnTo>
                      <a:pt x="49" y="58"/>
                    </a:lnTo>
                    <a:lnTo>
                      <a:pt x="47" y="55"/>
                    </a:lnTo>
                    <a:lnTo>
                      <a:pt x="45" y="52"/>
                    </a:lnTo>
                    <a:lnTo>
                      <a:pt x="40" y="47"/>
                    </a:lnTo>
                    <a:lnTo>
                      <a:pt x="35" y="47"/>
                    </a:lnTo>
                    <a:close/>
                    <a:moveTo>
                      <a:pt x="35" y="13"/>
                    </a:moveTo>
                    <a:lnTo>
                      <a:pt x="30" y="13"/>
                    </a:lnTo>
                    <a:lnTo>
                      <a:pt x="24" y="16"/>
                    </a:lnTo>
                    <a:lnTo>
                      <a:pt x="23" y="19"/>
                    </a:lnTo>
                    <a:lnTo>
                      <a:pt x="21" y="23"/>
                    </a:lnTo>
                    <a:lnTo>
                      <a:pt x="23" y="27"/>
                    </a:lnTo>
                    <a:lnTo>
                      <a:pt x="24" y="32"/>
                    </a:lnTo>
                    <a:lnTo>
                      <a:pt x="30" y="33"/>
                    </a:lnTo>
                    <a:lnTo>
                      <a:pt x="35" y="34"/>
                    </a:lnTo>
                    <a:lnTo>
                      <a:pt x="40" y="33"/>
                    </a:lnTo>
                    <a:lnTo>
                      <a:pt x="44" y="32"/>
                    </a:lnTo>
                    <a:lnTo>
                      <a:pt x="47" y="27"/>
                    </a:lnTo>
                    <a:lnTo>
                      <a:pt x="47" y="23"/>
                    </a:lnTo>
                    <a:lnTo>
                      <a:pt x="47" y="19"/>
                    </a:lnTo>
                    <a:lnTo>
                      <a:pt x="44" y="16"/>
                    </a:lnTo>
                    <a:lnTo>
                      <a:pt x="40" y="13"/>
                    </a:lnTo>
                    <a:lnTo>
                      <a:pt x="35" y="13"/>
                    </a:lnTo>
                    <a:close/>
                    <a:moveTo>
                      <a:pt x="35" y="0"/>
                    </a:moveTo>
                    <a:lnTo>
                      <a:pt x="44" y="0"/>
                    </a:lnTo>
                    <a:lnTo>
                      <a:pt x="52" y="3"/>
                    </a:lnTo>
                    <a:lnTo>
                      <a:pt x="59" y="6"/>
                    </a:lnTo>
                    <a:lnTo>
                      <a:pt x="65" y="11"/>
                    </a:lnTo>
                    <a:lnTo>
                      <a:pt x="66" y="16"/>
                    </a:lnTo>
                    <a:lnTo>
                      <a:pt x="68" y="23"/>
                    </a:lnTo>
                    <a:lnTo>
                      <a:pt x="66" y="29"/>
                    </a:lnTo>
                    <a:lnTo>
                      <a:pt x="63" y="33"/>
                    </a:lnTo>
                    <a:lnTo>
                      <a:pt x="58" y="37"/>
                    </a:lnTo>
                    <a:lnTo>
                      <a:pt x="51" y="40"/>
                    </a:lnTo>
                    <a:lnTo>
                      <a:pt x="58" y="43"/>
                    </a:lnTo>
                    <a:lnTo>
                      <a:pt x="61" y="46"/>
                    </a:lnTo>
                    <a:lnTo>
                      <a:pt x="65" y="49"/>
                    </a:lnTo>
                    <a:lnTo>
                      <a:pt x="68" y="55"/>
                    </a:lnTo>
                    <a:lnTo>
                      <a:pt x="70" y="62"/>
                    </a:lnTo>
                    <a:lnTo>
                      <a:pt x="68" y="69"/>
                    </a:lnTo>
                    <a:lnTo>
                      <a:pt x="65" y="76"/>
                    </a:lnTo>
                    <a:lnTo>
                      <a:pt x="59" y="82"/>
                    </a:lnTo>
                    <a:lnTo>
                      <a:pt x="52" y="86"/>
                    </a:lnTo>
                    <a:lnTo>
                      <a:pt x="45" y="89"/>
                    </a:lnTo>
                    <a:lnTo>
                      <a:pt x="35" y="89"/>
                    </a:lnTo>
                    <a:lnTo>
                      <a:pt x="26" y="89"/>
                    </a:lnTo>
                    <a:lnTo>
                      <a:pt x="17" y="86"/>
                    </a:lnTo>
                    <a:lnTo>
                      <a:pt x="10" y="84"/>
                    </a:lnTo>
                    <a:lnTo>
                      <a:pt x="5" y="79"/>
                    </a:lnTo>
                    <a:lnTo>
                      <a:pt x="2" y="75"/>
                    </a:lnTo>
                    <a:lnTo>
                      <a:pt x="0" y="69"/>
                    </a:lnTo>
                    <a:lnTo>
                      <a:pt x="0" y="63"/>
                    </a:lnTo>
                    <a:lnTo>
                      <a:pt x="0" y="56"/>
                    </a:lnTo>
                    <a:lnTo>
                      <a:pt x="3" y="49"/>
                    </a:lnTo>
                    <a:lnTo>
                      <a:pt x="7" y="46"/>
                    </a:lnTo>
                    <a:lnTo>
                      <a:pt x="12" y="43"/>
                    </a:lnTo>
                    <a:lnTo>
                      <a:pt x="17" y="40"/>
                    </a:lnTo>
                    <a:lnTo>
                      <a:pt x="12" y="39"/>
                    </a:lnTo>
                    <a:lnTo>
                      <a:pt x="9" y="36"/>
                    </a:lnTo>
                    <a:lnTo>
                      <a:pt x="5" y="33"/>
                    </a:lnTo>
                    <a:lnTo>
                      <a:pt x="2" y="27"/>
                    </a:lnTo>
                    <a:lnTo>
                      <a:pt x="2" y="23"/>
                    </a:lnTo>
                    <a:lnTo>
                      <a:pt x="2" y="16"/>
                    </a:lnTo>
                    <a:lnTo>
                      <a:pt x="5" y="11"/>
                    </a:lnTo>
                    <a:lnTo>
                      <a:pt x="10" y="6"/>
                    </a:lnTo>
                    <a:lnTo>
                      <a:pt x="16" y="3"/>
                    </a:lnTo>
                    <a:lnTo>
                      <a:pt x="24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Freeform 667"/>
              <p:cNvSpPr>
                <a:spLocks noEditPoints="1"/>
              </p:cNvSpPr>
              <p:nvPr/>
            </p:nvSpPr>
            <p:spPr bwMode="auto">
              <a:xfrm>
                <a:off x="5059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32 w 70"/>
                  <a:gd name="T3" fmla="*/ 16 h 89"/>
                  <a:gd name="T4" fmla="*/ 28 w 70"/>
                  <a:gd name="T5" fmla="*/ 17 h 89"/>
                  <a:gd name="T6" fmla="*/ 25 w 70"/>
                  <a:gd name="T7" fmla="*/ 20 h 89"/>
                  <a:gd name="T8" fmla="*/ 23 w 70"/>
                  <a:gd name="T9" fmla="*/ 23 h 89"/>
                  <a:gd name="T10" fmla="*/ 21 w 70"/>
                  <a:gd name="T11" fmla="*/ 29 h 89"/>
                  <a:gd name="T12" fmla="*/ 21 w 70"/>
                  <a:gd name="T13" fmla="*/ 36 h 89"/>
                  <a:gd name="T14" fmla="*/ 21 w 70"/>
                  <a:gd name="T15" fmla="*/ 45 h 89"/>
                  <a:gd name="T16" fmla="*/ 21 w 70"/>
                  <a:gd name="T17" fmla="*/ 53 h 89"/>
                  <a:gd name="T18" fmla="*/ 21 w 70"/>
                  <a:gd name="T19" fmla="*/ 60 h 89"/>
                  <a:gd name="T20" fmla="*/ 23 w 70"/>
                  <a:gd name="T21" fmla="*/ 65 h 89"/>
                  <a:gd name="T22" fmla="*/ 25 w 70"/>
                  <a:gd name="T23" fmla="*/ 69 h 89"/>
                  <a:gd name="T24" fmla="*/ 28 w 70"/>
                  <a:gd name="T25" fmla="*/ 72 h 89"/>
                  <a:gd name="T26" fmla="*/ 32 w 70"/>
                  <a:gd name="T27" fmla="*/ 73 h 89"/>
                  <a:gd name="T28" fmla="*/ 35 w 70"/>
                  <a:gd name="T29" fmla="*/ 73 h 89"/>
                  <a:gd name="T30" fmla="*/ 41 w 70"/>
                  <a:gd name="T31" fmla="*/ 73 h 89"/>
                  <a:gd name="T32" fmla="*/ 44 w 70"/>
                  <a:gd name="T33" fmla="*/ 72 h 89"/>
                  <a:gd name="T34" fmla="*/ 46 w 70"/>
                  <a:gd name="T35" fmla="*/ 69 h 89"/>
                  <a:gd name="T36" fmla="*/ 48 w 70"/>
                  <a:gd name="T37" fmla="*/ 66 h 89"/>
                  <a:gd name="T38" fmla="*/ 49 w 70"/>
                  <a:gd name="T39" fmla="*/ 60 h 89"/>
                  <a:gd name="T40" fmla="*/ 51 w 70"/>
                  <a:gd name="T41" fmla="*/ 53 h 89"/>
                  <a:gd name="T42" fmla="*/ 51 w 70"/>
                  <a:gd name="T43" fmla="*/ 45 h 89"/>
                  <a:gd name="T44" fmla="*/ 51 w 70"/>
                  <a:gd name="T45" fmla="*/ 36 h 89"/>
                  <a:gd name="T46" fmla="*/ 49 w 70"/>
                  <a:gd name="T47" fmla="*/ 29 h 89"/>
                  <a:gd name="T48" fmla="*/ 49 w 70"/>
                  <a:gd name="T49" fmla="*/ 24 h 89"/>
                  <a:gd name="T50" fmla="*/ 46 w 70"/>
                  <a:gd name="T51" fmla="*/ 20 h 89"/>
                  <a:gd name="T52" fmla="*/ 42 w 70"/>
                  <a:gd name="T53" fmla="*/ 17 h 89"/>
                  <a:gd name="T54" fmla="*/ 41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4 w 70"/>
                  <a:gd name="T61" fmla="*/ 0 h 89"/>
                  <a:gd name="T62" fmla="*/ 49 w 70"/>
                  <a:gd name="T63" fmla="*/ 1 h 89"/>
                  <a:gd name="T64" fmla="*/ 56 w 70"/>
                  <a:gd name="T65" fmla="*/ 4 h 89"/>
                  <a:gd name="T66" fmla="*/ 60 w 70"/>
                  <a:gd name="T67" fmla="*/ 8 h 89"/>
                  <a:gd name="T68" fmla="*/ 69 w 70"/>
                  <a:gd name="T69" fmla="*/ 23 h 89"/>
                  <a:gd name="T70" fmla="*/ 70 w 70"/>
                  <a:gd name="T71" fmla="*/ 45 h 89"/>
                  <a:gd name="T72" fmla="*/ 69 w 70"/>
                  <a:gd name="T73" fmla="*/ 66 h 89"/>
                  <a:gd name="T74" fmla="*/ 60 w 70"/>
                  <a:gd name="T75" fmla="*/ 81 h 89"/>
                  <a:gd name="T76" fmla="*/ 55 w 70"/>
                  <a:gd name="T77" fmla="*/ 85 h 89"/>
                  <a:gd name="T78" fmla="*/ 49 w 70"/>
                  <a:gd name="T79" fmla="*/ 88 h 89"/>
                  <a:gd name="T80" fmla="*/ 44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6 w 70"/>
                  <a:gd name="T89" fmla="*/ 84 h 89"/>
                  <a:gd name="T90" fmla="*/ 11 w 70"/>
                  <a:gd name="T91" fmla="*/ 79 h 89"/>
                  <a:gd name="T92" fmla="*/ 6 w 70"/>
                  <a:gd name="T93" fmla="*/ 72 h 89"/>
                  <a:gd name="T94" fmla="*/ 2 w 70"/>
                  <a:gd name="T95" fmla="*/ 59 h 89"/>
                  <a:gd name="T96" fmla="*/ 0 w 70"/>
                  <a:gd name="T97" fmla="*/ 45 h 89"/>
                  <a:gd name="T98" fmla="*/ 4 w 70"/>
                  <a:gd name="T99" fmla="*/ 23 h 89"/>
                  <a:gd name="T100" fmla="*/ 11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32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3"/>
                    </a:lnTo>
                    <a:lnTo>
                      <a:pt x="21" y="60"/>
                    </a:lnTo>
                    <a:lnTo>
                      <a:pt x="23" y="65"/>
                    </a:lnTo>
                    <a:lnTo>
                      <a:pt x="25" y="69"/>
                    </a:lnTo>
                    <a:lnTo>
                      <a:pt x="28" y="72"/>
                    </a:lnTo>
                    <a:lnTo>
                      <a:pt x="32" y="73"/>
                    </a:lnTo>
                    <a:lnTo>
                      <a:pt x="35" y="73"/>
                    </a:lnTo>
                    <a:lnTo>
                      <a:pt x="41" y="73"/>
                    </a:lnTo>
                    <a:lnTo>
                      <a:pt x="44" y="72"/>
                    </a:lnTo>
                    <a:lnTo>
                      <a:pt x="46" y="69"/>
                    </a:lnTo>
                    <a:lnTo>
                      <a:pt x="48" y="66"/>
                    </a:lnTo>
                    <a:lnTo>
                      <a:pt x="49" y="60"/>
                    </a:lnTo>
                    <a:lnTo>
                      <a:pt x="51" y="53"/>
                    </a:lnTo>
                    <a:lnTo>
                      <a:pt x="51" y="45"/>
                    </a:lnTo>
                    <a:lnTo>
                      <a:pt x="51" y="36"/>
                    </a:lnTo>
                    <a:lnTo>
                      <a:pt x="49" y="29"/>
                    </a:lnTo>
                    <a:lnTo>
                      <a:pt x="49" y="24"/>
                    </a:lnTo>
                    <a:lnTo>
                      <a:pt x="46" y="20"/>
                    </a:lnTo>
                    <a:lnTo>
                      <a:pt x="42" y="17"/>
                    </a:lnTo>
                    <a:lnTo>
                      <a:pt x="41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4" y="0"/>
                    </a:lnTo>
                    <a:lnTo>
                      <a:pt x="49" y="1"/>
                    </a:lnTo>
                    <a:lnTo>
                      <a:pt x="56" y="4"/>
                    </a:lnTo>
                    <a:lnTo>
                      <a:pt x="60" y="8"/>
                    </a:lnTo>
                    <a:lnTo>
                      <a:pt x="69" y="23"/>
                    </a:lnTo>
                    <a:lnTo>
                      <a:pt x="70" y="45"/>
                    </a:lnTo>
                    <a:lnTo>
                      <a:pt x="69" y="66"/>
                    </a:lnTo>
                    <a:lnTo>
                      <a:pt x="60" y="81"/>
                    </a:lnTo>
                    <a:lnTo>
                      <a:pt x="55" y="85"/>
                    </a:lnTo>
                    <a:lnTo>
                      <a:pt x="49" y="88"/>
                    </a:lnTo>
                    <a:lnTo>
                      <a:pt x="44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6" y="84"/>
                    </a:lnTo>
                    <a:lnTo>
                      <a:pt x="11" y="79"/>
                    </a:lnTo>
                    <a:lnTo>
                      <a:pt x="6" y="72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4" y="2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1" name="Rectangle 668"/>
              <p:cNvSpPr>
                <a:spLocks noChangeArrowheads="1"/>
              </p:cNvSpPr>
              <p:nvPr/>
            </p:nvSpPr>
            <p:spPr bwMode="auto">
              <a:xfrm>
                <a:off x="5102" y="3847"/>
                <a:ext cx="11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Freeform 669"/>
              <p:cNvSpPr>
                <a:spLocks/>
              </p:cNvSpPr>
              <p:nvPr/>
            </p:nvSpPr>
            <p:spPr bwMode="auto">
              <a:xfrm>
                <a:off x="5121" y="3775"/>
                <a:ext cx="35" cy="88"/>
              </a:xfrm>
              <a:custGeom>
                <a:avLst/>
                <a:gdLst>
                  <a:gd name="T0" fmla="*/ 37 w 70"/>
                  <a:gd name="T1" fmla="*/ 0 h 88"/>
                  <a:gd name="T2" fmla="*/ 48 w 70"/>
                  <a:gd name="T3" fmla="*/ 0 h 88"/>
                  <a:gd name="T4" fmla="*/ 55 w 70"/>
                  <a:gd name="T5" fmla="*/ 3 h 88"/>
                  <a:gd name="T6" fmla="*/ 62 w 70"/>
                  <a:gd name="T7" fmla="*/ 7 h 88"/>
                  <a:gd name="T8" fmla="*/ 67 w 70"/>
                  <a:gd name="T9" fmla="*/ 11 h 88"/>
                  <a:gd name="T10" fmla="*/ 70 w 70"/>
                  <a:gd name="T11" fmla="*/ 17 h 88"/>
                  <a:gd name="T12" fmla="*/ 70 w 70"/>
                  <a:gd name="T13" fmla="*/ 24 h 88"/>
                  <a:gd name="T14" fmla="*/ 70 w 70"/>
                  <a:gd name="T15" fmla="*/ 30 h 88"/>
                  <a:gd name="T16" fmla="*/ 69 w 70"/>
                  <a:gd name="T17" fmla="*/ 34 h 88"/>
                  <a:gd name="T18" fmla="*/ 65 w 70"/>
                  <a:gd name="T19" fmla="*/ 40 h 88"/>
                  <a:gd name="T20" fmla="*/ 62 w 70"/>
                  <a:gd name="T21" fmla="*/ 46 h 88"/>
                  <a:gd name="T22" fmla="*/ 58 w 70"/>
                  <a:gd name="T23" fmla="*/ 49 h 88"/>
                  <a:gd name="T24" fmla="*/ 53 w 70"/>
                  <a:gd name="T25" fmla="*/ 53 h 88"/>
                  <a:gd name="T26" fmla="*/ 48 w 70"/>
                  <a:gd name="T27" fmla="*/ 58 h 88"/>
                  <a:gd name="T28" fmla="*/ 42 w 70"/>
                  <a:gd name="T29" fmla="*/ 62 h 88"/>
                  <a:gd name="T30" fmla="*/ 37 w 70"/>
                  <a:gd name="T31" fmla="*/ 65 h 88"/>
                  <a:gd name="T32" fmla="*/ 35 w 70"/>
                  <a:gd name="T33" fmla="*/ 66 h 88"/>
                  <a:gd name="T34" fmla="*/ 32 w 70"/>
                  <a:gd name="T35" fmla="*/ 72 h 88"/>
                  <a:gd name="T36" fmla="*/ 70 w 70"/>
                  <a:gd name="T37" fmla="*/ 72 h 88"/>
                  <a:gd name="T38" fmla="*/ 70 w 70"/>
                  <a:gd name="T39" fmla="*/ 88 h 88"/>
                  <a:gd name="T40" fmla="*/ 0 w 70"/>
                  <a:gd name="T41" fmla="*/ 88 h 88"/>
                  <a:gd name="T42" fmla="*/ 4 w 70"/>
                  <a:gd name="T43" fmla="*/ 79 h 88"/>
                  <a:gd name="T44" fmla="*/ 7 w 70"/>
                  <a:gd name="T45" fmla="*/ 72 h 88"/>
                  <a:gd name="T46" fmla="*/ 11 w 70"/>
                  <a:gd name="T47" fmla="*/ 68 h 88"/>
                  <a:gd name="T48" fmla="*/ 16 w 70"/>
                  <a:gd name="T49" fmla="*/ 62 h 88"/>
                  <a:gd name="T50" fmla="*/ 23 w 70"/>
                  <a:gd name="T51" fmla="*/ 58 h 88"/>
                  <a:gd name="T52" fmla="*/ 30 w 70"/>
                  <a:gd name="T53" fmla="*/ 50 h 88"/>
                  <a:gd name="T54" fmla="*/ 37 w 70"/>
                  <a:gd name="T55" fmla="*/ 46 h 88"/>
                  <a:gd name="T56" fmla="*/ 41 w 70"/>
                  <a:gd name="T57" fmla="*/ 42 h 88"/>
                  <a:gd name="T58" fmla="*/ 44 w 70"/>
                  <a:gd name="T59" fmla="*/ 39 h 88"/>
                  <a:gd name="T60" fmla="*/ 46 w 70"/>
                  <a:gd name="T61" fmla="*/ 37 h 88"/>
                  <a:gd name="T62" fmla="*/ 49 w 70"/>
                  <a:gd name="T63" fmla="*/ 32 h 88"/>
                  <a:gd name="T64" fmla="*/ 51 w 70"/>
                  <a:gd name="T65" fmla="*/ 27 h 88"/>
                  <a:gd name="T66" fmla="*/ 49 w 70"/>
                  <a:gd name="T67" fmla="*/ 21 h 88"/>
                  <a:gd name="T68" fmla="*/ 48 w 70"/>
                  <a:gd name="T69" fmla="*/ 19 h 88"/>
                  <a:gd name="T70" fmla="*/ 42 w 70"/>
                  <a:gd name="T71" fmla="*/ 16 h 88"/>
                  <a:gd name="T72" fmla="*/ 37 w 70"/>
                  <a:gd name="T73" fmla="*/ 16 h 88"/>
                  <a:gd name="T74" fmla="*/ 32 w 70"/>
                  <a:gd name="T75" fmla="*/ 16 h 88"/>
                  <a:gd name="T76" fmla="*/ 27 w 70"/>
                  <a:gd name="T77" fmla="*/ 19 h 88"/>
                  <a:gd name="T78" fmla="*/ 25 w 70"/>
                  <a:gd name="T79" fmla="*/ 20 h 88"/>
                  <a:gd name="T80" fmla="*/ 23 w 70"/>
                  <a:gd name="T81" fmla="*/ 24 h 88"/>
                  <a:gd name="T82" fmla="*/ 23 w 70"/>
                  <a:gd name="T83" fmla="*/ 27 h 88"/>
                  <a:gd name="T84" fmla="*/ 2 w 70"/>
                  <a:gd name="T85" fmla="*/ 26 h 88"/>
                  <a:gd name="T86" fmla="*/ 4 w 70"/>
                  <a:gd name="T87" fmla="*/ 20 h 88"/>
                  <a:gd name="T88" fmla="*/ 6 w 70"/>
                  <a:gd name="T89" fmla="*/ 14 h 88"/>
                  <a:gd name="T90" fmla="*/ 9 w 70"/>
                  <a:gd name="T91" fmla="*/ 10 h 88"/>
                  <a:gd name="T92" fmla="*/ 14 w 70"/>
                  <a:gd name="T93" fmla="*/ 6 h 88"/>
                  <a:gd name="T94" fmla="*/ 21 w 70"/>
                  <a:gd name="T95" fmla="*/ 3 h 88"/>
                  <a:gd name="T96" fmla="*/ 28 w 70"/>
                  <a:gd name="T97" fmla="*/ 0 h 88"/>
                  <a:gd name="T98" fmla="*/ 37 w 70"/>
                  <a:gd name="T9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" h="88">
                    <a:moveTo>
                      <a:pt x="37" y="0"/>
                    </a:moveTo>
                    <a:lnTo>
                      <a:pt x="48" y="0"/>
                    </a:lnTo>
                    <a:lnTo>
                      <a:pt x="55" y="3"/>
                    </a:lnTo>
                    <a:lnTo>
                      <a:pt x="62" y="7"/>
                    </a:lnTo>
                    <a:lnTo>
                      <a:pt x="67" y="11"/>
                    </a:lnTo>
                    <a:lnTo>
                      <a:pt x="70" y="17"/>
                    </a:lnTo>
                    <a:lnTo>
                      <a:pt x="70" y="24"/>
                    </a:lnTo>
                    <a:lnTo>
                      <a:pt x="70" y="30"/>
                    </a:lnTo>
                    <a:lnTo>
                      <a:pt x="69" y="34"/>
                    </a:lnTo>
                    <a:lnTo>
                      <a:pt x="65" y="40"/>
                    </a:lnTo>
                    <a:lnTo>
                      <a:pt x="62" y="46"/>
                    </a:lnTo>
                    <a:lnTo>
                      <a:pt x="58" y="49"/>
                    </a:lnTo>
                    <a:lnTo>
                      <a:pt x="53" y="53"/>
                    </a:lnTo>
                    <a:lnTo>
                      <a:pt x="48" y="58"/>
                    </a:lnTo>
                    <a:lnTo>
                      <a:pt x="42" y="62"/>
                    </a:lnTo>
                    <a:lnTo>
                      <a:pt x="37" y="65"/>
                    </a:lnTo>
                    <a:lnTo>
                      <a:pt x="35" y="66"/>
                    </a:lnTo>
                    <a:lnTo>
                      <a:pt x="32" y="72"/>
                    </a:lnTo>
                    <a:lnTo>
                      <a:pt x="70" y="72"/>
                    </a:lnTo>
                    <a:lnTo>
                      <a:pt x="70" y="88"/>
                    </a:lnTo>
                    <a:lnTo>
                      <a:pt x="0" y="88"/>
                    </a:lnTo>
                    <a:lnTo>
                      <a:pt x="4" y="79"/>
                    </a:lnTo>
                    <a:lnTo>
                      <a:pt x="7" y="72"/>
                    </a:lnTo>
                    <a:lnTo>
                      <a:pt x="11" y="68"/>
                    </a:lnTo>
                    <a:lnTo>
                      <a:pt x="16" y="62"/>
                    </a:lnTo>
                    <a:lnTo>
                      <a:pt x="23" y="58"/>
                    </a:lnTo>
                    <a:lnTo>
                      <a:pt x="30" y="50"/>
                    </a:lnTo>
                    <a:lnTo>
                      <a:pt x="37" y="46"/>
                    </a:lnTo>
                    <a:lnTo>
                      <a:pt x="41" y="42"/>
                    </a:lnTo>
                    <a:lnTo>
                      <a:pt x="44" y="39"/>
                    </a:lnTo>
                    <a:lnTo>
                      <a:pt x="46" y="37"/>
                    </a:lnTo>
                    <a:lnTo>
                      <a:pt x="49" y="32"/>
                    </a:lnTo>
                    <a:lnTo>
                      <a:pt x="51" y="27"/>
                    </a:lnTo>
                    <a:lnTo>
                      <a:pt x="49" y="21"/>
                    </a:lnTo>
                    <a:lnTo>
                      <a:pt x="48" y="19"/>
                    </a:lnTo>
                    <a:lnTo>
                      <a:pt x="42" y="16"/>
                    </a:lnTo>
                    <a:lnTo>
                      <a:pt x="37" y="16"/>
                    </a:lnTo>
                    <a:lnTo>
                      <a:pt x="32" y="16"/>
                    </a:lnTo>
                    <a:lnTo>
                      <a:pt x="27" y="19"/>
                    </a:lnTo>
                    <a:lnTo>
                      <a:pt x="25" y="20"/>
                    </a:lnTo>
                    <a:lnTo>
                      <a:pt x="23" y="24"/>
                    </a:lnTo>
                    <a:lnTo>
                      <a:pt x="23" y="27"/>
                    </a:lnTo>
                    <a:lnTo>
                      <a:pt x="2" y="26"/>
                    </a:lnTo>
                    <a:lnTo>
                      <a:pt x="4" y="20"/>
                    </a:lnTo>
                    <a:lnTo>
                      <a:pt x="6" y="14"/>
                    </a:lnTo>
                    <a:lnTo>
                      <a:pt x="9" y="10"/>
                    </a:lnTo>
                    <a:lnTo>
                      <a:pt x="14" y="6"/>
                    </a:lnTo>
                    <a:lnTo>
                      <a:pt x="21" y="3"/>
                    </a:lnTo>
                    <a:lnTo>
                      <a:pt x="2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3" name="Freeform 670"/>
              <p:cNvSpPr>
                <a:spLocks noEditPoints="1"/>
              </p:cNvSpPr>
              <p:nvPr/>
            </p:nvSpPr>
            <p:spPr bwMode="auto">
              <a:xfrm>
                <a:off x="5308" y="3775"/>
                <a:ext cx="35" cy="89"/>
              </a:xfrm>
              <a:custGeom>
                <a:avLst/>
                <a:gdLst>
                  <a:gd name="T0" fmla="*/ 35 w 70"/>
                  <a:gd name="T1" fmla="*/ 16 h 89"/>
                  <a:gd name="T2" fmla="*/ 29 w 70"/>
                  <a:gd name="T3" fmla="*/ 16 h 89"/>
                  <a:gd name="T4" fmla="*/ 28 w 70"/>
                  <a:gd name="T5" fmla="*/ 17 h 89"/>
                  <a:gd name="T6" fmla="*/ 24 w 70"/>
                  <a:gd name="T7" fmla="*/ 20 h 89"/>
                  <a:gd name="T8" fmla="*/ 22 w 70"/>
                  <a:gd name="T9" fmla="*/ 23 h 89"/>
                  <a:gd name="T10" fmla="*/ 21 w 70"/>
                  <a:gd name="T11" fmla="*/ 29 h 89"/>
                  <a:gd name="T12" fmla="*/ 19 w 70"/>
                  <a:gd name="T13" fmla="*/ 36 h 89"/>
                  <a:gd name="T14" fmla="*/ 19 w 70"/>
                  <a:gd name="T15" fmla="*/ 45 h 89"/>
                  <a:gd name="T16" fmla="*/ 19 w 70"/>
                  <a:gd name="T17" fmla="*/ 53 h 89"/>
                  <a:gd name="T18" fmla="*/ 21 w 70"/>
                  <a:gd name="T19" fmla="*/ 60 h 89"/>
                  <a:gd name="T20" fmla="*/ 21 w 70"/>
                  <a:gd name="T21" fmla="*/ 65 h 89"/>
                  <a:gd name="T22" fmla="*/ 24 w 70"/>
                  <a:gd name="T23" fmla="*/ 69 h 89"/>
                  <a:gd name="T24" fmla="*/ 28 w 70"/>
                  <a:gd name="T25" fmla="*/ 72 h 89"/>
                  <a:gd name="T26" fmla="*/ 31 w 70"/>
                  <a:gd name="T27" fmla="*/ 73 h 89"/>
                  <a:gd name="T28" fmla="*/ 35 w 70"/>
                  <a:gd name="T29" fmla="*/ 73 h 89"/>
                  <a:gd name="T30" fmla="*/ 38 w 70"/>
                  <a:gd name="T31" fmla="*/ 73 h 89"/>
                  <a:gd name="T32" fmla="*/ 42 w 70"/>
                  <a:gd name="T33" fmla="*/ 72 h 89"/>
                  <a:gd name="T34" fmla="*/ 45 w 70"/>
                  <a:gd name="T35" fmla="*/ 69 h 89"/>
                  <a:gd name="T36" fmla="*/ 47 w 70"/>
                  <a:gd name="T37" fmla="*/ 66 h 89"/>
                  <a:gd name="T38" fmla="*/ 49 w 70"/>
                  <a:gd name="T39" fmla="*/ 60 h 89"/>
                  <a:gd name="T40" fmla="*/ 49 w 70"/>
                  <a:gd name="T41" fmla="*/ 53 h 89"/>
                  <a:gd name="T42" fmla="*/ 49 w 70"/>
                  <a:gd name="T43" fmla="*/ 45 h 89"/>
                  <a:gd name="T44" fmla="*/ 49 w 70"/>
                  <a:gd name="T45" fmla="*/ 36 h 89"/>
                  <a:gd name="T46" fmla="*/ 49 w 70"/>
                  <a:gd name="T47" fmla="*/ 29 h 89"/>
                  <a:gd name="T48" fmla="*/ 47 w 70"/>
                  <a:gd name="T49" fmla="*/ 24 h 89"/>
                  <a:gd name="T50" fmla="*/ 45 w 70"/>
                  <a:gd name="T51" fmla="*/ 20 h 89"/>
                  <a:gd name="T52" fmla="*/ 42 w 70"/>
                  <a:gd name="T53" fmla="*/ 17 h 89"/>
                  <a:gd name="T54" fmla="*/ 38 w 70"/>
                  <a:gd name="T55" fmla="*/ 16 h 89"/>
                  <a:gd name="T56" fmla="*/ 35 w 70"/>
                  <a:gd name="T57" fmla="*/ 16 h 89"/>
                  <a:gd name="T58" fmla="*/ 35 w 70"/>
                  <a:gd name="T59" fmla="*/ 0 h 89"/>
                  <a:gd name="T60" fmla="*/ 42 w 70"/>
                  <a:gd name="T61" fmla="*/ 0 h 89"/>
                  <a:gd name="T62" fmla="*/ 49 w 70"/>
                  <a:gd name="T63" fmla="*/ 1 h 89"/>
                  <a:gd name="T64" fmla="*/ 54 w 70"/>
                  <a:gd name="T65" fmla="*/ 4 h 89"/>
                  <a:gd name="T66" fmla="*/ 59 w 70"/>
                  <a:gd name="T67" fmla="*/ 8 h 89"/>
                  <a:gd name="T68" fmla="*/ 66 w 70"/>
                  <a:gd name="T69" fmla="*/ 23 h 89"/>
                  <a:gd name="T70" fmla="*/ 70 w 70"/>
                  <a:gd name="T71" fmla="*/ 45 h 89"/>
                  <a:gd name="T72" fmla="*/ 66 w 70"/>
                  <a:gd name="T73" fmla="*/ 66 h 89"/>
                  <a:gd name="T74" fmla="*/ 59 w 70"/>
                  <a:gd name="T75" fmla="*/ 81 h 89"/>
                  <a:gd name="T76" fmla="*/ 54 w 70"/>
                  <a:gd name="T77" fmla="*/ 85 h 89"/>
                  <a:gd name="T78" fmla="*/ 49 w 70"/>
                  <a:gd name="T79" fmla="*/ 88 h 89"/>
                  <a:gd name="T80" fmla="*/ 42 w 70"/>
                  <a:gd name="T81" fmla="*/ 89 h 89"/>
                  <a:gd name="T82" fmla="*/ 35 w 70"/>
                  <a:gd name="T83" fmla="*/ 89 h 89"/>
                  <a:gd name="T84" fmla="*/ 26 w 70"/>
                  <a:gd name="T85" fmla="*/ 89 h 89"/>
                  <a:gd name="T86" fmla="*/ 21 w 70"/>
                  <a:gd name="T87" fmla="*/ 86 h 89"/>
                  <a:gd name="T88" fmla="*/ 14 w 70"/>
                  <a:gd name="T89" fmla="*/ 84 h 89"/>
                  <a:gd name="T90" fmla="*/ 8 w 70"/>
                  <a:gd name="T91" fmla="*/ 79 h 89"/>
                  <a:gd name="T92" fmla="*/ 3 w 70"/>
                  <a:gd name="T93" fmla="*/ 72 h 89"/>
                  <a:gd name="T94" fmla="*/ 0 w 70"/>
                  <a:gd name="T95" fmla="*/ 59 h 89"/>
                  <a:gd name="T96" fmla="*/ 0 w 70"/>
                  <a:gd name="T97" fmla="*/ 45 h 89"/>
                  <a:gd name="T98" fmla="*/ 1 w 70"/>
                  <a:gd name="T99" fmla="*/ 23 h 89"/>
                  <a:gd name="T100" fmla="*/ 10 w 70"/>
                  <a:gd name="T101" fmla="*/ 8 h 89"/>
                  <a:gd name="T102" fmla="*/ 15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6"/>
                    </a:moveTo>
                    <a:lnTo>
                      <a:pt x="29" y="16"/>
                    </a:lnTo>
                    <a:lnTo>
                      <a:pt x="28" y="17"/>
                    </a:lnTo>
                    <a:lnTo>
                      <a:pt x="24" y="20"/>
                    </a:lnTo>
                    <a:lnTo>
                      <a:pt x="22" y="23"/>
                    </a:lnTo>
                    <a:lnTo>
                      <a:pt x="21" y="29"/>
                    </a:lnTo>
                    <a:lnTo>
                      <a:pt x="19" y="36"/>
                    </a:lnTo>
                    <a:lnTo>
                      <a:pt x="19" y="45"/>
                    </a:lnTo>
                    <a:lnTo>
                      <a:pt x="19" y="53"/>
                    </a:lnTo>
                    <a:lnTo>
                      <a:pt x="21" y="60"/>
                    </a:lnTo>
                    <a:lnTo>
                      <a:pt x="21" y="65"/>
                    </a:lnTo>
                    <a:lnTo>
                      <a:pt x="24" y="69"/>
                    </a:lnTo>
                    <a:lnTo>
                      <a:pt x="28" y="72"/>
                    </a:lnTo>
                    <a:lnTo>
                      <a:pt x="31" y="73"/>
                    </a:lnTo>
                    <a:lnTo>
                      <a:pt x="35" y="73"/>
                    </a:lnTo>
                    <a:lnTo>
                      <a:pt x="38" y="73"/>
                    </a:lnTo>
                    <a:lnTo>
                      <a:pt x="42" y="72"/>
                    </a:lnTo>
                    <a:lnTo>
                      <a:pt x="45" y="69"/>
                    </a:lnTo>
                    <a:lnTo>
                      <a:pt x="47" y="66"/>
                    </a:lnTo>
                    <a:lnTo>
                      <a:pt x="49" y="60"/>
                    </a:lnTo>
                    <a:lnTo>
                      <a:pt x="49" y="53"/>
                    </a:lnTo>
                    <a:lnTo>
                      <a:pt x="49" y="45"/>
                    </a:lnTo>
                    <a:lnTo>
                      <a:pt x="49" y="36"/>
                    </a:lnTo>
                    <a:lnTo>
                      <a:pt x="49" y="29"/>
                    </a:lnTo>
                    <a:lnTo>
                      <a:pt x="47" y="24"/>
                    </a:lnTo>
                    <a:lnTo>
                      <a:pt x="45" y="20"/>
                    </a:lnTo>
                    <a:lnTo>
                      <a:pt x="42" y="17"/>
                    </a:lnTo>
                    <a:lnTo>
                      <a:pt x="38" y="16"/>
                    </a:lnTo>
                    <a:lnTo>
                      <a:pt x="35" y="16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1"/>
                    </a:lnTo>
                    <a:lnTo>
                      <a:pt x="54" y="4"/>
                    </a:lnTo>
                    <a:lnTo>
                      <a:pt x="59" y="8"/>
                    </a:lnTo>
                    <a:lnTo>
                      <a:pt x="66" y="23"/>
                    </a:lnTo>
                    <a:lnTo>
                      <a:pt x="70" y="45"/>
                    </a:lnTo>
                    <a:lnTo>
                      <a:pt x="66" y="66"/>
                    </a:lnTo>
                    <a:lnTo>
                      <a:pt x="59" y="81"/>
                    </a:lnTo>
                    <a:lnTo>
                      <a:pt x="54" y="85"/>
                    </a:lnTo>
                    <a:lnTo>
                      <a:pt x="49" y="88"/>
                    </a:lnTo>
                    <a:lnTo>
                      <a:pt x="42" y="89"/>
                    </a:lnTo>
                    <a:lnTo>
                      <a:pt x="35" y="89"/>
                    </a:lnTo>
                    <a:lnTo>
                      <a:pt x="26" y="89"/>
                    </a:lnTo>
                    <a:lnTo>
                      <a:pt x="21" y="86"/>
                    </a:lnTo>
                    <a:lnTo>
                      <a:pt x="14" y="84"/>
                    </a:lnTo>
                    <a:lnTo>
                      <a:pt x="8" y="79"/>
                    </a:lnTo>
                    <a:lnTo>
                      <a:pt x="3" y="72"/>
                    </a:lnTo>
                    <a:lnTo>
                      <a:pt x="0" y="59"/>
                    </a:lnTo>
                    <a:lnTo>
                      <a:pt x="0" y="45"/>
                    </a:lnTo>
                    <a:lnTo>
                      <a:pt x="1" y="23"/>
                    </a:lnTo>
                    <a:lnTo>
                      <a:pt x="10" y="8"/>
                    </a:lnTo>
                    <a:lnTo>
                      <a:pt x="15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Rectangle 671"/>
              <p:cNvSpPr>
                <a:spLocks noChangeArrowheads="1"/>
              </p:cNvSpPr>
              <p:nvPr/>
            </p:nvSpPr>
            <p:spPr bwMode="auto">
              <a:xfrm>
                <a:off x="5352" y="3847"/>
                <a:ext cx="9" cy="16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5" name="Freeform 672"/>
              <p:cNvSpPr>
                <a:spLocks/>
              </p:cNvSpPr>
              <p:nvPr/>
            </p:nvSpPr>
            <p:spPr bwMode="auto">
              <a:xfrm>
                <a:off x="5370" y="3775"/>
                <a:ext cx="35" cy="88"/>
              </a:xfrm>
              <a:custGeom>
                <a:avLst/>
                <a:gdLst>
                  <a:gd name="T0" fmla="*/ 37 w 70"/>
                  <a:gd name="T1" fmla="*/ 0 h 88"/>
                  <a:gd name="T2" fmla="*/ 45 w 70"/>
                  <a:gd name="T3" fmla="*/ 0 h 88"/>
                  <a:gd name="T4" fmla="*/ 54 w 70"/>
                  <a:gd name="T5" fmla="*/ 3 h 88"/>
                  <a:gd name="T6" fmla="*/ 61 w 70"/>
                  <a:gd name="T7" fmla="*/ 7 h 88"/>
                  <a:gd name="T8" fmla="*/ 66 w 70"/>
                  <a:gd name="T9" fmla="*/ 11 h 88"/>
                  <a:gd name="T10" fmla="*/ 68 w 70"/>
                  <a:gd name="T11" fmla="*/ 17 h 88"/>
                  <a:gd name="T12" fmla="*/ 70 w 70"/>
                  <a:gd name="T13" fmla="*/ 24 h 88"/>
                  <a:gd name="T14" fmla="*/ 68 w 70"/>
                  <a:gd name="T15" fmla="*/ 30 h 88"/>
                  <a:gd name="T16" fmla="*/ 66 w 70"/>
                  <a:gd name="T17" fmla="*/ 34 h 88"/>
                  <a:gd name="T18" fmla="*/ 64 w 70"/>
                  <a:gd name="T19" fmla="*/ 40 h 88"/>
                  <a:gd name="T20" fmla="*/ 59 w 70"/>
                  <a:gd name="T21" fmla="*/ 46 h 88"/>
                  <a:gd name="T22" fmla="*/ 56 w 70"/>
                  <a:gd name="T23" fmla="*/ 49 h 88"/>
                  <a:gd name="T24" fmla="*/ 52 w 70"/>
                  <a:gd name="T25" fmla="*/ 53 h 88"/>
                  <a:gd name="T26" fmla="*/ 45 w 70"/>
                  <a:gd name="T27" fmla="*/ 58 h 88"/>
                  <a:gd name="T28" fmla="*/ 40 w 70"/>
                  <a:gd name="T29" fmla="*/ 62 h 88"/>
                  <a:gd name="T30" fmla="*/ 37 w 70"/>
                  <a:gd name="T31" fmla="*/ 65 h 88"/>
                  <a:gd name="T32" fmla="*/ 33 w 70"/>
                  <a:gd name="T33" fmla="*/ 66 h 88"/>
                  <a:gd name="T34" fmla="*/ 30 w 70"/>
                  <a:gd name="T35" fmla="*/ 72 h 88"/>
                  <a:gd name="T36" fmla="*/ 70 w 70"/>
                  <a:gd name="T37" fmla="*/ 72 h 88"/>
                  <a:gd name="T38" fmla="*/ 70 w 70"/>
                  <a:gd name="T39" fmla="*/ 88 h 88"/>
                  <a:gd name="T40" fmla="*/ 0 w 70"/>
                  <a:gd name="T41" fmla="*/ 88 h 88"/>
                  <a:gd name="T42" fmla="*/ 2 w 70"/>
                  <a:gd name="T43" fmla="*/ 79 h 88"/>
                  <a:gd name="T44" fmla="*/ 7 w 70"/>
                  <a:gd name="T45" fmla="*/ 72 h 88"/>
                  <a:gd name="T46" fmla="*/ 10 w 70"/>
                  <a:gd name="T47" fmla="*/ 68 h 88"/>
                  <a:gd name="T48" fmla="*/ 16 w 70"/>
                  <a:gd name="T49" fmla="*/ 62 h 88"/>
                  <a:gd name="T50" fmla="*/ 21 w 70"/>
                  <a:gd name="T51" fmla="*/ 58 h 88"/>
                  <a:gd name="T52" fmla="*/ 30 w 70"/>
                  <a:gd name="T53" fmla="*/ 50 h 88"/>
                  <a:gd name="T54" fmla="*/ 35 w 70"/>
                  <a:gd name="T55" fmla="*/ 46 h 88"/>
                  <a:gd name="T56" fmla="*/ 40 w 70"/>
                  <a:gd name="T57" fmla="*/ 42 h 88"/>
                  <a:gd name="T58" fmla="*/ 44 w 70"/>
                  <a:gd name="T59" fmla="*/ 39 h 88"/>
                  <a:gd name="T60" fmla="*/ 45 w 70"/>
                  <a:gd name="T61" fmla="*/ 37 h 88"/>
                  <a:gd name="T62" fmla="*/ 49 w 70"/>
                  <a:gd name="T63" fmla="*/ 32 h 88"/>
                  <a:gd name="T64" fmla="*/ 49 w 70"/>
                  <a:gd name="T65" fmla="*/ 27 h 88"/>
                  <a:gd name="T66" fmla="*/ 49 w 70"/>
                  <a:gd name="T67" fmla="*/ 21 h 88"/>
                  <a:gd name="T68" fmla="*/ 45 w 70"/>
                  <a:gd name="T69" fmla="*/ 19 h 88"/>
                  <a:gd name="T70" fmla="*/ 42 w 70"/>
                  <a:gd name="T71" fmla="*/ 16 h 88"/>
                  <a:gd name="T72" fmla="*/ 35 w 70"/>
                  <a:gd name="T73" fmla="*/ 16 h 88"/>
                  <a:gd name="T74" fmla="*/ 30 w 70"/>
                  <a:gd name="T75" fmla="*/ 16 h 88"/>
                  <a:gd name="T76" fmla="*/ 26 w 70"/>
                  <a:gd name="T77" fmla="*/ 19 h 88"/>
                  <a:gd name="T78" fmla="*/ 24 w 70"/>
                  <a:gd name="T79" fmla="*/ 20 h 88"/>
                  <a:gd name="T80" fmla="*/ 23 w 70"/>
                  <a:gd name="T81" fmla="*/ 24 h 88"/>
                  <a:gd name="T82" fmla="*/ 21 w 70"/>
                  <a:gd name="T83" fmla="*/ 27 h 88"/>
                  <a:gd name="T84" fmla="*/ 2 w 70"/>
                  <a:gd name="T85" fmla="*/ 26 h 88"/>
                  <a:gd name="T86" fmla="*/ 3 w 70"/>
                  <a:gd name="T87" fmla="*/ 20 h 88"/>
                  <a:gd name="T88" fmla="*/ 5 w 70"/>
                  <a:gd name="T89" fmla="*/ 14 h 88"/>
                  <a:gd name="T90" fmla="*/ 9 w 70"/>
                  <a:gd name="T91" fmla="*/ 10 h 88"/>
                  <a:gd name="T92" fmla="*/ 12 w 70"/>
                  <a:gd name="T93" fmla="*/ 6 h 88"/>
                  <a:gd name="T94" fmla="*/ 19 w 70"/>
                  <a:gd name="T95" fmla="*/ 3 h 88"/>
                  <a:gd name="T96" fmla="*/ 28 w 70"/>
                  <a:gd name="T97" fmla="*/ 0 h 88"/>
                  <a:gd name="T98" fmla="*/ 37 w 70"/>
                  <a:gd name="T9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" h="88">
                    <a:moveTo>
                      <a:pt x="37" y="0"/>
                    </a:moveTo>
                    <a:lnTo>
                      <a:pt x="45" y="0"/>
                    </a:lnTo>
                    <a:lnTo>
                      <a:pt x="54" y="3"/>
                    </a:lnTo>
                    <a:lnTo>
                      <a:pt x="61" y="7"/>
                    </a:lnTo>
                    <a:lnTo>
                      <a:pt x="66" y="11"/>
                    </a:lnTo>
                    <a:lnTo>
                      <a:pt x="68" y="17"/>
                    </a:lnTo>
                    <a:lnTo>
                      <a:pt x="70" y="24"/>
                    </a:lnTo>
                    <a:lnTo>
                      <a:pt x="68" y="30"/>
                    </a:lnTo>
                    <a:lnTo>
                      <a:pt x="66" y="34"/>
                    </a:lnTo>
                    <a:lnTo>
                      <a:pt x="64" y="40"/>
                    </a:lnTo>
                    <a:lnTo>
                      <a:pt x="59" y="46"/>
                    </a:lnTo>
                    <a:lnTo>
                      <a:pt x="56" y="49"/>
                    </a:lnTo>
                    <a:lnTo>
                      <a:pt x="52" y="53"/>
                    </a:lnTo>
                    <a:lnTo>
                      <a:pt x="45" y="58"/>
                    </a:lnTo>
                    <a:lnTo>
                      <a:pt x="40" y="62"/>
                    </a:lnTo>
                    <a:lnTo>
                      <a:pt x="37" y="65"/>
                    </a:lnTo>
                    <a:lnTo>
                      <a:pt x="33" y="66"/>
                    </a:lnTo>
                    <a:lnTo>
                      <a:pt x="30" y="72"/>
                    </a:lnTo>
                    <a:lnTo>
                      <a:pt x="70" y="72"/>
                    </a:lnTo>
                    <a:lnTo>
                      <a:pt x="70" y="88"/>
                    </a:lnTo>
                    <a:lnTo>
                      <a:pt x="0" y="88"/>
                    </a:lnTo>
                    <a:lnTo>
                      <a:pt x="2" y="79"/>
                    </a:lnTo>
                    <a:lnTo>
                      <a:pt x="7" y="72"/>
                    </a:lnTo>
                    <a:lnTo>
                      <a:pt x="10" y="68"/>
                    </a:lnTo>
                    <a:lnTo>
                      <a:pt x="16" y="62"/>
                    </a:lnTo>
                    <a:lnTo>
                      <a:pt x="21" y="58"/>
                    </a:lnTo>
                    <a:lnTo>
                      <a:pt x="30" y="50"/>
                    </a:lnTo>
                    <a:lnTo>
                      <a:pt x="35" y="46"/>
                    </a:lnTo>
                    <a:lnTo>
                      <a:pt x="40" y="42"/>
                    </a:lnTo>
                    <a:lnTo>
                      <a:pt x="44" y="39"/>
                    </a:lnTo>
                    <a:lnTo>
                      <a:pt x="45" y="37"/>
                    </a:lnTo>
                    <a:lnTo>
                      <a:pt x="49" y="32"/>
                    </a:lnTo>
                    <a:lnTo>
                      <a:pt x="49" y="27"/>
                    </a:lnTo>
                    <a:lnTo>
                      <a:pt x="49" y="21"/>
                    </a:lnTo>
                    <a:lnTo>
                      <a:pt x="45" y="19"/>
                    </a:lnTo>
                    <a:lnTo>
                      <a:pt x="42" y="16"/>
                    </a:lnTo>
                    <a:lnTo>
                      <a:pt x="35" y="16"/>
                    </a:lnTo>
                    <a:lnTo>
                      <a:pt x="30" y="16"/>
                    </a:lnTo>
                    <a:lnTo>
                      <a:pt x="26" y="19"/>
                    </a:lnTo>
                    <a:lnTo>
                      <a:pt x="24" y="20"/>
                    </a:lnTo>
                    <a:lnTo>
                      <a:pt x="23" y="24"/>
                    </a:lnTo>
                    <a:lnTo>
                      <a:pt x="21" y="27"/>
                    </a:lnTo>
                    <a:lnTo>
                      <a:pt x="2" y="26"/>
                    </a:lnTo>
                    <a:lnTo>
                      <a:pt x="3" y="20"/>
                    </a:lnTo>
                    <a:lnTo>
                      <a:pt x="5" y="14"/>
                    </a:lnTo>
                    <a:lnTo>
                      <a:pt x="9" y="10"/>
                    </a:lnTo>
                    <a:lnTo>
                      <a:pt x="12" y="6"/>
                    </a:lnTo>
                    <a:lnTo>
                      <a:pt x="19" y="3"/>
                    </a:lnTo>
                    <a:lnTo>
                      <a:pt x="2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Freeform 673"/>
              <p:cNvSpPr>
                <a:spLocks/>
              </p:cNvSpPr>
              <p:nvPr/>
            </p:nvSpPr>
            <p:spPr bwMode="auto">
              <a:xfrm>
                <a:off x="5411" y="3775"/>
                <a:ext cx="35" cy="88"/>
              </a:xfrm>
              <a:custGeom>
                <a:avLst/>
                <a:gdLst>
                  <a:gd name="T0" fmla="*/ 37 w 70"/>
                  <a:gd name="T1" fmla="*/ 0 h 88"/>
                  <a:gd name="T2" fmla="*/ 45 w 70"/>
                  <a:gd name="T3" fmla="*/ 0 h 88"/>
                  <a:gd name="T4" fmla="*/ 54 w 70"/>
                  <a:gd name="T5" fmla="*/ 3 h 88"/>
                  <a:gd name="T6" fmla="*/ 61 w 70"/>
                  <a:gd name="T7" fmla="*/ 7 h 88"/>
                  <a:gd name="T8" fmla="*/ 66 w 70"/>
                  <a:gd name="T9" fmla="*/ 11 h 88"/>
                  <a:gd name="T10" fmla="*/ 68 w 70"/>
                  <a:gd name="T11" fmla="*/ 17 h 88"/>
                  <a:gd name="T12" fmla="*/ 70 w 70"/>
                  <a:gd name="T13" fmla="*/ 24 h 88"/>
                  <a:gd name="T14" fmla="*/ 70 w 70"/>
                  <a:gd name="T15" fmla="*/ 30 h 88"/>
                  <a:gd name="T16" fmla="*/ 68 w 70"/>
                  <a:gd name="T17" fmla="*/ 34 h 88"/>
                  <a:gd name="T18" fmla="*/ 65 w 70"/>
                  <a:gd name="T19" fmla="*/ 40 h 88"/>
                  <a:gd name="T20" fmla="*/ 59 w 70"/>
                  <a:gd name="T21" fmla="*/ 46 h 88"/>
                  <a:gd name="T22" fmla="*/ 56 w 70"/>
                  <a:gd name="T23" fmla="*/ 49 h 88"/>
                  <a:gd name="T24" fmla="*/ 52 w 70"/>
                  <a:gd name="T25" fmla="*/ 53 h 88"/>
                  <a:gd name="T26" fmla="*/ 47 w 70"/>
                  <a:gd name="T27" fmla="*/ 58 h 88"/>
                  <a:gd name="T28" fmla="*/ 40 w 70"/>
                  <a:gd name="T29" fmla="*/ 62 h 88"/>
                  <a:gd name="T30" fmla="*/ 37 w 70"/>
                  <a:gd name="T31" fmla="*/ 65 h 88"/>
                  <a:gd name="T32" fmla="*/ 35 w 70"/>
                  <a:gd name="T33" fmla="*/ 66 h 88"/>
                  <a:gd name="T34" fmla="*/ 30 w 70"/>
                  <a:gd name="T35" fmla="*/ 72 h 88"/>
                  <a:gd name="T36" fmla="*/ 70 w 70"/>
                  <a:gd name="T37" fmla="*/ 72 h 88"/>
                  <a:gd name="T38" fmla="*/ 70 w 70"/>
                  <a:gd name="T39" fmla="*/ 88 h 88"/>
                  <a:gd name="T40" fmla="*/ 0 w 70"/>
                  <a:gd name="T41" fmla="*/ 88 h 88"/>
                  <a:gd name="T42" fmla="*/ 2 w 70"/>
                  <a:gd name="T43" fmla="*/ 79 h 88"/>
                  <a:gd name="T44" fmla="*/ 7 w 70"/>
                  <a:gd name="T45" fmla="*/ 72 h 88"/>
                  <a:gd name="T46" fmla="*/ 10 w 70"/>
                  <a:gd name="T47" fmla="*/ 68 h 88"/>
                  <a:gd name="T48" fmla="*/ 16 w 70"/>
                  <a:gd name="T49" fmla="*/ 62 h 88"/>
                  <a:gd name="T50" fmla="*/ 21 w 70"/>
                  <a:gd name="T51" fmla="*/ 58 h 88"/>
                  <a:gd name="T52" fmla="*/ 30 w 70"/>
                  <a:gd name="T53" fmla="*/ 50 h 88"/>
                  <a:gd name="T54" fmla="*/ 35 w 70"/>
                  <a:gd name="T55" fmla="*/ 46 h 88"/>
                  <a:gd name="T56" fmla="*/ 40 w 70"/>
                  <a:gd name="T57" fmla="*/ 42 h 88"/>
                  <a:gd name="T58" fmla="*/ 44 w 70"/>
                  <a:gd name="T59" fmla="*/ 39 h 88"/>
                  <a:gd name="T60" fmla="*/ 45 w 70"/>
                  <a:gd name="T61" fmla="*/ 37 h 88"/>
                  <a:gd name="T62" fmla="*/ 49 w 70"/>
                  <a:gd name="T63" fmla="*/ 32 h 88"/>
                  <a:gd name="T64" fmla="*/ 49 w 70"/>
                  <a:gd name="T65" fmla="*/ 27 h 88"/>
                  <a:gd name="T66" fmla="*/ 49 w 70"/>
                  <a:gd name="T67" fmla="*/ 21 h 88"/>
                  <a:gd name="T68" fmla="*/ 45 w 70"/>
                  <a:gd name="T69" fmla="*/ 19 h 88"/>
                  <a:gd name="T70" fmla="*/ 42 w 70"/>
                  <a:gd name="T71" fmla="*/ 16 h 88"/>
                  <a:gd name="T72" fmla="*/ 37 w 70"/>
                  <a:gd name="T73" fmla="*/ 16 h 88"/>
                  <a:gd name="T74" fmla="*/ 30 w 70"/>
                  <a:gd name="T75" fmla="*/ 16 h 88"/>
                  <a:gd name="T76" fmla="*/ 26 w 70"/>
                  <a:gd name="T77" fmla="*/ 19 h 88"/>
                  <a:gd name="T78" fmla="*/ 24 w 70"/>
                  <a:gd name="T79" fmla="*/ 20 h 88"/>
                  <a:gd name="T80" fmla="*/ 23 w 70"/>
                  <a:gd name="T81" fmla="*/ 24 h 88"/>
                  <a:gd name="T82" fmla="*/ 21 w 70"/>
                  <a:gd name="T83" fmla="*/ 27 h 88"/>
                  <a:gd name="T84" fmla="*/ 2 w 70"/>
                  <a:gd name="T85" fmla="*/ 26 h 88"/>
                  <a:gd name="T86" fmla="*/ 3 w 70"/>
                  <a:gd name="T87" fmla="*/ 20 h 88"/>
                  <a:gd name="T88" fmla="*/ 5 w 70"/>
                  <a:gd name="T89" fmla="*/ 14 h 88"/>
                  <a:gd name="T90" fmla="*/ 9 w 70"/>
                  <a:gd name="T91" fmla="*/ 10 h 88"/>
                  <a:gd name="T92" fmla="*/ 12 w 70"/>
                  <a:gd name="T93" fmla="*/ 6 h 88"/>
                  <a:gd name="T94" fmla="*/ 19 w 70"/>
                  <a:gd name="T95" fmla="*/ 3 h 88"/>
                  <a:gd name="T96" fmla="*/ 28 w 70"/>
                  <a:gd name="T97" fmla="*/ 0 h 88"/>
                  <a:gd name="T98" fmla="*/ 37 w 70"/>
                  <a:gd name="T9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" h="88">
                    <a:moveTo>
                      <a:pt x="37" y="0"/>
                    </a:moveTo>
                    <a:lnTo>
                      <a:pt x="45" y="0"/>
                    </a:lnTo>
                    <a:lnTo>
                      <a:pt x="54" y="3"/>
                    </a:lnTo>
                    <a:lnTo>
                      <a:pt x="61" y="7"/>
                    </a:lnTo>
                    <a:lnTo>
                      <a:pt x="66" y="11"/>
                    </a:lnTo>
                    <a:lnTo>
                      <a:pt x="68" y="17"/>
                    </a:lnTo>
                    <a:lnTo>
                      <a:pt x="70" y="24"/>
                    </a:lnTo>
                    <a:lnTo>
                      <a:pt x="70" y="30"/>
                    </a:lnTo>
                    <a:lnTo>
                      <a:pt x="68" y="34"/>
                    </a:lnTo>
                    <a:lnTo>
                      <a:pt x="65" y="40"/>
                    </a:lnTo>
                    <a:lnTo>
                      <a:pt x="59" y="46"/>
                    </a:lnTo>
                    <a:lnTo>
                      <a:pt x="56" y="49"/>
                    </a:lnTo>
                    <a:lnTo>
                      <a:pt x="52" y="53"/>
                    </a:lnTo>
                    <a:lnTo>
                      <a:pt x="47" y="58"/>
                    </a:lnTo>
                    <a:lnTo>
                      <a:pt x="40" y="62"/>
                    </a:lnTo>
                    <a:lnTo>
                      <a:pt x="37" y="65"/>
                    </a:lnTo>
                    <a:lnTo>
                      <a:pt x="35" y="66"/>
                    </a:lnTo>
                    <a:lnTo>
                      <a:pt x="30" y="72"/>
                    </a:lnTo>
                    <a:lnTo>
                      <a:pt x="70" y="72"/>
                    </a:lnTo>
                    <a:lnTo>
                      <a:pt x="70" y="88"/>
                    </a:lnTo>
                    <a:lnTo>
                      <a:pt x="0" y="88"/>
                    </a:lnTo>
                    <a:lnTo>
                      <a:pt x="2" y="79"/>
                    </a:lnTo>
                    <a:lnTo>
                      <a:pt x="7" y="72"/>
                    </a:lnTo>
                    <a:lnTo>
                      <a:pt x="10" y="68"/>
                    </a:lnTo>
                    <a:lnTo>
                      <a:pt x="16" y="62"/>
                    </a:lnTo>
                    <a:lnTo>
                      <a:pt x="21" y="58"/>
                    </a:lnTo>
                    <a:lnTo>
                      <a:pt x="30" y="50"/>
                    </a:lnTo>
                    <a:lnTo>
                      <a:pt x="35" y="46"/>
                    </a:lnTo>
                    <a:lnTo>
                      <a:pt x="40" y="42"/>
                    </a:lnTo>
                    <a:lnTo>
                      <a:pt x="44" y="39"/>
                    </a:lnTo>
                    <a:lnTo>
                      <a:pt x="45" y="37"/>
                    </a:lnTo>
                    <a:lnTo>
                      <a:pt x="49" y="32"/>
                    </a:lnTo>
                    <a:lnTo>
                      <a:pt x="49" y="27"/>
                    </a:lnTo>
                    <a:lnTo>
                      <a:pt x="49" y="21"/>
                    </a:lnTo>
                    <a:lnTo>
                      <a:pt x="45" y="19"/>
                    </a:lnTo>
                    <a:lnTo>
                      <a:pt x="42" y="16"/>
                    </a:lnTo>
                    <a:lnTo>
                      <a:pt x="37" y="16"/>
                    </a:lnTo>
                    <a:lnTo>
                      <a:pt x="30" y="16"/>
                    </a:lnTo>
                    <a:lnTo>
                      <a:pt x="26" y="19"/>
                    </a:lnTo>
                    <a:lnTo>
                      <a:pt x="24" y="20"/>
                    </a:lnTo>
                    <a:lnTo>
                      <a:pt x="23" y="24"/>
                    </a:lnTo>
                    <a:lnTo>
                      <a:pt x="21" y="27"/>
                    </a:lnTo>
                    <a:lnTo>
                      <a:pt x="2" y="26"/>
                    </a:lnTo>
                    <a:lnTo>
                      <a:pt x="3" y="20"/>
                    </a:lnTo>
                    <a:lnTo>
                      <a:pt x="5" y="14"/>
                    </a:lnTo>
                    <a:lnTo>
                      <a:pt x="9" y="10"/>
                    </a:lnTo>
                    <a:lnTo>
                      <a:pt x="12" y="6"/>
                    </a:lnTo>
                    <a:lnTo>
                      <a:pt x="19" y="3"/>
                    </a:lnTo>
                    <a:lnTo>
                      <a:pt x="2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7" name="Line 674"/>
              <p:cNvSpPr>
                <a:spLocks noChangeShapeType="1"/>
              </p:cNvSpPr>
              <p:nvPr/>
            </p:nvSpPr>
            <p:spPr bwMode="auto">
              <a:xfrm flipV="1">
                <a:off x="3086" y="1160"/>
                <a:ext cx="0" cy="2584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Freeform 675"/>
              <p:cNvSpPr>
                <a:spLocks/>
              </p:cNvSpPr>
              <p:nvPr/>
            </p:nvSpPr>
            <p:spPr bwMode="auto">
              <a:xfrm>
                <a:off x="2898" y="1230"/>
                <a:ext cx="35" cy="26"/>
              </a:xfrm>
              <a:custGeom>
                <a:avLst/>
                <a:gdLst>
                  <a:gd name="T0" fmla="*/ 0 w 70"/>
                  <a:gd name="T1" fmla="*/ 0 h 26"/>
                  <a:gd name="T2" fmla="*/ 70 w 70"/>
                  <a:gd name="T3" fmla="*/ 0 h 26"/>
                  <a:gd name="T4" fmla="*/ 70 w 70"/>
                  <a:gd name="T5" fmla="*/ 11 h 26"/>
                  <a:gd name="T6" fmla="*/ 19 w 70"/>
                  <a:gd name="T7" fmla="*/ 11 h 26"/>
                  <a:gd name="T8" fmla="*/ 26 w 70"/>
                  <a:gd name="T9" fmla="*/ 17 h 26"/>
                  <a:gd name="T10" fmla="*/ 30 w 70"/>
                  <a:gd name="T11" fmla="*/ 26 h 26"/>
                  <a:gd name="T12" fmla="*/ 17 w 70"/>
                  <a:gd name="T13" fmla="*/ 26 h 26"/>
                  <a:gd name="T14" fmla="*/ 14 w 70"/>
                  <a:gd name="T15" fmla="*/ 20 h 26"/>
                  <a:gd name="T16" fmla="*/ 10 w 70"/>
                  <a:gd name="T17" fmla="*/ 15 h 26"/>
                  <a:gd name="T18" fmla="*/ 5 w 70"/>
                  <a:gd name="T19" fmla="*/ 11 h 26"/>
                  <a:gd name="T20" fmla="*/ 0 w 70"/>
                  <a:gd name="T21" fmla="*/ 8 h 26"/>
                  <a:gd name="T22" fmla="*/ 0 w 70"/>
                  <a:gd name="T2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26">
                    <a:moveTo>
                      <a:pt x="0" y="0"/>
                    </a:moveTo>
                    <a:lnTo>
                      <a:pt x="70" y="0"/>
                    </a:lnTo>
                    <a:lnTo>
                      <a:pt x="70" y="11"/>
                    </a:lnTo>
                    <a:lnTo>
                      <a:pt x="19" y="11"/>
                    </a:lnTo>
                    <a:lnTo>
                      <a:pt x="26" y="17"/>
                    </a:lnTo>
                    <a:lnTo>
                      <a:pt x="30" y="26"/>
                    </a:lnTo>
                    <a:lnTo>
                      <a:pt x="17" y="26"/>
                    </a:lnTo>
                    <a:lnTo>
                      <a:pt x="14" y="20"/>
                    </a:lnTo>
                    <a:lnTo>
                      <a:pt x="10" y="15"/>
                    </a:lnTo>
                    <a:lnTo>
                      <a:pt x="5" y="11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9" name="Freeform 676"/>
              <p:cNvSpPr>
                <a:spLocks/>
              </p:cNvSpPr>
              <p:nvPr/>
            </p:nvSpPr>
            <p:spPr bwMode="auto">
              <a:xfrm>
                <a:off x="2898" y="1165"/>
                <a:ext cx="36" cy="49"/>
              </a:xfrm>
              <a:custGeom>
                <a:avLst/>
                <a:gdLst>
                  <a:gd name="T0" fmla="*/ 58 w 74"/>
                  <a:gd name="T1" fmla="*/ 1 h 49"/>
                  <a:gd name="T2" fmla="*/ 68 w 74"/>
                  <a:gd name="T3" fmla="*/ 7 h 49"/>
                  <a:gd name="T4" fmla="*/ 74 w 74"/>
                  <a:gd name="T5" fmla="*/ 17 h 49"/>
                  <a:gd name="T6" fmla="*/ 74 w 74"/>
                  <a:gd name="T7" fmla="*/ 30 h 49"/>
                  <a:gd name="T8" fmla="*/ 67 w 74"/>
                  <a:gd name="T9" fmla="*/ 41 h 49"/>
                  <a:gd name="T10" fmla="*/ 56 w 74"/>
                  <a:gd name="T11" fmla="*/ 47 h 49"/>
                  <a:gd name="T12" fmla="*/ 47 w 74"/>
                  <a:gd name="T13" fmla="*/ 37 h 49"/>
                  <a:gd name="T14" fmla="*/ 58 w 74"/>
                  <a:gd name="T15" fmla="*/ 33 h 49"/>
                  <a:gd name="T16" fmla="*/ 61 w 74"/>
                  <a:gd name="T17" fmla="*/ 23 h 49"/>
                  <a:gd name="T18" fmla="*/ 58 w 74"/>
                  <a:gd name="T19" fmla="*/ 14 h 49"/>
                  <a:gd name="T20" fmla="*/ 51 w 74"/>
                  <a:gd name="T21" fmla="*/ 11 h 49"/>
                  <a:gd name="T22" fmla="*/ 47 w 74"/>
                  <a:gd name="T23" fmla="*/ 13 h 49"/>
                  <a:gd name="T24" fmla="*/ 44 w 74"/>
                  <a:gd name="T25" fmla="*/ 17 h 49"/>
                  <a:gd name="T26" fmla="*/ 42 w 74"/>
                  <a:gd name="T27" fmla="*/ 23 h 49"/>
                  <a:gd name="T28" fmla="*/ 39 w 74"/>
                  <a:gd name="T29" fmla="*/ 33 h 49"/>
                  <a:gd name="T30" fmla="*/ 35 w 74"/>
                  <a:gd name="T31" fmla="*/ 40 h 49"/>
                  <a:gd name="T32" fmla="*/ 25 w 74"/>
                  <a:gd name="T33" fmla="*/ 44 h 49"/>
                  <a:gd name="T34" fmla="*/ 14 w 74"/>
                  <a:gd name="T35" fmla="*/ 44 h 49"/>
                  <a:gd name="T36" fmla="*/ 5 w 74"/>
                  <a:gd name="T37" fmla="*/ 40 h 49"/>
                  <a:gd name="T38" fmla="*/ 0 w 74"/>
                  <a:gd name="T39" fmla="*/ 31 h 49"/>
                  <a:gd name="T40" fmla="*/ 0 w 74"/>
                  <a:gd name="T41" fmla="*/ 18 h 49"/>
                  <a:gd name="T42" fmla="*/ 5 w 74"/>
                  <a:gd name="T43" fmla="*/ 8 h 49"/>
                  <a:gd name="T44" fmla="*/ 16 w 74"/>
                  <a:gd name="T45" fmla="*/ 4 h 49"/>
                  <a:gd name="T46" fmla="*/ 23 w 74"/>
                  <a:gd name="T47" fmla="*/ 14 h 49"/>
                  <a:gd name="T48" fmla="*/ 14 w 74"/>
                  <a:gd name="T49" fmla="*/ 17 h 49"/>
                  <a:gd name="T50" fmla="*/ 12 w 74"/>
                  <a:gd name="T51" fmla="*/ 24 h 49"/>
                  <a:gd name="T52" fmla="*/ 16 w 74"/>
                  <a:gd name="T53" fmla="*/ 33 h 49"/>
                  <a:gd name="T54" fmla="*/ 19 w 74"/>
                  <a:gd name="T55" fmla="*/ 34 h 49"/>
                  <a:gd name="T56" fmla="*/ 25 w 74"/>
                  <a:gd name="T57" fmla="*/ 33 h 49"/>
                  <a:gd name="T58" fmla="*/ 26 w 74"/>
                  <a:gd name="T59" fmla="*/ 27 h 49"/>
                  <a:gd name="T60" fmla="*/ 32 w 74"/>
                  <a:gd name="T61" fmla="*/ 14 h 49"/>
                  <a:gd name="T62" fmla="*/ 37 w 74"/>
                  <a:gd name="T63" fmla="*/ 5 h 49"/>
                  <a:gd name="T64" fmla="*/ 46 w 74"/>
                  <a:gd name="T65" fmla="*/ 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4" h="49">
                    <a:moveTo>
                      <a:pt x="53" y="0"/>
                    </a:moveTo>
                    <a:lnTo>
                      <a:pt x="58" y="1"/>
                    </a:lnTo>
                    <a:lnTo>
                      <a:pt x="63" y="2"/>
                    </a:lnTo>
                    <a:lnTo>
                      <a:pt x="68" y="7"/>
                    </a:lnTo>
                    <a:lnTo>
                      <a:pt x="72" y="11"/>
                    </a:lnTo>
                    <a:lnTo>
                      <a:pt x="74" y="17"/>
                    </a:lnTo>
                    <a:lnTo>
                      <a:pt x="74" y="24"/>
                    </a:lnTo>
                    <a:lnTo>
                      <a:pt x="74" y="30"/>
                    </a:lnTo>
                    <a:lnTo>
                      <a:pt x="70" y="36"/>
                    </a:lnTo>
                    <a:lnTo>
                      <a:pt x="67" y="41"/>
                    </a:lnTo>
                    <a:lnTo>
                      <a:pt x="63" y="44"/>
                    </a:lnTo>
                    <a:lnTo>
                      <a:pt x="56" y="47"/>
                    </a:lnTo>
                    <a:lnTo>
                      <a:pt x="49" y="49"/>
                    </a:lnTo>
                    <a:lnTo>
                      <a:pt x="47" y="37"/>
                    </a:lnTo>
                    <a:lnTo>
                      <a:pt x="54" y="36"/>
                    </a:lnTo>
                    <a:lnTo>
                      <a:pt x="58" y="33"/>
                    </a:lnTo>
                    <a:lnTo>
                      <a:pt x="60" y="28"/>
                    </a:lnTo>
                    <a:lnTo>
                      <a:pt x="61" y="23"/>
                    </a:lnTo>
                    <a:lnTo>
                      <a:pt x="61" y="18"/>
                    </a:lnTo>
                    <a:lnTo>
                      <a:pt x="58" y="14"/>
                    </a:lnTo>
                    <a:lnTo>
                      <a:pt x="54" y="13"/>
                    </a:lnTo>
                    <a:lnTo>
                      <a:pt x="51" y="11"/>
                    </a:lnTo>
                    <a:lnTo>
                      <a:pt x="49" y="11"/>
                    </a:lnTo>
                    <a:lnTo>
                      <a:pt x="47" y="13"/>
                    </a:lnTo>
                    <a:lnTo>
                      <a:pt x="46" y="14"/>
                    </a:lnTo>
                    <a:lnTo>
                      <a:pt x="44" y="17"/>
                    </a:lnTo>
                    <a:lnTo>
                      <a:pt x="44" y="18"/>
                    </a:lnTo>
                    <a:lnTo>
                      <a:pt x="42" y="23"/>
                    </a:lnTo>
                    <a:lnTo>
                      <a:pt x="42" y="27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40"/>
                    </a:lnTo>
                    <a:lnTo>
                      <a:pt x="30" y="43"/>
                    </a:lnTo>
                    <a:lnTo>
                      <a:pt x="25" y="44"/>
                    </a:lnTo>
                    <a:lnTo>
                      <a:pt x="19" y="46"/>
                    </a:lnTo>
                    <a:lnTo>
                      <a:pt x="14" y="44"/>
                    </a:lnTo>
                    <a:lnTo>
                      <a:pt x="11" y="43"/>
                    </a:lnTo>
                    <a:lnTo>
                      <a:pt x="5" y="40"/>
                    </a:lnTo>
                    <a:lnTo>
                      <a:pt x="2" y="36"/>
                    </a:lnTo>
                    <a:lnTo>
                      <a:pt x="0" y="31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2" y="13"/>
                    </a:lnTo>
                    <a:lnTo>
                      <a:pt x="5" y="8"/>
                    </a:lnTo>
                    <a:lnTo>
                      <a:pt x="11" y="5"/>
                    </a:lnTo>
                    <a:lnTo>
                      <a:pt x="16" y="4"/>
                    </a:lnTo>
                    <a:lnTo>
                      <a:pt x="21" y="2"/>
                    </a:lnTo>
                    <a:lnTo>
                      <a:pt x="23" y="14"/>
                    </a:lnTo>
                    <a:lnTo>
                      <a:pt x="18" y="15"/>
                    </a:lnTo>
                    <a:lnTo>
                      <a:pt x="14" y="17"/>
                    </a:lnTo>
                    <a:lnTo>
                      <a:pt x="12" y="20"/>
                    </a:lnTo>
                    <a:lnTo>
                      <a:pt x="12" y="24"/>
                    </a:lnTo>
                    <a:lnTo>
                      <a:pt x="12" y="28"/>
                    </a:lnTo>
                    <a:lnTo>
                      <a:pt x="16" y="33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1" y="34"/>
                    </a:lnTo>
                    <a:lnTo>
                      <a:pt x="25" y="33"/>
                    </a:lnTo>
                    <a:lnTo>
                      <a:pt x="25" y="30"/>
                    </a:lnTo>
                    <a:lnTo>
                      <a:pt x="26" y="27"/>
                    </a:lnTo>
                    <a:lnTo>
                      <a:pt x="28" y="21"/>
                    </a:lnTo>
                    <a:lnTo>
                      <a:pt x="32" y="14"/>
                    </a:lnTo>
                    <a:lnTo>
                      <a:pt x="33" y="8"/>
                    </a:lnTo>
                    <a:lnTo>
                      <a:pt x="37" y="5"/>
                    </a:lnTo>
                    <a:lnTo>
                      <a:pt x="40" y="2"/>
                    </a:lnTo>
                    <a:lnTo>
                      <a:pt x="46" y="1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Freeform 677"/>
              <p:cNvSpPr>
                <a:spLocks/>
              </p:cNvSpPr>
              <p:nvPr/>
            </p:nvSpPr>
            <p:spPr bwMode="auto">
              <a:xfrm>
                <a:off x="2870" y="1267"/>
                <a:ext cx="35" cy="46"/>
              </a:xfrm>
              <a:custGeom>
                <a:avLst/>
                <a:gdLst>
                  <a:gd name="T0" fmla="*/ 0 w 70"/>
                  <a:gd name="T1" fmla="*/ 0 h 46"/>
                  <a:gd name="T2" fmla="*/ 12 w 70"/>
                  <a:gd name="T3" fmla="*/ 0 h 46"/>
                  <a:gd name="T4" fmla="*/ 12 w 70"/>
                  <a:gd name="T5" fmla="*/ 17 h 46"/>
                  <a:gd name="T6" fmla="*/ 33 w 70"/>
                  <a:gd name="T7" fmla="*/ 19 h 46"/>
                  <a:gd name="T8" fmla="*/ 45 w 70"/>
                  <a:gd name="T9" fmla="*/ 19 h 46"/>
                  <a:gd name="T10" fmla="*/ 51 w 70"/>
                  <a:gd name="T11" fmla="*/ 19 h 46"/>
                  <a:gd name="T12" fmla="*/ 54 w 70"/>
                  <a:gd name="T13" fmla="*/ 17 h 46"/>
                  <a:gd name="T14" fmla="*/ 58 w 70"/>
                  <a:gd name="T15" fmla="*/ 15 h 46"/>
                  <a:gd name="T16" fmla="*/ 58 w 70"/>
                  <a:gd name="T17" fmla="*/ 12 h 46"/>
                  <a:gd name="T18" fmla="*/ 58 w 70"/>
                  <a:gd name="T19" fmla="*/ 10 h 46"/>
                  <a:gd name="T20" fmla="*/ 56 w 70"/>
                  <a:gd name="T21" fmla="*/ 7 h 46"/>
                  <a:gd name="T22" fmla="*/ 52 w 70"/>
                  <a:gd name="T23" fmla="*/ 6 h 46"/>
                  <a:gd name="T24" fmla="*/ 49 w 70"/>
                  <a:gd name="T25" fmla="*/ 4 h 46"/>
                  <a:gd name="T26" fmla="*/ 49 w 70"/>
                  <a:gd name="T27" fmla="*/ 3 h 46"/>
                  <a:gd name="T28" fmla="*/ 56 w 70"/>
                  <a:gd name="T29" fmla="*/ 3 h 46"/>
                  <a:gd name="T30" fmla="*/ 61 w 70"/>
                  <a:gd name="T31" fmla="*/ 4 h 46"/>
                  <a:gd name="T32" fmla="*/ 65 w 70"/>
                  <a:gd name="T33" fmla="*/ 7 h 46"/>
                  <a:gd name="T34" fmla="*/ 68 w 70"/>
                  <a:gd name="T35" fmla="*/ 10 h 46"/>
                  <a:gd name="T36" fmla="*/ 70 w 70"/>
                  <a:gd name="T37" fmla="*/ 16 h 46"/>
                  <a:gd name="T38" fmla="*/ 70 w 70"/>
                  <a:gd name="T39" fmla="*/ 19 h 46"/>
                  <a:gd name="T40" fmla="*/ 68 w 70"/>
                  <a:gd name="T41" fmla="*/ 22 h 46"/>
                  <a:gd name="T42" fmla="*/ 65 w 70"/>
                  <a:gd name="T43" fmla="*/ 23 h 46"/>
                  <a:gd name="T44" fmla="*/ 61 w 70"/>
                  <a:gd name="T45" fmla="*/ 26 h 46"/>
                  <a:gd name="T46" fmla="*/ 54 w 70"/>
                  <a:gd name="T47" fmla="*/ 26 h 46"/>
                  <a:gd name="T48" fmla="*/ 47 w 70"/>
                  <a:gd name="T49" fmla="*/ 28 h 46"/>
                  <a:gd name="T50" fmla="*/ 33 w 70"/>
                  <a:gd name="T51" fmla="*/ 26 h 46"/>
                  <a:gd name="T52" fmla="*/ 12 w 70"/>
                  <a:gd name="T53" fmla="*/ 26 h 46"/>
                  <a:gd name="T54" fmla="*/ 12 w 70"/>
                  <a:gd name="T55" fmla="*/ 30 h 46"/>
                  <a:gd name="T56" fmla="*/ 14 w 70"/>
                  <a:gd name="T57" fmla="*/ 35 h 46"/>
                  <a:gd name="T58" fmla="*/ 14 w 70"/>
                  <a:gd name="T59" fmla="*/ 39 h 46"/>
                  <a:gd name="T60" fmla="*/ 17 w 70"/>
                  <a:gd name="T61" fmla="*/ 42 h 46"/>
                  <a:gd name="T62" fmla="*/ 23 w 70"/>
                  <a:gd name="T63" fmla="*/ 43 h 46"/>
                  <a:gd name="T64" fmla="*/ 23 w 70"/>
                  <a:gd name="T65" fmla="*/ 46 h 46"/>
                  <a:gd name="T66" fmla="*/ 14 w 70"/>
                  <a:gd name="T67" fmla="*/ 43 h 46"/>
                  <a:gd name="T68" fmla="*/ 7 w 70"/>
                  <a:gd name="T69" fmla="*/ 41 h 46"/>
                  <a:gd name="T70" fmla="*/ 3 w 70"/>
                  <a:gd name="T71" fmla="*/ 39 h 46"/>
                  <a:gd name="T72" fmla="*/ 2 w 70"/>
                  <a:gd name="T73" fmla="*/ 36 h 46"/>
                  <a:gd name="T74" fmla="*/ 0 w 70"/>
                  <a:gd name="T75" fmla="*/ 32 h 46"/>
                  <a:gd name="T76" fmla="*/ 0 w 70"/>
                  <a:gd name="T77" fmla="*/ 29 h 46"/>
                  <a:gd name="T78" fmla="*/ 0 w 70"/>
                  <a:gd name="T7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0" h="46">
                    <a:moveTo>
                      <a:pt x="0" y="0"/>
                    </a:moveTo>
                    <a:lnTo>
                      <a:pt x="12" y="0"/>
                    </a:lnTo>
                    <a:lnTo>
                      <a:pt x="12" y="17"/>
                    </a:lnTo>
                    <a:lnTo>
                      <a:pt x="33" y="19"/>
                    </a:lnTo>
                    <a:lnTo>
                      <a:pt x="45" y="19"/>
                    </a:lnTo>
                    <a:lnTo>
                      <a:pt x="51" y="19"/>
                    </a:lnTo>
                    <a:lnTo>
                      <a:pt x="54" y="17"/>
                    </a:lnTo>
                    <a:lnTo>
                      <a:pt x="58" y="15"/>
                    </a:lnTo>
                    <a:lnTo>
                      <a:pt x="58" y="12"/>
                    </a:lnTo>
                    <a:lnTo>
                      <a:pt x="58" y="10"/>
                    </a:lnTo>
                    <a:lnTo>
                      <a:pt x="56" y="7"/>
                    </a:lnTo>
                    <a:lnTo>
                      <a:pt x="52" y="6"/>
                    </a:lnTo>
                    <a:lnTo>
                      <a:pt x="49" y="4"/>
                    </a:lnTo>
                    <a:lnTo>
                      <a:pt x="49" y="3"/>
                    </a:lnTo>
                    <a:lnTo>
                      <a:pt x="56" y="3"/>
                    </a:lnTo>
                    <a:lnTo>
                      <a:pt x="61" y="4"/>
                    </a:lnTo>
                    <a:lnTo>
                      <a:pt x="65" y="7"/>
                    </a:lnTo>
                    <a:lnTo>
                      <a:pt x="68" y="10"/>
                    </a:lnTo>
                    <a:lnTo>
                      <a:pt x="70" y="16"/>
                    </a:lnTo>
                    <a:lnTo>
                      <a:pt x="70" y="19"/>
                    </a:lnTo>
                    <a:lnTo>
                      <a:pt x="68" y="22"/>
                    </a:lnTo>
                    <a:lnTo>
                      <a:pt x="65" y="23"/>
                    </a:lnTo>
                    <a:lnTo>
                      <a:pt x="61" y="26"/>
                    </a:lnTo>
                    <a:lnTo>
                      <a:pt x="54" y="26"/>
                    </a:lnTo>
                    <a:lnTo>
                      <a:pt x="47" y="28"/>
                    </a:lnTo>
                    <a:lnTo>
                      <a:pt x="33" y="26"/>
                    </a:lnTo>
                    <a:lnTo>
                      <a:pt x="12" y="26"/>
                    </a:lnTo>
                    <a:lnTo>
                      <a:pt x="12" y="30"/>
                    </a:lnTo>
                    <a:lnTo>
                      <a:pt x="14" y="35"/>
                    </a:lnTo>
                    <a:lnTo>
                      <a:pt x="14" y="39"/>
                    </a:lnTo>
                    <a:lnTo>
                      <a:pt x="17" y="42"/>
                    </a:lnTo>
                    <a:lnTo>
                      <a:pt x="23" y="43"/>
                    </a:lnTo>
                    <a:lnTo>
                      <a:pt x="23" y="46"/>
                    </a:lnTo>
                    <a:lnTo>
                      <a:pt x="14" y="43"/>
                    </a:lnTo>
                    <a:lnTo>
                      <a:pt x="7" y="41"/>
                    </a:lnTo>
                    <a:lnTo>
                      <a:pt x="3" y="39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1" name="Line 678"/>
              <p:cNvSpPr>
                <a:spLocks noChangeShapeType="1"/>
              </p:cNvSpPr>
              <p:nvPr/>
            </p:nvSpPr>
            <p:spPr bwMode="auto">
              <a:xfrm flipH="1">
                <a:off x="3086" y="3744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Line 679"/>
              <p:cNvSpPr>
                <a:spLocks noChangeShapeType="1"/>
              </p:cNvSpPr>
              <p:nvPr/>
            </p:nvSpPr>
            <p:spPr bwMode="auto">
              <a:xfrm flipH="1">
                <a:off x="3086" y="3640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3" name="Line 680"/>
              <p:cNvSpPr>
                <a:spLocks noChangeShapeType="1"/>
              </p:cNvSpPr>
              <p:nvPr/>
            </p:nvSpPr>
            <p:spPr bwMode="auto">
              <a:xfrm flipH="1">
                <a:off x="3086" y="3535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4" name="Line 681"/>
              <p:cNvSpPr>
                <a:spLocks noChangeShapeType="1"/>
              </p:cNvSpPr>
              <p:nvPr/>
            </p:nvSpPr>
            <p:spPr bwMode="auto">
              <a:xfrm flipH="1">
                <a:off x="3086" y="3430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5" name="Line 682"/>
              <p:cNvSpPr>
                <a:spLocks noChangeShapeType="1"/>
              </p:cNvSpPr>
              <p:nvPr/>
            </p:nvSpPr>
            <p:spPr bwMode="auto">
              <a:xfrm flipH="1">
                <a:off x="3086" y="3323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6" name="Line 683"/>
              <p:cNvSpPr>
                <a:spLocks noChangeShapeType="1"/>
              </p:cNvSpPr>
              <p:nvPr/>
            </p:nvSpPr>
            <p:spPr bwMode="auto">
              <a:xfrm flipH="1">
                <a:off x="3086" y="3217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7" name="Line 684"/>
              <p:cNvSpPr>
                <a:spLocks noChangeShapeType="1"/>
              </p:cNvSpPr>
              <p:nvPr/>
            </p:nvSpPr>
            <p:spPr bwMode="auto">
              <a:xfrm flipH="1">
                <a:off x="3086" y="3112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8" name="Line 685"/>
              <p:cNvSpPr>
                <a:spLocks noChangeShapeType="1"/>
              </p:cNvSpPr>
              <p:nvPr/>
            </p:nvSpPr>
            <p:spPr bwMode="auto">
              <a:xfrm flipH="1">
                <a:off x="3086" y="3008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9" name="Line 686"/>
              <p:cNvSpPr>
                <a:spLocks noChangeShapeType="1"/>
              </p:cNvSpPr>
              <p:nvPr/>
            </p:nvSpPr>
            <p:spPr bwMode="auto">
              <a:xfrm flipH="1">
                <a:off x="3086" y="2899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0" name="Line 687"/>
              <p:cNvSpPr>
                <a:spLocks noChangeShapeType="1"/>
              </p:cNvSpPr>
              <p:nvPr/>
            </p:nvSpPr>
            <p:spPr bwMode="auto">
              <a:xfrm flipH="1">
                <a:off x="3086" y="2795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1" name="Line 688"/>
              <p:cNvSpPr>
                <a:spLocks noChangeShapeType="1"/>
              </p:cNvSpPr>
              <p:nvPr/>
            </p:nvSpPr>
            <p:spPr bwMode="auto">
              <a:xfrm flipH="1">
                <a:off x="3086" y="2690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2" name="Line 689"/>
              <p:cNvSpPr>
                <a:spLocks noChangeShapeType="1"/>
              </p:cNvSpPr>
              <p:nvPr/>
            </p:nvSpPr>
            <p:spPr bwMode="auto">
              <a:xfrm flipH="1">
                <a:off x="3086" y="2585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3" name="Line 690"/>
              <p:cNvSpPr>
                <a:spLocks noChangeShapeType="1"/>
              </p:cNvSpPr>
              <p:nvPr/>
            </p:nvSpPr>
            <p:spPr bwMode="auto">
              <a:xfrm flipH="1">
                <a:off x="3086" y="2478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4" name="Line 691"/>
              <p:cNvSpPr>
                <a:spLocks noChangeShapeType="1"/>
              </p:cNvSpPr>
              <p:nvPr/>
            </p:nvSpPr>
            <p:spPr bwMode="auto">
              <a:xfrm flipH="1">
                <a:off x="3086" y="2372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5" name="Line 692"/>
              <p:cNvSpPr>
                <a:spLocks noChangeShapeType="1"/>
              </p:cNvSpPr>
              <p:nvPr/>
            </p:nvSpPr>
            <p:spPr bwMode="auto">
              <a:xfrm flipH="1">
                <a:off x="3086" y="2268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6" name="Line 693"/>
              <p:cNvSpPr>
                <a:spLocks noChangeShapeType="1"/>
              </p:cNvSpPr>
              <p:nvPr/>
            </p:nvSpPr>
            <p:spPr bwMode="auto">
              <a:xfrm flipH="1">
                <a:off x="3086" y="2163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7" name="Line 694"/>
              <p:cNvSpPr>
                <a:spLocks noChangeShapeType="1"/>
              </p:cNvSpPr>
              <p:nvPr/>
            </p:nvSpPr>
            <p:spPr bwMode="auto">
              <a:xfrm flipH="1">
                <a:off x="3086" y="2057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8" name="Line 695"/>
              <p:cNvSpPr>
                <a:spLocks noChangeShapeType="1"/>
              </p:cNvSpPr>
              <p:nvPr/>
            </p:nvSpPr>
            <p:spPr bwMode="auto">
              <a:xfrm flipH="1">
                <a:off x="3086" y="1950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9" name="Line 696"/>
              <p:cNvSpPr>
                <a:spLocks noChangeShapeType="1"/>
              </p:cNvSpPr>
              <p:nvPr/>
            </p:nvSpPr>
            <p:spPr bwMode="auto">
              <a:xfrm flipH="1">
                <a:off x="3086" y="1845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0" name="Line 697"/>
              <p:cNvSpPr>
                <a:spLocks noChangeShapeType="1"/>
              </p:cNvSpPr>
              <p:nvPr/>
            </p:nvSpPr>
            <p:spPr bwMode="auto">
              <a:xfrm flipH="1">
                <a:off x="3086" y="1739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1" name="Line 698"/>
              <p:cNvSpPr>
                <a:spLocks noChangeShapeType="1"/>
              </p:cNvSpPr>
              <p:nvPr/>
            </p:nvSpPr>
            <p:spPr bwMode="auto">
              <a:xfrm flipH="1">
                <a:off x="3086" y="1635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2" name="Line 699"/>
              <p:cNvSpPr>
                <a:spLocks noChangeShapeType="1"/>
              </p:cNvSpPr>
              <p:nvPr/>
            </p:nvSpPr>
            <p:spPr bwMode="auto">
              <a:xfrm flipH="1">
                <a:off x="3086" y="1527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3" name="Line 700"/>
              <p:cNvSpPr>
                <a:spLocks noChangeShapeType="1"/>
              </p:cNvSpPr>
              <p:nvPr/>
            </p:nvSpPr>
            <p:spPr bwMode="auto">
              <a:xfrm flipH="1">
                <a:off x="3086" y="1423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4" name="Line 701"/>
              <p:cNvSpPr>
                <a:spLocks noChangeShapeType="1"/>
              </p:cNvSpPr>
              <p:nvPr/>
            </p:nvSpPr>
            <p:spPr bwMode="auto">
              <a:xfrm flipH="1">
                <a:off x="3086" y="1318"/>
                <a:ext cx="34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5" name="Line 702"/>
              <p:cNvSpPr>
                <a:spLocks noChangeShapeType="1"/>
              </p:cNvSpPr>
              <p:nvPr/>
            </p:nvSpPr>
            <p:spPr bwMode="auto">
              <a:xfrm flipH="1">
                <a:off x="3086" y="1212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6" name="Line 703"/>
              <p:cNvSpPr>
                <a:spLocks noChangeShapeType="1"/>
              </p:cNvSpPr>
              <p:nvPr/>
            </p:nvSpPr>
            <p:spPr bwMode="auto">
              <a:xfrm flipH="1">
                <a:off x="3086" y="1212"/>
                <a:ext cx="69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7" name="Freeform 704"/>
              <p:cNvSpPr>
                <a:spLocks noEditPoints="1"/>
              </p:cNvSpPr>
              <p:nvPr/>
            </p:nvSpPr>
            <p:spPr bwMode="auto">
              <a:xfrm>
                <a:off x="3032" y="3700"/>
                <a:ext cx="35" cy="89"/>
              </a:xfrm>
              <a:custGeom>
                <a:avLst/>
                <a:gdLst>
                  <a:gd name="T0" fmla="*/ 35 w 70"/>
                  <a:gd name="T1" fmla="*/ 14 h 89"/>
                  <a:gd name="T2" fmla="*/ 32 w 70"/>
                  <a:gd name="T3" fmla="*/ 16 h 89"/>
                  <a:gd name="T4" fmla="*/ 28 w 70"/>
                  <a:gd name="T5" fmla="*/ 17 h 89"/>
                  <a:gd name="T6" fmla="*/ 25 w 70"/>
                  <a:gd name="T7" fmla="*/ 20 h 89"/>
                  <a:gd name="T8" fmla="*/ 23 w 70"/>
                  <a:gd name="T9" fmla="*/ 23 h 89"/>
                  <a:gd name="T10" fmla="*/ 21 w 70"/>
                  <a:gd name="T11" fmla="*/ 29 h 89"/>
                  <a:gd name="T12" fmla="*/ 21 w 70"/>
                  <a:gd name="T13" fmla="*/ 36 h 89"/>
                  <a:gd name="T14" fmla="*/ 21 w 70"/>
                  <a:gd name="T15" fmla="*/ 44 h 89"/>
                  <a:gd name="T16" fmla="*/ 21 w 70"/>
                  <a:gd name="T17" fmla="*/ 53 h 89"/>
                  <a:gd name="T18" fmla="*/ 21 w 70"/>
                  <a:gd name="T19" fmla="*/ 60 h 89"/>
                  <a:gd name="T20" fmla="*/ 23 w 70"/>
                  <a:gd name="T21" fmla="*/ 65 h 89"/>
                  <a:gd name="T22" fmla="*/ 25 w 70"/>
                  <a:gd name="T23" fmla="*/ 69 h 89"/>
                  <a:gd name="T24" fmla="*/ 28 w 70"/>
                  <a:gd name="T25" fmla="*/ 72 h 89"/>
                  <a:gd name="T26" fmla="*/ 32 w 70"/>
                  <a:gd name="T27" fmla="*/ 73 h 89"/>
                  <a:gd name="T28" fmla="*/ 35 w 70"/>
                  <a:gd name="T29" fmla="*/ 73 h 89"/>
                  <a:gd name="T30" fmla="*/ 39 w 70"/>
                  <a:gd name="T31" fmla="*/ 73 h 89"/>
                  <a:gd name="T32" fmla="*/ 42 w 70"/>
                  <a:gd name="T33" fmla="*/ 72 h 89"/>
                  <a:gd name="T34" fmla="*/ 46 w 70"/>
                  <a:gd name="T35" fmla="*/ 69 h 89"/>
                  <a:gd name="T36" fmla="*/ 48 w 70"/>
                  <a:gd name="T37" fmla="*/ 65 h 89"/>
                  <a:gd name="T38" fmla="*/ 49 w 70"/>
                  <a:gd name="T39" fmla="*/ 60 h 89"/>
                  <a:gd name="T40" fmla="*/ 49 w 70"/>
                  <a:gd name="T41" fmla="*/ 53 h 89"/>
                  <a:gd name="T42" fmla="*/ 49 w 70"/>
                  <a:gd name="T43" fmla="*/ 44 h 89"/>
                  <a:gd name="T44" fmla="*/ 49 w 70"/>
                  <a:gd name="T45" fmla="*/ 36 h 89"/>
                  <a:gd name="T46" fmla="*/ 49 w 70"/>
                  <a:gd name="T47" fmla="*/ 29 h 89"/>
                  <a:gd name="T48" fmla="*/ 48 w 70"/>
                  <a:gd name="T49" fmla="*/ 24 h 89"/>
                  <a:gd name="T50" fmla="*/ 46 w 70"/>
                  <a:gd name="T51" fmla="*/ 20 h 89"/>
                  <a:gd name="T52" fmla="*/ 42 w 70"/>
                  <a:gd name="T53" fmla="*/ 17 h 89"/>
                  <a:gd name="T54" fmla="*/ 39 w 70"/>
                  <a:gd name="T55" fmla="*/ 16 h 89"/>
                  <a:gd name="T56" fmla="*/ 35 w 70"/>
                  <a:gd name="T57" fmla="*/ 14 h 89"/>
                  <a:gd name="T58" fmla="*/ 35 w 70"/>
                  <a:gd name="T59" fmla="*/ 0 h 89"/>
                  <a:gd name="T60" fmla="*/ 42 w 70"/>
                  <a:gd name="T61" fmla="*/ 0 h 89"/>
                  <a:gd name="T62" fmla="*/ 49 w 70"/>
                  <a:gd name="T63" fmla="*/ 1 h 89"/>
                  <a:gd name="T64" fmla="*/ 55 w 70"/>
                  <a:gd name="T65" fmla="*/ 4 h 89"/>
                  <a:gd name="T66" fmla="*/ 60 w 70"/>
                  <a:gd name="T67" fmla="*/ 8 h 89"/>
                  <a:gd name="T68" fmla="*/ 69 w 70"/>
                  <a:gd name="T69" fmla="*/ 23 h 89"/>
                  <a:gd name="T70" fmla="*/ 70 w 70"/>
                  <a:gd name="T71" fmla="*/ 44 h 89"/>
                  <a:gd name="T72" fmla="*/ 69 w 70"/>
                  <a:gd name="T73" fmla="*/ 66 h 89"/>
                  <a:gd name="T74" fmla="*/ 60 w 70"/>
                  <a:gd name="T75" fmla="*/ 81 h 89"/>
                  <a:gd name="T76" fmla="*/ 55 w 70"/>
                  <a:gd name="T77" fmla="*/ 83 h 89"/>
                  <a:gd name="T78" fmla="*/ 49 w 70"/>
                  <a:gd name="T79" fmla="*/ 86 h 89"/>
                  <a:gd name="T80" fmla="*/ 42 w 70"/>
                  <a:gd name="T81" fmla="*/ 89 h 89"/>
                  <a:gd name="T82" fmla="*/ 35 w 70"/>
                  <a:gd name="T83" fmla="*/ 89 h 89"/>
                  <a:gd name="T84" fmla="*/ 28 w 70"/>
                  <a:gd name="T85" fmla="*/ 89 h 89"/>
                  <a:gd name="T86" fmla="*/ 21 w 70"/>
                  <a:gd name="T87" fmla="*/ 86 h 89"/>
                  <a:gd name="T88" fmla="*/ 16 w 70"/>
                  <a:gd name="T89" fmla="*/ 83 h 89"/>
                  <a:gd name="T90" fmla="*/ 11 w 70"/>
                  <a:gd name="T91" fmla="*/ 79 h 89"/>
                  <a:gd name="T92" fmla="*/ 4 w 70"/>
                  <a:gd name="T93" fmla="*/ 70 h 89"/>
                  <a:gd name="T94" fmla="*/ 2 w 70"/>
                  <a:gd name="T95" fmla="*/ 59 h 89"/>
                  <a:gd name="T96" fmla="*/ 0 w 70"/>
                  <a:gd name="T97" fmla="*/ 44 h 89"/>
                  <a:gd name="T98" fmla="*/ 4 w 70"/>
                  <a:gd name="T99" fmla="*/ 23 h 89"/>
                  <a:gd name="T100" fmla="*/ 11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4"/>
                    </a:moveTo>
                    <a:lnTo>
                      <a:pt x="32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21" y="36"/>
                    </a:lnTo>
                    <a:lnTo>
                      <a:pt x="21" y="44"/>
                    </a:lnTo>
                    <a:lnTo>
                      <a:pt x="21" y="53"/>
                    </a:lnTo>
                    <a:lnTo>
                      <a:pt x="21" y="60"/>
                    </a:lnTo>
                    <a:lnTo>
                      <a:pt x="23" y="65"/>
                    </a:lnTo>
                    <a:lnTo>
                      <a:pt x="25" y="69"/>
                    </a:lnTo>
                    <a:lnTo>
                      <a:pt x="28" y="72"/>
                    </a:lnTo>
                    <a:lnTo>
                      <a:pt x="32" y="73"/>
                    </a:lnTo>
                    <a:lnTo>
                      <a:pt x="35" y="73"/>
                    </a:lnTo>
                    <a:lnTo>
                      <a:pt x="39" y="73"/>
                    </a:lnTo>
                    <a:lnTo>
                      <a:pt x="42" y="72"/>
                    </a:lnTo>
                    <a:lnTo>
                      <a:pt x="46" y="69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49" y="53"/>
                    </a:lnTo>
                    <a:lnTo>
                      <a:pt x="49" y="44"/>
                    </a:lnTo>
                    <a:lnTo>
                      <a:pt x="49" y="36"/>
                    </a:lnTo>
                    <a:lnTo>
                      <a:pt x="49" y="29"/>
                    </a:lnTo>
                    <a:lnTo>
                      <a:pt x="48" y="24"/>
                    </a:lnTo>
                    <a:lnTo>
                      <a:pt x="46" y="20"/>
                    </a:lnTo>
                    <a:lnTo>
                      <a:pt x="42" y="17"/>
                    </a:lnTo>
                    <a:lnTo>
                      <a:pt x="39" y="16"/>
                    </a:lnTo>
                    <a:lnTo>
                      <a:pt x="35" y="14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1"/>
                    </a:lnTo>
                    <a:lnTo>
                      <a:pt x="55" y="4"/>
                    </a:lnTo>
                    <a:lnTo>
                      <a:pt x="60" y="8"/>
                    </a:lnTo>
                    <a:lnTo>
                      <a:pt x="69" y="23"/>
                    </a:lnTo>
                    <a:lnTo>
                      <a:pt x="70" y="44"/>
                    </a:lnTo>
                    <a:lnTo>
                      <a:pt x="69" y="66"/>
                    </a:lnTo>
                    <a:lnTo>
                      <a:pt x="60" y="81"/>
                    </a:lnTo>
                    <a:lnTo>
                      <a:pt x="55" y="83"/>
                    </a:lnTo>
                    <a:lnTo>
                      <a:pt x="49" y="86"/>
                    </a:lnTo>
                    <a:lnTo>
                      <a:pt x="42" y="89"/>
                    </a:lnTo>
                    <a:lnTo>
                      <a:pt x="35" y="89"/>
                    </a:lnTo>
                    <a:lnTo>
                      <a:pt x="28" y="89"/>
                    </a:lnTo>
                    <a:lnTo>
                      <a:pt x="21" y="86"/>
                    </a:lnTo>
                    <a:lnTo>
                      <a:pt x="16" y="83"/>
                    </a:lnTo>
                    <a:lnTo>
                      <a:pt x="11" y="79"/>
                    </a:lnTo>
                    <a:lnTo>
                      <a:pt x="4" y="70"/>
                    </a:lnTo>
                    <a:lnTo>
                      <a:pt x="2" y="59"/>
                    </a:lnTo>
                    <a:lnTo>
                      <a:pt x="0" y="44"/>
                    </a:lnTo>
                    <a:lnTo>
                      <a:pt x="4" y="2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8" name="Freeform 705"/>
              <p:cNvSpPr>
                <a:spLocks/>
              </p:cNvSpPr>
              <p:nvPr/>
            </p:nvSpPr>
            <p:spPr bwMode="auto">
              <a:xfrm>
                <a:off x="3032" y="3282"/>
                <a:ext cx="35" cy="88"/>
              </a:xfrm>
              <a:custGeom>
                <a:avLst/>
                <a:gdLst>
                  <a:gd name="T0" fmla="*/ 37 w 70"/>
                  <a:gd name="T1" fmla="*/ 0 h 88"/>
                  <a:gd name="T2" fmla="*/ 46 w 70"/>
                  <a:gd name="T3" fmla="*/ 0 h 88"/>
                  <a:gd name="T4" fmla="*/ 55 w 70"/>
                  <a:gd name="T5" fmla="*/ 3 h 88"/>
                  <a:gd name="T6" fmla="*/ 62 w 70"/>
                  <a:gd name="T7" fmla="*/ 6 h 88"/>
                  <a:gd name="T8" fmla="*/ 67 w 70"/>
                  <a:gd name="T9" fmla="*/ 12 h 88"/>
                  <a:gd name="T10" fmla="*/ 69 w 70"/>
                  <a:gd name="T11" fmla="*/ 18 h 88"/>
                  <a:gd name="T12" fmla="*/ 70 w 70"/>
                  <a:gd name="T13" fmla="*/ 23 h 88"/>
                  <a:gd name="T14" fmla="*/ 70 w 70"/>
                  <a:gd name="T15" fmla="*/ 29 h 88"/>
                  <a:gd name="T16" fmla="*/ 69 w 70"/>
                  <a:gd name="T17" fmla="*/ 35 h 88"/>
                  <a:gd name="T18" fmla="*/ 65 w 70"/>
                  <a:gd name="T19" fmla="*/ 41 h 88"/>
                  <a:gd name="T20" fmla="*/ 60 w 70"/>
                  <a:gd name="T21" fmla="*/ 46 h 88"/>
                  <a:gd name="T22" fmla="*/ 56 w 70"/>
                  <a:gd name="T23" fmla="*/ 49 h 88"/>
                  <a:gd name="T24" fmla="*/ 53 w 70"/>
                  <a:gd name="T25" fmla="*/ 52 h 88"/>
                  <a:gd name="T26" fmla="*/ 48 w 70"/>
                  <a:gd name="T27" fmla="*/ 57 h 88"/>
                  <a:gd name="T28" fmla="*/ 41 w 70"/>
                  <a:gd name="T29" fmla="*/ 61 h 88"/>
                  <a:gd name="T30" fmla="*/ 37 w 70"/>
                  <a:gd name="T31" fmla="*/ 65 h 88"/>
                  <a:gd name="T32" fmla="*/ 35 w 70"/>
                  <a:gd name="T33" fmla="*/ 67 h 88"/>
                  <a:gd name="T34" fmla="*/ 30 w 70"/>
                  <a:gd name="T35" fmla="*/ 71 h 88"/>
                  <a:gd name="T36" fmla="*/ 70 w 70"/>
                  <a:gd name="T37" fmla="*/ 71 h 88"/>
                  <a:gd name="T38" fmla="*/ 70 w 70"/>
                  <a:gd name="T39" fmla="*/ 88 h 88"/>
                  <a:gd name="T40" fmla="*/ 0 w 70"/>
                  <a:gd name="T41" fmla="*/ 88 h 88"/>
                  <a:gd name="T42" fmla="*/ 2 w 70"/>
                  <a:gd name="T43" fmla="*/ 80 h 88"/>
                  <a:gd name="T44" fmla="*/ 7 w 70"/>
                  <a:gd name="T45" fmla="*/ 71 h 88"/>
                  <a:gd name="T46" fmla="*/ 11 w 70"/>
                  <a:gd name="T47" fmla="*/ 67 h 88"/>
                  <a:gd name="T48" fmla="*/ 16 w 70"/>
                  <a:gd name="T49" fmla="*/ 62 h 88"/>
                  <a:gd name="T50" fmla="*/ 21 w 70"/>
                  <a:gd name="T51" fmla="*/ 57 h 88"/>
                  <a:gd name="T52" fmla="*/ 30 w 70"/>
                  <a:gd name="T53" fmla="*/ 51 h 88"/>
                  <a:gd name="T54" fmla="*/ 35 w 70"/>
                  <a:gd name="T55" fmla="*/ 46 h 88"/>
                  <a:gd name="T56" fmla="*/ 41 w 70"/>
                  <a:gd name="T57" fmla="*/ 42 h 88"/>
                  <a:gd name="T58" fmla="*/ 44 w 70"/>
                  <a:gd name="T59" fmla="*/ 39 h 88"/>
                  <a:gd name="T60" fmla="*/ 46 w 70"/>
                  <a:gd name="T61" fmla="*/ 36 h 88"/>
                  <a:gd name="T62" fmla="*/ 49 w 70"/>
                  <a:gd name="T63" fmla="*/ 32 h 88"/>
                  <a:gd name="T64" fmla="*/ 49 w 70"/>
                  <a:gd name="T65" fmla="*/ 26 h 88"/>
                  <a:gd name="T66" fmla="*/ 49 w 70"/>
                  <a:gd name="T67" fmla="*/ 22 h 88"/>
                  <a:gd name="T68" fmla="*/ 46 w 70"/>
                  <a:gd name="T69" fmla="*/ 18 h 88"/>
                  <a:gd name="T70" fmla="*/ 42 w 70"/>
                  <a:gd name="T71" fmla="*/ 16 h 88"/>
                  <a:gd name="T72" fmla="*/ 37 w 70"/>
                  <a:gd name="T73" fmla="*/ 15 h 88"/>
                  <a:gd name="T74" fmla="*/ 30 w 70"/>
                  <a:gd name="T75" fmla="*/ 16 h 88"/>
                  <a:gd name="T76" fmla="*/ 27 w 70"/>
                  <a:gd name="T77" fmla="*/ 18 h 88"/>
                  <a:gd name="T78" fmla="*/ 25 w 70"/>
                  <a:gd name="T79" fmla="*/ 20 h 88"/>
                  <a:gd name="T80" fmla="*/ 23 w 70"/>
                  <a:gd name="T81" fmla="*/ 23 h 88"/>
                  <a:gd name="T82" fmla="*/ 21 w 70"/>
                  <a:gd name="T83" fmla="*/ 28 h 88"/>
                  <a:gd name="T84" fmla="*/ 2 w 70"/>
                  <a:gd name="T85" fmla="*/ 26 h 88"/>
                  <a:gd name="T86" fmla="*/ 4 w 70"/>
                  <a:gd name="T87" fmla="*/ 19 h 88"/>
                  <a:gd name="T88" fmla="*/ 6 w 70"/>
                  <a:gd name="T89" fmla="*/ 15 h 88"/>
                  <a:gd name="T90" fmla="*/ 9 w 70"/>
                  <a:gd name="T91" fmla="*/ 9 h 88"/>
                  <a:gd name="T92" fmla="*/ 13 w 70"/>
                  <a:gd name="T93" fmla="*/ 6 h 88"/>
                  <a:gd name="T94" fmla="*/ 20 w 70"/>
                  <a:gd name="T95" fmla="*/ 2 h 88"/>
                  <a:gd name="T96" fmla="*/ 28 w 70"/>
                  <a:gd name="T97" fmla="*/ 0 h 88"/>
                  <a:gd name="T98" fmla="*/ 37 w 70"/>
                  <a:gd name="T9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" h="88">
                    <a:moveTo>
                      <a:pt x="37" y="0"/>
                    </a:moveTo>
                    <a:lnTo>
                      <a:pt x="46" y="0"/>
                    </a:lnTo>
                    <a:lnTo>
                      <a:pt x="55" y="3"/>
                    </a:lnTo>
                    <a:lnTo>
                      <a:pt x="62" y="6"/>
                    </a:lnTo>
                    <a:lnTo>
                      <a:pt x="67" y="12"/>
                    </a:lnTo>
                    <a:lnTo>
                      <a:pt x="69" y="18"/>
                    </a:lnTo>
                    <a:lnTo>
                      <a:pt x="70" y="23"/>
                    </a:lnTo>
                    <a:lnTo>
                      <a:pt x="70" y="29"/>
                    </a:lnTo>
                    <a:lnTo>
                      <a:pt x="69" y="35"/>
                    </a:lnTo>
                    <a:lnTo>
                      <a:pt x="65" y="41"/>
                    </a:lnTo>
                    <a:lnTo>
                      <a:pt x="60" y="46"/>
                    </a:lnTo>
                    <a:lnTo>
                      <a:pt x="56" y="49"/>
                    </a:lnTo>
                    <a:lnTo>
                      <a:pt x="53" y="52"/>
                    </a:lnTo>
                    <a:lnTo>
                      <a:pt x="48" y="57"/>
                    </a:lnTo>
                    <a:lnTo>
                      <a:pt x="41" y="61"/>
                    </a:lnTo>
                    <a:lnTo>
                      <a:pt x="37" y="65"/>
                    </a:lnTo>
                    <a:lnTo>
                      <a:pt x="35" y="67"/>
                    </a:lnTo>
                    <a:lnTo>
                      <a:pt x="30" y="71"/>
                    </a:lnTo>
                    <a:lnTo>
                      <a:pt x="70" y="71"/>
                    </a:lnTo>
                    <a:lnTo>
                      <a:pt x="70" y="88"/>
                    </a:lnTo>
                    <a:lnTo>
                      <a:pt x="0" y="88"/>
                    </a:lnTo>
                    <a:lnTo>
                      <a:pt x="2" y="80"/>
                    </a:lnTo>
                    <a:lnTo>
                      <a:pt x="7" y="71"/>
                    </a:lnTo>
                    <a:lnTo>
                      <a:pt x="11" y="67"/>
                    </a:lnTo>
                    <a:lnTo>
                      <a:pt x="16" y="62"/>
                    </a:lnTo>
                    <a:lnTo>
                      <a:pt x="21" y="57"/>
                    </a:lnTo>
                    <a:lnTo>
                      <a:pt x="30" y="51"/>
                    </a:lnTo>
                    <a:lnTo>
                      <a:pt x="35" y="46"/>
                    </a:lnTo>
                    <a:lnTo>
                      <a:pt x="41" y="42"/>
                    </a:lnTo>
                    <a:lnTo>
                      <a:pt x="44" y="39"/>
                    </a:lnTo>
                    <a:lnTo>
                      <a:pt x="46" y="36"/>
                    </a:lnTo>
                    <a:lnTo>
                      <a:pt x="49" y="32"/>
                    </a:lnTo>
                    <a:lnTo>
                      <a:pt x="49" y="26"/>
                    </a:lnTo>
                    <a:lnTo>
                      <a:pt x="49" y="22"/>
                    </a:lnTo>
                    <a:lnTo>
                      <a:pt x="46" y="18"/>
                    </a:lnTo>
                    <a:lnTo>
                      <a:pt x="42" y="16"/>
                    </a:lnTo>
                    <a:lnTo>
                      <a:pt x="37" y="15"/>
                    </a:lnTo>
                    <a:lnTo>
                      <a:pt x="30" y="16"/>
                    </a:lnTo>
                    <a:lnTo>
                      <a:pt x="27" y="18"/>
                    </a:lnTo>
                    <a:lnTo>
                      <a:pt x="25" y="20"/>
                    </a:lnTo>
                    <a:lnTo>
                      <a:pt x="23" y="23"/>
                    </a:lnTo>
                    <a:lnTo>
                      <a:pt x="21" y="28"/>
                    </a:lnTo>
                    <a:lnTo>
                      <a:pt x="2" y="26"/>
                    </a:lnTo>
                    <a:lnTo>
                      <a:pt x="4" y="19"/>
                    </a:lnTo>
                    <a:lnTo>
                      <a:pt x="6" y="15"/>
                    </a:lnTo>
                    <a:lnTo>
                      <a:pt x="9" y="9"/>
                    </a:lnTo>
                    <a:lnTo>
                      <a:pt x="13" y="6"/>
                    </a:lnTo>
                    <a:lnTo>
                      <a:pt x="20" y="2"/>
                    </a:lnTo>
                    <a:lnTo>
                      <a:pt x="2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9" name="Freeform 706"/>
              <p:cNvSpPr>
                <a:spLocks noEditPoints="1"/>
              </p:cNvSpPr>
              <p:nvPr/>
            </p:nvSpPr>
            <p:spPr bwMode="auto">
              <a:xfrm>
                <a:off x="3030" y="2859"/>
                <a:ext cx="39" cy="87"/>
              </a:xfrm>
              <a:custGeom>
                <a:avLst/>
                <a:gdLst>
                  <a:gd name="T0" fmla="*/ 42 w 77"/>
                  <a:gd name="T1" fmla="*/ 25 h 87"/>
                  <a:gd name="T2" fmla="*/ 19 w 77"/>
                  <a:gd name="T3" fmla="*/ 53 h 87"/>
                  <a:gd name="T4" fmla="*/ 42 w 77"/>
                  <a:gd name="T5" fmla="*/ 53 h 87"/>
                  <a:gd name="T6" fmla="*/ 42 w 77"/>
                  <a:gd name="T7" fmla="*/ 25 h 87"/>
                  <a:gd name="T8" fmla="*/ 45 w 77"/>
                  <a:gd name="T9" fmla="*/ 0 h 87"/>
                  <a:gd name="T10" fmla="*/ 63 w 77"/>
                  <a:gd name="T11" fmla="*/ 0 h 87"/>
                  <a:gd name="T12" fmla="*/ 63 w 77"/>
                  <a:gd name="T13" fmla="*/ 53 h 87"/>
                  <a:gd name="T14" fmla="*/ 77 w 77"/>
                  <a:gd name="T15" fmla="*/ 53 h 87"/>
                  <a:gd name="T16" fmla="*/ 77 w 77"/>
                  <a:gd name="T17" fmla="*/ 69 h 87"/>
                  <a:gd name="T18" fmla="*/ 63 w 77"/>
                  <a:gd name="T19" fmla="*/ 69 h 87"/>
                  <a:gd name="T20" fmla="*/ 63 w 77"/>
                  <a:gd name="T21" fmla="*/ 87 h 87"/>
                  <a:gd name="T22" fmla="*/ 42 w 77"/>
                  <a:gd name="T23" fmla="*/ 87 h 87"/>
                  <a:gd name="T24" fmla="*/ 42 w 77"/>
                  <a:gd name="T25" fmla="*/ 69 h 87"/>
                  <a:gd name="T26" fmla="*/ 0 w 77"/>
                  <a:gd name="T27" fmla="*/ 69 h 87"/>
                  <a:gd name="T28" fmla="*/ 0 w 77"/>
                  <a:gd name="T29" fmla="*/ 53 h 87"/>
                  <a:gd name="T30" fmla="*/ 45 w 77"/>
                  <a:gd name="T3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87">
                    <a:moveTo>
                      <a:pt x="42" y="25"/>
                    </a:moveTo>
                    <a:lnTo>
                      <a:pt x="19" y="53"/>
                    </a:lnTo>
                    <a:lnTo>
                      <a:pt x="42" y="53"/>
                    </a:lnTo>
                    <a:lnTo>
                      <a:pt x="42" y="25"/>
                    </a:lnTo>
                    <a:close/>
                    <a:moveTo>
                      <a:pt x="45" y="0"/>
                    </a:moveTo>
                    <a:lnTo>
                      <a:pt x="63" y="0"/>
                    </a:lnTo>
                    <a:lnTo>
                      <a:pt x="63" y="53"/>
                    </a:lnTo>
                    <a:lnTo>
                      <a:pt x="77" y="53"/>
                    </a:lnTo>
                    <a:lnTo>
                      <a:pt x="77" y="69"/>
                    </a:lnTo>
                    <a:lnTo>
                      <a:pt x="63" y="69"/>
                    </a:lnTo>
                    <a:lnTo>
                      <a:pt x="63" y="87"/>
                    </a:lnTo>
                    <a:lnTo>
                      <a:pt x="42" y="87"/>
                    </a:lnTo>
                    <a:lnTo>
                      <a:pt x="42" y="69"/>
                    </a:lnTo>
                    <a:lnTo>
                      <a:pt x="0" y="69"/>
                    </a:lnTo>
                    <a:lnTo>
                      <a:pt x="0" y="5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0" name="Freeform 707"/>
              <p:cNvSpPr>
                <a:spLocks noEditPoints="1"/>
              </p:cNvSpPr>
              <p:nvPr/>
            </p:nvSpPr>
            <p:spPr bwMode="auto">
              <a:xfrm>
                <a:off x="3032" y="2433"/>
                <a:ext cx="35" cy="89"/>
              </a:xfrm>
              <a:custGeom>
                <a:avLst/>
                <a:gdLst>
                  <a:gd name="T0" fmla="*/ 30 w 70"/>
                  <a:gd name="T1" fmla="*/ 49 h 89"/>
                  <a:gd name="T2" fmla="*/ 23 w 70"/>
                  <a:gd name="T3" fmla="*/ 53 h 89"/>
                  <a:gd name="T4" fmla="*/ 21 w 70"/>
                  <a:gd name="T5" fmla="*/ 61 h 89"/>
                  <a:gd name="T6" fmla="*/ 23 w 70"/>
                  <a:gd name="T7" fmla="*/ 68 h 89"/>
                  <a:gd name="T8" fmla="*/ 30 w 70"/>
                  <a:gd name="T9" fmla="*/ 74 h 89"/>
                  <a:gd name="T10" fmla="*/ 42 w 70"/>
                  <a:gd name="T11" fmla="*/ 74 h 89"/>
                  <a:gd name="T12" fmla="*/ 48 w 70"/>
                  <a:gd name="T13" fmla="*/ 69 h 89"/>
                  <a:gd name="T14" fmla="*/ 49 w 70"/>
                  <a:gd name="T15" fmla="*/ 62 h 89"/>
                  <a:gd name="T16" fmla="*/ 48 w 70"/>
                  <a:gd name="T17" fmla="*/ 53 h 89"/>
                  <a:gd name="T18" fmla="*/ 41 w 70"/>
                  <a:gd name="T19" fmla="*/ 49 h 89"/>
                  <a:gd name="T20" fmla="*/ 39 w 70"/>
                  <a:gd name="T21" fmla="*/ 0 h 89"/>
                  <a:gd name="T22" fmla="*/ 53 w 70"/>
                  <a:gd name="T23" fmla="*/ 3 h 89"/>
                  <a:gd name="T24" fmla="*/ 63 w 70"/>
                  <a:gd name="T25" fmla="*/ 10 h 89"/>
                  <a:gd name="T26" fmla="*/ 69 w 70"/>
                  <a:gd name="T27" fmla="*/ 23 h 89"/>
                  <a:gd name="T28" fmla="*/ 48 w 70"/>
                  <a:gd name="T29" fmla="*/ 20 h 89"/>
                  <a:gd name="T30" fmla="*/ 41 w 70"/>
                  <a:gd name="T31" fmla="*/ 16 h 89"/>
                  <a:gd name="T32" fmla="*/ 32 w 70"/>
                  <a:gd name="T33" fmla="*/ 16 h 89"/>
                  <a:gd name="T34" fmla="*/ 25 w 70"/>
                  <a:gd name="T35" fmla="*/ 20 h 89"/>
                  <a:gd name="T36" fmla="*/ 21 w 70"/>
                  <a:gd name="T37" fmla="*/ 27 h 89"/>
                  <a:gd name="T38" fmla="*/ 20 w 70"/>
                  <a:gd name="T39" fmla="*/ 40 h 89"/>
                  <a:gd name="T40" fmla="*/ 32 w 70"/>
                  <a:gd name="T41" fmla="*/ 33 h 89"/>
                  <a:gd name="T42" fmla="*/ 48 w 70"/>
                  <a:gd name="T43" fmla="*/ 33 h 89"/>
                  <a:gd name="T44" fmla="*/ 62 w 70"/>
                  <a:gd name="T45" fmla="*/ 40 h 89"/>
                  <a:gd name="T46" fmla="*/ 69 w 70"/>
                  <a:gd name="T47" fmla="*/ 53 h 89"/>
                  <a:gd name="T48" fmla="*/ 69 w 70"/>
                  <a:gd name="T49" fmla="*/ 69 h 89"/>
                  <a:gd name="T50" fmla="*/ 62 w 70"/>
                  <a:gd name="T51" fmla="*/ 81 h 89"/>
                  <a:gd name="T52" fmla="*/ 46 w 70"/>
                  <a:gd name="T53" fmla="*/ 88 h 89"/>
                  <a:gd name="T54" fmla="*/ 28 w 70"/>
                  <a:gd name="T55" fmla="*/ 88 h 89"/>
                  <a:gd name="T56" fmla="*/ 16 w 70"/>
                  <a:gd name="T57" fmla="*/ 84 h 89"/>
                  <a:gd name="T58" fmla="*/ 2 w 70"/>
                  <a:gd name="T59" fmla="*/ 65 h 89"/>
                  <a:gd name="T60" fmla="*/ 4 w 70"/>
                  <a:gd name="T61" fmla="*/ 24 h 89"/>
                  <a:gd name="T62" fmla="*/ 16 w 70"/>
                  <a:gd name="T63" fmla="*/ 6 h 89"/>
                  <a:gd name="T64" fmla="*/ 30 w 70"/>
                  <a:gd name="T6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89">
                    <a:moveTo>
                      <a:pt x="35" y="48"/>
                    </a:moveTo>
                    <a:lnTo>
                      <a:pt x="30" y="49"/>
                    </a:lnTo>
                    <a:lnTo>
                      <a:pt x="25" y="52"/>
                    </a:lnTo>
                    <a:lnTo>
                      <a:pt x="23" y="53"/>
                    </a:lnTo>
                    <a:lnTo>
                      <a:pt x="21" y="56"/>
                    </a:lnTo>
                    <a:lnTo>
                      <a:pt x="21" y="61"/>
                    </a:lnTo>
                    <a:lnTo>
                      <a:pt x="21" y="65"/>
                    </a:lnTo>
                    <a:lnTo>
                      <a:pt x="23" y="68"/>
                    </a:lnTo>
                    <a:lnTo>
                      <a:pt x="25" y="71"/>
                    </a:lnTo>
                    <a:lnTo>
                      <a:pt x="30" y="74"/>
                    </a:lnTo>
                    <a:lnTo>
                      <a:pt x="37" y="74"/>
                    </a:lnTo>
                    <a:lnTo>
                      <a:pt x="42" y="74"/>
                    </a:lnTo>
                    <a:lnTo>
                      <a:pt x="46" y="71"/>
                    </a:lnTo>
                    <a:lnTo>
                      <a:pt x="48" y="69"/>
                    </a:lnTo>
                    <a:lnTo>
                      <a:pt x="49" y="65"/>
                    </a:lnTo>
                    <a:lnTo>
                      <a:pt x="49" y="62"/>
                    </a:lnTo>
                    <a:lnTo>
                      <a:pt x="49" y="58"/>
                    </a:lnTo>
                    <a:lnTo>
                      <a:pt x="48" y="53"/>
                    </a:lnTo>
                    <a:lnTo>
                      <a:pt x="46" y="52"/>
                    </a:lnTo>
                    <a:lnTo>
                      <a:pt x="41" y="49"/>
                    </a:lnTo>
                    <a:lnTo>
                      <a:pt x="35" y="48"/>
                    </a:lnTo>
                    <a:close/>
                    <a:moveTo>
                      <a:pt x="39" y="0"/>
                    </a:moveTo>
                    <a:lnTo>
                      <a:pt x="46" y="0"/>
                    </a:lnTo>
                    <a:lnTo>
                      <a:pt x="53" y="3"/>
                    </a:lnTo>
                    <a:lnTo>
                      <a:pt x="58" y="6"/>
                    </a:lnTo>
                    <a:lnTo>
                      <a:pt x="63" y="10"/>
                    </a:lnTo>
                    <a:lnTo>
                      <a:pt x="67" y="16"/>
                    </a:lnTo>
                    <a:lnTo>
                      <a:pt x="69" y="23"/>
                    </a:lnTo>
                    <a:lnTo>
                      <a:pt x="49" y="24"/>
                    </a:lnTo>
                    <a:lnTo>
                      <a:pt x="48" y="20"/>
                    </a:lnTo>
                    <a:lnTo>
                      <a:pt x="44" y="17"/>
                    </a:lnTo>
                    <a:lnTo>
                      <a:pt x="41" y="16"/>
                    </a:lnTo>
                    <a:lnTo>
                      <a:pt x="37" y="14"/>
                    </a:lnTo>
                    <a:lnTo>
                      <a:pt x="32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3" y="23"/>
                    </a:lnTo>
                    <a:lnTo>
                      <a:pt x="21" y="27"/>
                    </a:lnTo>
                    <a:lnTo>
                      <a:pt x="20" y="33"/>
                    </a:lnTo>
                    <a:lnTo>
                      <a:pt x="20" y="40"/>
                    </a:lnTo>
                    <a:lnTo>
                      <a:pt x="25" y="36"/>
                    </a:lnTo>
                    <a:lnTo>
                      <a:pt x="32" y="33"/>
                    </a:lnTo>
                    <a:lnTo>
                      <a:pt x="39" y="33"/>
                    </a:lnTo>
                    <a:lnTo>
                      <a:pt x="48" y="33"/>
                    </a:lnTo>
                    <a:lnTo>
                      <a:pt x="55" y="36"/>
                    </a:lnTo>
                    <a:lnTo>
                      <a:pt x="62" y="40"/>
                    </a:lnTo>
                    <a:lnTo>
                      <a:pt x="67" y="46"/>
                    </a:lnTo>
                    <a:lnTo>
                      <a:pt x="69" y="53"/>
                    </a:lnTo>
                    <a:lnTo>
                      <a:pt x="70" y="61"/>
                    </a:lnTo>
                    <a:lnTo>
                      <a:pt x="69" y="69"/>
                    </a:lnTo>
                    <a:lnTo>
                      <a:pt x="67" y="75"/>
                    </a:lnTo>
                    <a:lnTo>
                      <a:pt x="62" y="81"/>
                    </a:lnTo>
                    <a:lnTo>
                      <a:pt x="55" y="87"/>
                    </a:lnTo>
                    <a:lnTo>
                      <a:pt x="46" y="88"/>
                    </a:lnTo>
                    <a:lnTo>
                      <a:pt x="37" y="89"/>
                    </a:lnTo>
                    <a:lnTo>
                      <a:pt x="28" y="88"/>
                    </a:lnTo>
                    <a:lnTo>
                      <a:pt x="23" y="87"/>
                    </a:lnTo>
                    <a:lnTo>
                      <a:pt x="16" y="84"/>
                    </a:lnTo>
                    <a:lnTo>
                      <a:pt x="11" y="79"/>
                    </a:lnTo>
                    <a:lnTo>
                      <a:pt x="2" y="65"/>
                    </a:lnTo>
                    <a:lnTo>
                      <a:pt x="0" y="45"/>
                    </a:lnTo>
                    <a:lnTo>
                      <a:pt x="4" y="24"/>
                    </a:lnTo>
                    <a:lnTo>
                      <a:pt x="11" y="10"/>
                    </a:lnTo>
                    <a:lnTo>
                      <a:pt x="16" y="6"/>
                    </a:lnTo>
                    <a:lnTo>
                      <a:pt x="23" y="3"/>
                    </a:lnTo>
                    <a:lnTo>
                      <a:pt x="30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1" name="Freeform 708"/>
              <p:cNvSpPr>
                <a:spLocks noEditPoints="1"/>
              </p:cNvSpPr>
              <p:nvPr/>
            </p:nvSpPr>
            <p:spPr bwMode="auto">
              <a:xfrm>
                <a:off x="3032" y="2015"/>
                <a:ext cx="35" cy="90"/>
              </a:xfrm>
              <a:custGeom>
                <a:avLst/>
                <a:gdLst>
                  <a:gd name="T0" fmla="*/ 30 w 70"/>
                  <a:gd name="T1" fmla="*/ 48 h 90"/>
                  <a:gd name="T2" fmla="*/ 25 w 70"/>
                  <a:gd name="T3" fmla="*/ 51 h 90"/>
                  <a:gd name="T4" fmla="*/ 21 w 70"/>
                  <a:gd name="T5" fmla="*/ 61 h 90"/>
                  <a:gd name="T6" fmla="*/ 23 w 70"/>
                  <a:gd name="T7" fmla="*/ 70 h 90"/>
                  <a:gd name="T8" fmla="*/ 28 w 70"/>
                  <a:gd name="T9" fmla="*/ 75 h 90"/>
                  <a:gd name="T10" fmla="*/ 35 w 70"/>
                  <a:gd name="T11" fmla="*/ 77 h 90"/>
                  <a:gd name="T12" fmla="*/ 46 w 70"/>
                  <a:gd name="T13" fmla="*/ 73 h 90"/>
                  <a:gd name="T14" fmla="*/ 49 w 70"/>
                  <a:gd name="T15" fmla="*/ 65 h 90"/>
                  <a:gd name="T16" fmla="*/ 49 w 70"/>
                  <a:gd name="T17" fmla="*/ 58 h 90"/>
                  <a:gd name="T18" fmla="*/ 46 w 70"/>
                  <a:gd name="T19" fmla="*/ 51 h 90"/>
                  <a:gd name="T20" fmla="*/ 35 w 70"/>
                  <a:gd name="T21" fmla="*/ 47 h 90"/>
                  <a:gd name="T22" fmla="*/ 30 w 70"/>
                  <a:gd name="T23" fmla="*/ 13 h 90"/>
                  <a:gd name="T24" fmla="*/ 23 w 70"/>
                  <a:gd name="T25" fmla="*/ 19 h 90"/>
                  <a:gd name="T26" fmla="*/ 23 w 70"/>
                  <a:gd name="T27" fmla="*/ 28 h 90"/>
                  <a:gd name="T28" fmla="*/ 30 w 70"/>
                  <a:gd name="T29" fmla="*/ 34 h 90"/>
                  <a:gd name="T30" fmla="*/ 41 w 70"/>
                  <a:gd name="T31" fmla="*/ 34 h 90"/>
                  <a:gd name="T32" fmla="*/ 48 w 70"/>
                  <a:gd name="T33" fmla="*/ 28 h 90"/>
                  <a:gd name="T34" fmla="*/ 48 w 70"/>
                  <a:gd name="T35" fmla="*/ 19 h 90"/>
                  <a:gd name="T36" fmla="*/ 41 w 70"/>
                  <a:gd name="T37" fmla="*/ 13 h 90"/>
                  <a:gd name="T38" fmla="*/ 35 w 70"/>
                  <a:gd name="T39" fmla="*/ 0 h 90"/>
                  <a:gd name="T40" fmla="*/ 53 w 70"/>
                  <a:gd name="T41" fmla="*/ 2 h 90"/>
                  <a:gd name="T42" fmla="*/ 65 w 70"/>
                  <a:gd name="T43" fmla="*/ 10 h 90"/>
                  <a:gd name="T44" fmla="*/ 69 w 70"/>
                  <a:gd name="T45" fmla="*/ 22 h 90"/>
                  <a:gd name="T46" fmla="*/ 65 w 70"/>
                  <a:gd name="T47" fmla="*/ 34 h 90"/>
                  <a:gd name="T48" fmla="*/ 53 w 70"/>
                  <a:gd name="T49" fmla="*/ 41 h 90"/>
                  <a:gd name="T50" fmla="*/ 62 w 70"/>
                  <a:gd name="T51" fmla="*/ 45 h 90"/>
                  <a:gd name="T52" fmla="*/ 69 w 70"/>
                  <a:gd name="T53" fmla="*/ 55 h 90"/>
                  <a:gd name="T54" fmla="*/ 69 w 70"/>
                  <a:gd name="T55" fmla="*/ 70 h 90"/>
                  <a:gd name="T56" fmla="*/ 62 w 70"/>
                  <a:gd name="T57" fmla="*/ 81 h 90"/>
                  <a:gd name="T58" fmla="*/ 46 w 70"/>
                  <a:gd name="T59" fmla="*/ 88 h 90"/>
                  <a:gd name="T60" fmla="*/ 27 w 70"/>
                  <a:gd name="T61" fmla="*/ 88 h 90"/>
                  <a:gd name="T62" fmla="*/ 13 w 70"/>
                  <a:gd name="T63" fmla="*/ 83 h 90"/>
                  <a:gd name="T64" fmla="*/ 4 w 70"/>
                  <a:gd name="T65" fmla="*/ 74 h 90"/>
                  <a:gd name="T66" fmla="*/ 0 w 70"/>
                  <a:gd name="T67" fmla="*/ 62 h 90"/>
                  <a:gd name="T68" fmla="*/ 4 w 70"/>
                  <a:gd name="T69" fmla="*/ 49 h 90"/>
                  <a:gd name="T70" fmla="*/ 13 w 70"/>
                  <a:gd name="T71" fmla="*/ 42 h 90"/>
                  <a:gd name="T72" fmla="*/ 13 w 70"/>
                  <a:gd name="T73" fmla="*/ 38 h 90"/>
                  <a:gd name="T74" fmla="*/ 6 w 70"/>
                  <a:gd name="T75" fmla="*/ 32 h 90"/>
                  <a:gd name="T76" fmla="*/ 2 w 70"/>
                  <a:gd name="T77" fmla="*/ 22 h 90"/>
                  <a:gd name="T78" fmla="*/ 6 w 70"/>
                  <a:gd name="T79" fmla="*/ 10 h 90"/>
                  <a:gd name="T80" fmla="*/ 18 w 70"/>
                  <a:gd name="T81" fmla="*/ 2 h 90"/>
                  <a:gd name="T82" fmla="*/ 35 w 70"/>
                  <a:gd name="T83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0" h="90">
                    <a:moveTo>
                      <a:pt x="35" y="47"/>
                    </a:moveTo>
                    <a:lnTo>
                      <a:pt x="30" y="48"/>
                    </a:lnTo>
                    <a:lnTo>
                      <a:pt x="27" y="49"/>
                    </a:lnTo>
                    <a:lnTo>
                      <a:pt x="25" y="51"/>
                    </a:lnTo>
                    <a:lnTo>
                      <a:pt x="21" y="57"/>
                    </a:lnTo>
                    <a:lnTo>
                      <a:pt x="21" y="61"/>
                    </a:lnTo>
                    <a:lnTo>
                      <a:pt x="21" y="65"/>
                    </a:lnTo>
                    <a:lnTo>
                      <a:pt x="23" y="70"/>
                    </a:lnTo>
                    <a:lnTo>
                      <a:pt x="25" y="73"/>
                    </a:lnTo>
                    <a:lnTo>
                      <a:pt x="28" y="75"/>
                    </a:lnTo>
                    <a:lnTo>
                      <a:pt x="32" y="77"/>
                    </a:lnTo>
                    <a:lnTo>
                      <a:pt x="35" y="77"/>
                    </a:lnTo>
                    <a:lnTo>
                      <a:pt x="41" y="75"/>
                    </a:lnTo>
                    <a:lnTo>
                      <a:pt x="46" y="73"/>
                    </a:lnTo>
                    <a:lnTo>
                      <a:pt x="48" y="70"/>
                    </a:lnTo>
                    <a:lnTo>
                      <a:pt x="49" y="65"/>
                    </a:lnTo>
                    <a:lnTo>
                      <a:pt x="49" y="61"/>
                    </a:lnTo>
                    <a:lnTo>
                      <a:pt x="49" y="58"/>
                    </a:lnTo>
                    <a:lnTo>
                      <a:pt x="48" y="54"/>
                    </a:lnTo>
                    <a:lnTo>
                      <a:pt x="46" y="51"/>
                    </a:lnTo>
                    <a:lnTo>
                      <a:pt x="41" y="48"/>
                    </a:lnTo>
                    <a:lnTo>
                      <a:pt x="35" y="47"/>
                    </a:lnTo>
                    <a:close/>
                    <a:moveTo>
                      <a:pt x="35" y="12"/>
                    </a:moveTo>
                    <a:lnTo>
                      <a:pt x="30" y="13"/>
                    </a:lnTo>
                    <a:lnTo>
                      <a:pt x="27" y="15"/>
                    </a:lnTo>
                    <a:lnTo>
                      <a:pt x="23" y="19"/>
                    </a:lnTo>
                    <a:lnTo>
                      <a:pt x="21" y="23"/>
                    </a:lnTo>
                    <a:lnTo>
                      <a:pt x="23" y="28"/>
                    </a:lnTo>
                    <a:lnTo>
                      <a:pt x="27" y="32"/>
                    </a:lnTo>
                    <a:lnTo>
                      <a:pt x="30" y="34"/>
                    </a:lnTo>
                    <a:lnTo>
                      <a:pt x="35" y="35"/>
                    </a:lnTo>
                    <a:lnTo>
                      <a:pt x="41" y="34"/>
                    </a:lnTo>
                    <a:lnTo>
                      <a:pt x="46" y="31"/>
                    </a:lnTo>
                    <a:lnTo>
                      <a:pt x="48" y="28"/>
                    </a:lnTo>
                    <a:lnTo>
                      <a:pt x="49" y="23"/>
                    </a:lnTo>
                    <a:lnTo>
                      <a:pt x="48" y="19"/>
                    </a:lnTo>
                    <a:lnTo>
                      <a:pt x="46" y="15"/>
                    </a:lnTo>
                    <a:lnTo>
                      <a:pt x="41" y="13"/>
                    </a:lnTo>
                    <a:lnTo>
                      <a:pt x="35" y="12"/>
                    </a:lnTo>
                    <a:close/>
                    <a:moveTo>
                      <a:pt x="35" y="0"/>
                    </a:moveTo>
                    <a:lnTo>
                      <a:pt x="46" y="0"/>
                    </a:lnTo>
                    <a:lnTo>
                      <a:pt x="53" y="2"/>
                    </a:lnTo>
                    <a:lnTo>
                      <a:pt x="60" y="6"/>
                    </a:lnTo>
                    <a:lnTo>
                      <a:pt x="65" y="10"/>
                    </a:lnTo>
                    <a:lnTo>
                      <a:pt x="69" y="16"/>
                    </a:lnTo>
                    <a:lnTo>
                      <a:pt x="69" y="22"/>
                    </a:lnTo>
                    <a:lnTo>
                      <a:pt x="69" y="28"/>
                    </a:lnTo>
                    <a:lnTo>
                      <a:pt x="65" y="34"/>
                    </a:lnTo>
                    <a:lnTo>
                      <a:pt x="60" y="38"/>
                    </a:lnTo>
                    <a:lnTo>
                      <a:pt x="53" y="41"/>
                    </a:lnTo>
                    <a:lnTo>
                      <a:pt x="58" y="42"/>
                    </a:lnTo>
                    <a:lnTo>
                      <a:pt x="62" y="45"/>
                    </a:lnTo>
                    <a:lnTo>
                      <a:pt x="65" y="49"/>
                    </a:lnTo>
                    <a:lnTo>
                      <a:pt x="69" y="55"/>
                    </a:lnTo>
                    <a:lnTo>
                      <a:pt x="70" y="62"/>
                    </a:lnTo>
                    <a:lnTo>
                      <a:pt x="69" y="70"/>
                    </a:lnTo>
                    <a:lnTo>
                      <a:pt x="67" y="77"/>
                    </a:lnTo>
                    <a:lnTo>
                      <a:pt x="62" y="81"/>
                    </a:lnTo>
                    <a:lnTo>
                      <a:pt x="55" y="86"/>
                    </a:lnTo>
                    <a:lnTo>
                      <a:pt x="46" y="88"/>
                    </a:lnTo>
                    <a:lnTo>
                      <a:pt x="35" y="90"/>
                    </a:lnTo>
                    <a:lnTo>
                      <a:pt x="27" y="88"/>
                    </a:lnTo>
                    <a:lnTo>
                      <a:pt x="20" y="87"/>
                    </a:lnTo>
                    <a:lnTo>
                      <a:pt x="13" y="83"/>
                    </a:lnTo>
                    <a:lnTo>
                      <a:pt x="7" y="80"/>
                    </a:lnTo>
                    <a:lnTo>
                      <a:pt x="4" y="74"/>
                    </a:lnTo>
                    <a:lnTo>
                      <a:pt x="0" y="68"/>
                    </a:lnTo>
                    <a:lnTo>
                      <a:pt x="0" y="62"/>
                    </a:lnTo>
                    <a:lnTo>
                      <a:pt x="2" y="55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13" y="42"/>
                    </a:lnTo>
                    <a:lnTo>
                      <a:pt x="18" y="41"/>
                    </a:lnTo>
                    <a:lnTo>
                      <a:pt x="13" y="38"/>
                    </a:lnTo>
                    <a:lnTo>
                      <a:pt x="9" y="36"/>
                    </a:lnTo>
                    <a:lnTo>
                      <a:pt x="6" y="32"/>
                    </a:lnTo>
                    <a:lnTo>
                      <a:pt x="2" y="28"/>
                    </a:lnTo>
                    <a:lnTo>
                      <a:pt x="2" y="22"/>
                    </a:lnTo>
                    <a:lnTo>
                      <a:pt x="2" y="16"/>
                    </a:lnTo>
                    <a:lnTo>
                      <a:pt x="6" y="10"/>
                    </a:lnTo>
                    <a:lnTo>
                      <a:pt x="11" y="6"/>
                    </a:lnTo>
                    <a:lnTo>
                      <a:pt x="18" y="2"/>
                    </a:lnTo>
                    <a:lnTo>
                      <a:pt x="2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2" name="Freeform 709"/>
              <p:cNvSpPr>
                <a:spLocks/>
              </p:cNvSpPr>
              <p:nvPr/>
            </p:nvSpPr>
            <p:spPr bwMode="auto">
              <a:xfrm>
                <a:off x="2993" y="1591"/>
                <a:ext cx="23" cy="88"/>
              </a:xfrm>
              <a:custGeom>
                <a:avLst/>
                <a:gdLst>
                  <a:gd name="T0" fmla="*/ 31 w 47"/>
                  <a:gd name="T1" fmla="*/ 0 h 88"/>
                  <a:gd name="T2" fmla="*/ 47 w 47"/>
                  <a:gd name="T3" fmla="*/ 0 h 88"/>
                  <a:gd name="T4" fmla="*/ 47 w 47"/>
                  <a:gd name="T5" fmla="*/ 88 h 88"/>
                  <a:gd name="T6" fmla="*/ 26 w 47"/>
                  <a:gd name="T7" fmla="*/ 88 h 88"/>
                  <a:gd name="T8" fmla="*/ 26 w 47"/>
                  <a:gd name="T9" fmla="*/ 24 h 88"/>
                  <a:gd name="T10" fmla="*/ 19 w 47"/>
                  <a:gd name="T11" fmla="*/ 30 h 88"/>
                  <a:gd name="T12" fmla="*/ 10 w 47"/>
                  <a:gd name="T13" fmla="*/ 34 h 88"/>
                  <a:gd name="T14" fmla="*/ 0 w 47"/>
                  <a:gd name="T15" fmla="*/ 37 h 88"/>
                  <a:gd name="T16" fmla="*/ 0 w 47"/>
                  <a:gd name="T17" fmla="*/ 21 h 88"/>
                  <a:gd name="T18" fmla="*/ 8 w 47"/>
                  <a:gd name="T19" fmla="*/ 18 h 88"/>
                  <a:gd name="T20" fmla="*/ 17 w 47"/>
                  <a:gd name="T21" fmla="*/ 13 h 88"/>
                  <a:gd name="T22" fmla="*/ 22 w 47"/>
                  <a:gd name="T23" fmla="*/ 8 h 88"/>
                  <a:gd name="T24" fmla="*/ 28 w 47"/>
                  <a:gd name="T25" fmla="*/ 4 h 88"/>
                  <a:gd name="T26" fmla="*/ 31 w 4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88">
                    <a:moveTo>
                      <a:pt x="31" y="0"/>
                    </a:moveTo>
                    <a:lnTo>
                      <a:pt x="47" y="0"/>
                    </a:lnTo>
                    <a:lnTo>
                      <a:pt x="47" y="88"/>
                    </a:lnTo>
                    <a:lnTo>
                      <a:pt x="26" y="88"/>
                    </a:lnTo>
                    <a:lnTo>
                      <a:pt x="26" y="24"/>
                    </a:lnTo>
                    <a:lnTo>
                      <a:pt x="19" y="30"/>
                    </a:lnTo>
                    <a:lnTo>
                      <a:pt x="10" y="34"/>
                    </a:lnTo>
                    <a:lnTo>
                      <a:pt x="0" y="37"/>
                    </a:lnTo>
                    <a:lnTo>
                      <a:pt x="0" y="21"/>
                    </a:lnTo>
                    <a:lnTo>
                      <a:pt x="8" y="18"/>
                    </a:lnTo>
                    <a:lnTo>
                      <a:pt x="17" y="13"/>
                    </a:lnTo>
                    <a:lnTo>
                      <a:pt x="22" y="8"/>
                    </a:lnTo>
                    <a:lnTo>
                      <a:pt x="28" y="4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3" name="Freeform 710"/>
              <p:cNvSpPr>
                <a:spLocks noEditPoints="1"/>
              </p:cNvSpPr>
              <p:nvPr/>
            </p:nvSpPr>
            <p:spPr bwMode="auto">
              <a:xfrm>
                <a:off x="3032" y="1591"/>
                <a:ext cx="35" cy="89"/>
              </a:xfrm>
              <a:custGeom>
                <a:avLst/>
                <a:gdLst>
                  <a:gd name="T0" fmla="*/ 35 w 70"/>
                  <a:gd name="T1" fmla="*/ 14 h 89"/>
                  <a:gd name="T2" fmla="*/ 32 w 70"/>
                  <a:gd name="T3" fmla="*/ 16 h 89"/>
                  <a:gd name="T4" fmla="*/ 28 w 70"/>
                  <a:gd name="T5" fmla="*/ 17 h 89"/>
                  <a:gd name="T6" fmla="*/ 25 w 70"/>
                  <a:gd name="T7" fmla="*/ 18 h 89"/>
                  <a:gd name="T8" fmla="*/ 23 w 70"/>
                  <a:gd name="T9" fmla="*/ 23 h 89"/>
                  <a:gd name="T10" fmla="*/ 21 w 70"/>
                  <a:gd name="T11" fmla="*/ 29 h 89"/>
                  <a:gd name="T12" fmla="*/ 20 w 70"/>
                  <a:gd name="T13" fmla="*/ 36 h 89"/>
                  <a:gd name="T14" fmla="*/ 20 w 70"/>
                  <a:gd name="T15" fmla="*/ 44 h 89"/>
                  <a:gd name="T16" fmla="*/ 20 w 70"/>
                  <a:gd name="T17" fmla="*/ 53 h 89"/>
                  <a:gd name="T18" fmla="*/ 21 w 70"/>
                  <a:gd name="T19" fmla="*/ 60 h 89"/>
                  <a:gd name="T20" fmla="*/ 23 w 70"/>
                  <a:gd name="T21" fmla="*/ 65 h 89"/>
                  <a:gd name="T22" fmla="*/ 25 w 70"/>
                  <a:gd name="T23" fmla="*/ 69 h 89"/>
                  <a:gd name="T24" fmla="*/ 28 w 70"/>
                  <a:gd name="T25" fmla="*/ 72 h 89"/>
                  <a:gd name="T26" fmla="*/ 32 w 70"/>
                  <a:gd name="T27" fmla="*/ 73 h 89"/>
                  <a:gd name="T28" fmla="*/ 35 w 70"/>
                  <a:gd name="T29" fmla="*/ 73 h 89"/>
                  <a:gd name="T30" fmla="*/ 39 w 70"/>
                  <a:gd name="T31" fmla="*/ 73 h 89"/>
                  <a:gd name="T32" fmla="*/ 42 w 70"/>
                  <a:gd name="T33" fmla="*/ 72 h 89"/>
                  <a:gd name="T34" fmla="*/ 46 w 70"/>
                  <a:gd name="T35" fmla="*/ 69 h 89"/>
                  <a:gd name="T36" fmla="*/ 48 w 70"/>
                  <a:gd name="T37" fmla="*/ 65 h 89"/>
                  <a:gd name="T38" fmla="*/ 49 w 70"/>
                  <a:gd name="T39" fmla="*/ 60 h 89"/>
                  <a:gd name="T40" fmla="*/ 49 w 70"/>
                  <a:gd name="T41" fmla="*/ 53 h 89"/>
                  <a:gd name="T42" fmla="*/ 49 w 70"/>
                  <a:gd name="T43" fmla="*/ 44 h 89"/>
                  <a:gd name="T44" fmla="*/ 49 w 70"/>
                  <a:gd name="T45" fmla="*/ 36 h 89"/>
                  <a:gd name="T46" fmla="*/ 49 w 70"/>
                  <a:gd name="T47" fmla="*/ 29 h 89"/>
                  <a:gd name="T48" fmla="*/ 48 w 70"/>
                  <a:gd name="T49" fmla="*/ 24 h 89"/>
                  <a:gd name="T50" fmla="*/ 46 w 70"/>
                  <a:gd name="T51" fmla="*/ 18 h 89"/>
                  <a:gd name="T52" fmla="*/ 42 w 70"/>
                  <a:gd name="T53" fmla="*/ 17 h 89"/>
                  <a:gd name="T54" fmla="*/ 39 w 70"/>
                  <a:gd name="T55" fmla="*/ 16 h 89"/>
                  <a:gd name="T56" fmla="*/ 35 w 70"/>
                  <a:gd name="T57" fmla="*/ 14 h 89"/>
                  <a:gd name="T58" fmla="*/ 35 w 70"/>
                  <a:gd name="T59" fmla="*/ 0 h 89"/>
                  <a:gd name="T60" fmla="*/ 42 w 70"/>
                  <a:gd name="T61" fmla="*/ 0 h 89"/>
                  <a:gd name="T62" fmla="*/ 49 w 70"/>
                  <a:gd name="T63" fmla="*/ 1 h 89"/>
                  <a:gd name="T64" fmla="*/ 55 w 70"/>
                  <a:gd name="T65" fmla="*/ 4 h 89"/>
                  <a:gd name="T66" fmla="*/ 60 w 70"/>
                  <a:gd name="T67" fmla="*/ 8 h 89"/>
                  <a:gd name="T68" fmla="*/ 67 w 70"/>
                  <a:gd name="T69" fmla="*/ 23 h 89"/>
                  <a:gd name="T70" fmla="*/ 70 w 70"/>
                  <a:gd name="T71" fmla="*/ 44 h 89"/>
                  <a:gd name="T72" fmla="*/ 67 w 70"/>
                  <a:gd name="T73" fmla="*/ 66 h 89"/>
                  <a:gd name="T74" fmla="*/ 60 w 70"/>
                  <a:gd name="T75" fmla="*/ 81 h 89"/>
                  <a:gd name="T76" fmla="*/ 55 w 70"/>
                  <a:gd name="T77" fmla="*/ 83 h 89"/>
                  <a:gd name="T78" fmla="*/ 49 w 70"/>
                  <a:gd name="T79" fmla="*/ 86 h 89"/>
                  <a:gd name="T80" fmla="*/ 42 w 70"/>
                  <a:gd name="T81" fmla="*/ 88 h 89"/>
                  <a:gd name="T82" fmla="*/ 35 w 70"/>
                  <a:gd name="T83" fmla="*/ 89 h 89"/>
                  <a:gd name="T84" fmla="*/ 27 w 70"/>
                  <a:gd name="T85" fmla="*/ 88 h 89"/>
                  <a:gd name="T86" fmla="*/ 21 w 70"/>
                  <a:gd name="T87" fmla="*/ 86 h 89"/>
                  <a:gd name="T88" fmla="*/ 14 w 70"/>
                  <a:gd name="T89" fmla="*/ 83 h 89"/>
                  <a:gd name="T90" fmla="*/ 9 w 70"/>
                  <a:gd name="T91" fmla="*/ 79 h 89"/>
                  <a:gd name="T92" fmla="*/ 4 w 70"/>
                  <a:gd name="T93" fmla="*/ 70 h 89"/>
                  <a:gd name="T94" fmla="*/ 0 w 70"/>
                  <a:gd name="T95" fmla="*/ 59 h 89"/>
                  <a:gd name="T96" fmla="*/ 0 w 70"/>
                  <a:gd name="T97" fmla="*/ 44 h 89"/>
                  <a:gd name="T98" fmla="*/ 2 w 70"/>
                  <a:gd name="T99" fmla="*/ 23 h 89"/>
                  <a:gd name="T100" fmla="*/ 11 w 70"/>
                  <a:gd name="T101" fmla="*/ 8 h 89"/>
                  <a:gd name="T102" fmla="*/ 16 w 70"/>
                  <a:gd name="T103" fmla="*/ 4 h 89"/>
                  <a:gd name="T104" fmla="*/ 21 w 70"/>
                  <a:gd name="T105" fmla="*/ 1 h 89"/>
                  <a:gd name="T106" fmla="*/ 28 w 70"/>
                  <a:gd name="T107" fmla="*/ 0 h 89"/>
                  <a:gd name="T108" fmla="*/ 35 w 70"/>
                  <a:gd name="T10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89">
                    <a:moveTo>
                      <a:pt x="35" y="14"/>
                    </a:moveTo>
                    <a:lnTo>
                      <a:pt x="32" y="16"/>
                    </a:lnTo>
                    <a:lnTo>
                      <a:pt x="28" y="17"/>
                    </a:lnTo>
                    <a:lnTo>
                      <a:pt x="25" y="18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20" y="36"/>
                    </a:lnTo>
                    <a:lnTo>
                      <a:pt x="20" y="44"/>
                    </a:lnTo>
                    <a:lnTo>
                      <a:pt x="20" y="53"/>
                    </a:lnTo>
                    <a:lnTo>
                      <a:pt x="21" y="60"/>
                    </a:lnTo>
                    <a:lnTo>
                      <a:pt x="23" y="65"/>
                    </a:lnTo>
                    <a:lnTo>
                      <a:pt x="25" y="69"/>
                    </a:lnTo>
                    <a:lnTo>
                      <a:pt x="28" y="72"/>
                    </a:lnTo>
                    <a:lnTo>
                      <a:pt x="32" y="73"/>
                    </a:lnTo>
                    <a:lnTo>
                      <a:pt x="35" y="73"/>
                    </a:lnTo>
                    <a:lnTo>
                      <a:pt x="39" y="73"/>
                    </a:lnTo>
                    <a:lnTo>
                      <a:pt x="42" y="72"/>
                    </a:lnTo>
                    <a:lnTo>
                      <a:pt x="46" y="69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49" y="53"/>
                    </a:lnTo>
                    <a:lnTo>
                      <a:pt x="49" y="44"/>
                    </a:lnTo>
                    <a:lnTo>
                      <a:pt x="49" y="36"/>
                    </a:lnTo>
                    <a:lnTo>
                      <a:pt x="49" y="29"/>
                    </a:lnTo>
                    <a:lnTo>
                      <a:pt x="48" y="24"/>
                    </a:lnTo>
                    <a:lnTo>
                      <a:pt x="46" y="18"/>
                    </a:lnTo>
                    <a:lnTo>
                      <a:pt x="42" y="17"/>
                    </a:lnTo>
                    <a:lnTo>
                      <a:pt x="39" y="16"/>
                    </a:lnTo>
                    <a:lnTo>
                      <a:pt x="35" y="14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1"/>
                    </a:lnTo>
                    <a:lnTo>
                      <a:pt x="55" y="4"/>
                    </a:lnTo>
                    <a:lnTo>
                      <a:pt x="60" y="8"/>
                    </a:lnTo>
                    <a:lnTo>
                      <a:pt x="67" y="23"/>
                    </a:lnTo>
                    <a:lnTo>
                      <a:pt x="70" y="44"/>
                    </a:lnTo>
                    <a:lnTo>
                      <a:pt x="67" y="66"/>
                    </a:lnTo>
                    <a:lnTo>
                      <a:pt x="60" y="81"/>
                    </a:lnTo>
                    <a:lnTo>
                      <a:pt x="55" y="83"/>
                    </a:lnTo>
                    <a:lnTo>
                      <a:pt x="49" y="86"/>
                    </a:lnTo>
                    <a:lnTo>
                      <a:pt x="42" y="88"/>
                    </a:lnTo>
                    <a:lnTo>
                      <a:pt x="35" y="89"/>
                    </a:lnTo>
                    <a:lnTo>
                      <a:pt x="27" y="88"/>
                    </a:lnTo>
                    <a:lnTo>
                      <a:pt x="21" y="86"/>
                    </a:lnTo>
                    <a:lnTo>
                      <a:pt x="14" y="83"/>
                    </a:lnTo>
                    <a:lnTo>
                      <a:pt x="9" y="79"/>
                    </a:lnTo>
                    <a:lnTo>
                      <a:pt x="4" y="70"/>
                    </a:lnTo>
                    <a:lnTo>
                      <a:pt x="0" y="59"/>
                    </a:lnTo>
                    <a:lnTo>
                      <a:pt x="0" y="44"/>
                    </a:lnTo>
                    <a:lnTo>
                      <a:pt x="2" y="2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4" name="Freeform 711"/>
              <p:cNvSpPr>
                <a:spLocks/>
              </p:cNvSpPr>
              <p:nvPr/>
            </p:nvSpPr>
            <p:spPr bwMode="auto">
              <a:xfrm>
                <a:off x="2993" y="1166"/>
                <a:ext cx="23" cy="88"/>
              </a:xfrm>
              <a:custGeom>
                <a:avLst/>
                <a:gdLst>
                  <a:gd name="T0" fmla="*/ 31 w 47"/>
                  <a:gd name="T1" fmla="*/ 0 h 88"/>
                  <a:gd name="T2" fmla="*/ 47 w 47"/>
                  <a:gd name="T3" fmla="*/ 0 h 88"/>
                  <a:gd name="T4" fmla="*/ 47 w 47"/>
                  <a:gd name="T5" fmla="*/ 88 h 88"/>
                  <a:gd name="T6" fmla="*/ 26 w 47"/>
                  <a:gd name="T7" fmla="*/ 88 h 88"/>
                  <a:gd name="T8" fmla="*/ 26 w 47"/>
                  <a:gd name="T9" fmla="*/ 25 h 88"/>
                  <a:gd name="T10" fmla="*/ 19 w 47"/>
                  <a:gd name="T11" fmla="*/ 30 h 88"/>
                  <a:gd name="T12" fmla="*/ 10 w 47"/>
                  <a:gd name="T13" fmla="*/ 35 h 88"/>
                  <a:gd name="T14" fmla="*/ 0 w 47"/>
                  <a:gd name="T15" fmla="*/ 38 h 88"/>
                  <a:gd name="T16" fmla="*/ 0 w 47"/>
                  <a:gd name="T17" fmla="*/ 22 h 88"/>
                  <a:gd name="T18" fmla="*/ 8 w 47"/>
                  <a:gd name="T19" fmla="*/ 19 h 88"/>
                  <a:gd name="T20" fmla="*/ 17 w 47"/>
                  <a:gd name="T21" fmla="*/ 13 h 88"/>
                  <a:gd name="T22" fmla="*/ 22 w 47"/>
                  <a:gd name="T23" fmla="*/ 9 h 88"/>
                  <a:gd name="T24" fmla="*/ 28 w 47"/>
                  <a:gd name="T25" fmla="*/ 4 h 88"/>
                  <a:gd name="T26" fmla="*/ 31 w 47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88">
                    <a:moveTo>
                      <a:pt x="31" y="0"/>
                    </a:moveTo>
                    <a:lnTo>
                      <a:pt x="47" y="0"/>
                    </a:lnTo>
                    <a:lnTo>
                      <a:pt x="47" y="88"/>
                    </a:lnTo>
                    <a:lnTo>
                      <a:pt x="26" y="88"/>
                    </a:lnTo>
                    <a:lnTo>
                      <a:pt x="26" y="25"/>
                    </a:lnTo>
                    <a:lnTo>
                      <a:pt x="19" y="30"/>
                    </a:lnTo>
                    <a:lnTo>
                      <a:pt x="10" y="35"/>
                    </a:lnTo>
                    <a:lnTo>
                      <a:pt x="0" y="38"/>
                    </a:lnTo>
                    <a:lnTo>
                      <a:pt x="0" y="22"/>
                    </a:lnTo>
                    <a:lnTo>
                      <a:pt x="8" y="19"/>
                    </a:lnTo>
                    <a:lnTo>
                      <a:pt x="17" y="13"/>
                    </a:lnTo>
                    <a:lnTo>
                      <a:pt x="22" y="9"/>
                    </a:lnTo>
                    <a:lnTo>
                      <a:pt x="28" y="4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5" name="Freeform 712"/>
              <p:cNvSpPr>
                <a:spLocks/>
              </p:cNvSpPr>
              <p:nvPr/>
            </p:nvSpPr>
            <p:spPr bwMode="auto">
              <a:xfrm>
                <a:off x="3032" y="1166"/>
                <a:ext cx="35" cy="88"/>
              </a:xfrm>
              <a:custGeom>
                <a:avLst/>
                <a:gdLst>
                  <a:gd name="T0" fmla="*/ 37 w 70"/>
                  <a:gd name="T1" fmla="*/ 0 h 88"/>
                  <a:gd name="T2" fmla="*/ 46 w 70"/>
                  <a:gd name="T3" fmla="*/ 0 h 88"/>
                  <a:gd name="T4" fmla="*/ 55 w 70"/>
                  <a:gd name="T5" fmla="*/ 3 h 88"/>
                  <a:gd name="T6" fmla="*/ 62 w 70"/>
                  <a:gd name="T7" fmla="*/ 6 h 88"/>
                  <a:gd name="T8" fmla="*/ 65 w 70"/>
                  <a:gd name="T9" fmla="*/ 12 h 88"/>
                  <a:gd name="T10" fmla="*/ 69 w 70"/>
                  <a:gd name="T11" fmla="*/ 17 h 88"/>
                  <a:gd name="T12" fmla="*/ 70 w 70"/>
                  <a:gd name="T13" fmla="*/ 23 h 88"/>
                  <a:gd name="T14" fmla="*/ 69 w 70"/>
                  <a:gd name="T15" fmla="*/ 29 h 88"/>
                  <a:gd name="T16" fmla="*/ 67 w 70"/>
                  <a:gd name="T17" fmla="*/ 35 h 88"/>
                  <a:gd name="T18" fmla="*/ 65 w 70"/>
                  <a:gd name="T19" fmla="*/ 40 h 88"/>
                  <a:gd name="T20" fmla="*/ 60 w 70"/>
                  <a:gd name="T21" fmla="*/ 46 h 88"/>
                  <a:gd name="T22" fmla="*/ 56 w 70"/>
                  <a:gd name="T23" fmla="*/ 49 h 88"/>
                  <a:gd name="T24" fmla="*/ 53 w 70"/>
                  <a:gd name="T25" fmla="*/ 52 h 88"/>
                  <a:gd name="T26" fmla="*/ 46 w 70"/>
                  <a:gd name="T27" fmla="*/ 58 h 88"/>
                  <a:gd name="T28" fmla="*/ 41 w 70"/>
                  <a:gd name="T29" fmla="*/ 62 h 88"/>
                  <a:gd name="T30" fmla="*/ 37 w 70"/>
                  <a:gd name="T31" fmla="*/ 65 h 88"/>
                  <a:gd name="T32" fmla="*/ 34 w 70"/>
                  <a:gd name="T33" fmla="*/ 66 h 88"/>
                  <a:gd name="T34" fmla="*/ 30 w 70"/>
                  <a:gd name="T35" fmla="*/ 71 h 88"/>
                  <a:gd name="T36" fmla="*/ 70 w 70"/>
                  <a:gd name="T37" fmla="*/ 71 h 88"/>
                  <a:gd name="T38" fmla="*/ 70 w 70"/>
                  <a:gd name="T39" fmla="*/ 88 h 88"/>
                  <a:gd name="T40" fmla="*/ 0 w 70"/>
                  <a:gd name="T41" fmla="*/ 88 h 88"/>
                  <a:gd name="T42" fmla="*/ 2 w 70"/>
                  <a:gd name="T43" fmla="*/ 79 h 88"/>
                  <a:gd name="T44" fmla="*/ 7 w 70"/>
                  <a:gd name="T45" fmla="*/ 72 h 88"/>
                  <a:gd name="T46" fmla="*/ 11 w 70"/>
                  <a:gd name="T47" fmla="*/ 68 h 88"/>
                  <a:gd name="T48" fmla="*/ 14 w 70"/>
                  <a:gd name="T49" fmla="*/ 62 h 88"/>
                  <a:gd name="T50" fmla="*/ 21 w 70"/>
                  <a:gd name="T51" fmla="*/ 56 h 88"/>
                  <a:gd name="T52" fmla="*/ 28 w 70"/>
                  <a:gd name="T53" fmla="*/ 51 h 88"/>
                  <a:gd name="T54" fmla="*/ 35 w 70"/>
                  <a:gd name="T55" fmla="*/ 46 h 88"/>
                  <a:gd name="T56" fmla="*/ 41 w 70"/>
                  <a:gd name="T57" fmla="*/ 42 h 88"/>
                  <a:gd name="T58" fmla="*/ 44 w 70"/>
                  <a:gd name="T59" fmla="*/ 39 h 88"/>
                  <a:gd name="T60" fmla="*/ 46 w 70"/>
                  <a:gd name="T61" fmla="*/ 36 h 88"/>
                  <a:gd name="T62" fmla="*/ 49 w 70"/>
                  <a:gd name="T63" fmla="*/ 32 h 88"/>
                  <a:gd name="T64" fmla="*/ 49 w 70"/>
                  <a:gd name="T65" fmla="*/ 26 h 88"/>
                  <a:gd name="T66" fmla="*/ 49 w 70"/>
                  <a:gd name="T67" fmla="*/ 22 h 88"/>
                  <a:gd name="T68" fmla="*/ 46 w 70"/>
                  <a:gd name="T69" fmla="*/ 17 h 88"/>
                  <a:gd name="T70" fmla="*/ 42 w 70"/>
                  <a:gd name="T71" fmla="*/ 16 h 88"/>
                  <a:gd name="T72" fmla="*/ 35 w 70"/>
                  <a:gd name="T73" fmla="*/ 14 h 88"/>
                  <a:gd name="T74" fmla="*/ 30 w 70"/>
                  <a:gd name="T75" fmla="*/ 16 h 88"/>
                  <a:gd name="T76" fmla="*/ 27 w 70"/>
                  <a:gd name="T77" fmla="*/ 17 h 88"/>
                  <a:gd name="T78" fmla="*/ 23 w 70"/>
                  <a:gd name="T79" fmla="*/ 20 h 88"/>
                  <a:gd name="T80" fmla="*/ 23 w 70"/>
                  <a:gd name="T81" fmla="*/ 23 h 88"/>
                  <a:gd name="T82" fmla="*/ 21 w 70"/>
                  <a:gd name="T83" fmla="*/ 27 h 88"/>
                  <a:gd name="T84" fmla="*/ 2 w 70"/>
                  <a:gd name="T85" fmla="*/ 26 h 88"/>
                  <a:gd name="T86" fmla="*/ 2 w 70"/>
                  <a:gd name="T87" fmla="*/ 20 h 88"/>
                  <a:gd name="T88" fmla="*/ 6 w 70"/>
                  <a:gd name="T89" fmla="*/ 14 h 88"/>
                  <a:gd name="T90" fmla="*/ 9 w 70"/>
                  <a:gd name="T91" fmla="*/ 9 h 88"/>
                  <a:gd name="T92" fmla="*/ 13 w 70"/>
                  <a:gd name="T93" fmla="*/ 6 h 88"/>
                  <a:gd name="T94" fmla="*/ 20 w 70"/>
                  <a:gd name="T95" fmla="*/ 3 h 88"/>
                  <a:gd name="T96" fmla="*/ 28 w 70"/>
                  <a:gd name="T97" fmla="*/ 0 h 88"/>
                  <a:gd name="T98" fmla="*/ 37 w 70"/>
                  <a:gd name="T9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" h="88">
                    <a:moveTo>
                      <a:pt x="37" y="0"/>
                    </a:moveTo>
                    <a:lnTo>
                      <a:pt x="46" y="0"/>
                    </a:lnTo>
                    <a:lnTo>
                      <a:pt x="55" y="3"/>
                    </a:lnTo>
                    <a:lnTo>
                      <a:pt x="62" y="6"/>
                    </a:lnTo>
                    <a:lnTo>
                      <a:pt x="65" y="12"/>
                    </a:lnTo>
                    <a:lnTo>
                      <a:pt x="69" y="17"/>
                    </a:lnTo>
                    <a:lnTo>
                      <a:pt x="70" y="23"/>
                    </a:lnTo>
                    <a:lnTo>
                      <a:pt x="69" y="29"/>
                    </a:lnTo>
                    <a:lnTo>
                      <a:pt x="67" y="35"/>
                    </a:lnTo>
                    <a:lnTo>
                      <a:pt x="65" y="40"/>
                    </a:lnTo>
                    <a:lnTo>
                      <a:pt x="60" y="46"/>
                    </a:lnTo>
                    <a:lnTo>
                      <a:pt x="56" y="49"/>
                    </a:lnTo>
                    <a:lnTo>
                      <a:pt x="53" y="52"/>
                    </a:lnTo>
                    <a:lnTo>
                      <a:pt x="46" y="58"/>
                    </a:lnTo>
                    <a:lnTo>
                      <a:pt x="41" y="62"/>
                    </a:lnTo>
                    <a:lnTo>
                      <a:pt x="37" y="65"/>
                    </a:lnTo>
                    <a:lnTo>
                      <a:pt x="34" y="66"/>
                    </a:lnTo>
                    <a:lnTo>
                      <a:pt x="30" y="71"/>
                    </a:lnTo>
                    <a:lnTo>
                      <a:pt x="70" y="71"/>
                    </a:lnTo>
                    <a:lnTo>
                      <a:pt x="70" y="88"/>
                    </a:lnTo>
                    <a:lnTo>
                      <a:pt x="0" y="88"/>
                    </a:lnTo>
                    <a:lnTo>
                      <a:pt x="2" y="79"/>
                    </a:lnTo>
                    <a:lnTo>
                      <a:pt x="7" y="72"/>
                    </a:lnTo>
                    <a:lnTo>
                      <a:pt x="11" y="68"/>
                    </a:lnTo>
                    <a:lnTo>
                      <a:pt x="14" y="62"/>
                    </a:lnTo>
                    <a:lnTo>
                      <a:pt x="21" y="56"/>
                    </a:lnTo>
                    <a:lnTo>
                      <a:pt x="28" y="51"/>
                    </a:lnTo>
                    <a:lnTo>
                      <a:pt x="35" y="46"/>
                    </a:lnTo>
                    <a:lnTo>
                      <a:pt x="41" y="42"/>
                    </a:lnTo>
                    <a:lnTo>
                      <a:pt x="44" y="39"/>
                    </a:lnTo>
                    <a:lnTo>
                      <a:pt x="46" y="36"/>
                    </a:lnTo>
                    <a:lnTo>
                      <a:pt x="49" y="32"/>
                    </a:lnTo>
                    <a:lnTo>
                      <a:pt x="49" y="26"/>
                    </a:lnTo>
                    <a:lnTo>
                      <a:pt x="49" y="22"/>
                    </a:lnTo>
                    <a:lnTo>
                      <a:pt x="46" y="17"/>
                    </a:lnTo>
                    <a:lnTo>
                      <a:pt x="42" y="16"/>
                    </a:lnTo>
                    <a:lnTo>
                      <a:pt x="35" y="14"/>
                    </a:lnTo>
                    <a:lnTo>
                      <a:pt x="30" y="16"/>
                    </a:lnTo>
                    <a:lnTo>
                      <a:pt x="27" y="17"/>
                    </a:lnTo>
                    <a:lnTo>
                      <a:pt x="23" y="20"/>
                    </a:lnTo>
                    <a:lnTo>
                      <a:pt x="23" y="23"/>
                    </a:lnTo>
                    <a:lnTo>
                      <a:pt x="21" y="27"/>
                    </a:lnTo>
                    <a:lnTo>
                      <a:pt x="2" y="26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9" y="9"/>
                    </a:lnTo>
                    <a:lnTo>
                      <a:pt x="13" y="6"/>
                    </a:lnTo>
                    <a:lnTo>
                      <a:pt x="20" y="3"/>
                    </a:lnTo>
                    <a:lnTo>
                      <a:pt x="2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6" name="Rectangle 713"/>
              <p:cNvSpPr>
                <a:spLocks noChangeArrowheads="1"/>
              </p:cNvSpPr>
              <p:nvPr/>
            </p:nvSpPr>
            <p:spPr bwMode="auto">
              <a:xfrm>
                <a:off x="3210" y="1058"/>
                <a:ext cx="14" cy="1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7" name="Freeform 714"/>
              <p:cNvSpPr>
                <a:spLocks/>
              </p:cNvSpPr>
              <p:nvPr/>
            </p:nvSpPr>
            <p:spPr bwMode="auto">
              <a:xfrm>
                <a:off x="3227" y="1024"/>
                <a:ext cx="16" cy="58"/>
              </a:xfrm>
              <a:custGeom>
                <a:avLst/>
                <a:gdLst>
                  <a:gd name="T0" fmla="*/ 21 w 32"/>
                  <a:gd name="T1" fmla="*/ 0 h 58"/>
                  <a:gd name="T2" fmla="*/ 32 w 32"/>
                  <a:gd name="T3" fmla="*/ 0 h 58"/>
                  <a:gd name="T4" fmla="*/ 32 w 32"/>
                  <a:gd name="T5" fmla="*/ 58 h 58"/>
                  <a:gd name="T6" fmla="*/ 19 w 32"/>
                  <a:gd name="T7" fmla="*/ 58 h 58"/>
                  <a:gd name="T8" fmla="*/ 19 w 32"/>
                  <a:gd name="T9" fmla="*/ 16 h 58"/>
                  <a:gd name="T10" fmla="*/ 11 w 32"/>
                  <a:gd name="T11" fmla="*/ 22 h 58"/>
                  <a:gd name="T12" fmla="*/ 0 w 32"/>
                  <a:gd name="T13" fmla="*/ 25 h 58"/>
                  <a:gd name="T14" fmla="*/ 0 w 32"/>
                  <a:gd name="T15" fmla="*/ 15 h 58"/>
                  <a:gd name="T16" fmla="*/ 7 w 32"/>
                  <a:gd name="T17" fmla="*/ 12 h 58"/>
                  <a:gd name="T18" fmla="*/ 12 w 32"/>
                  <a:gd name="T19" fmla="*/ 9 h 58"/>
                  <a:gd name="T20" fmla="*/ 18 w 32"/>
                  <a:gd name="T21" fmla="*/ 5 h 58"/>
                  <a:gd name="T22" fmla="*/ 21 w 32"/>
                  <a:gd name="T23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58">
                    <a:moveTo>
                      <a:pt x="21" y="0"/>
                    </a:moveTo>
                    <a:lnTo>
                      <a:pt x="32" y="0"/>
                    </a:lnTo>
                    <a:lnTo>
                      <a:pt x="32" y="58"/>
                    </a:lnTo>
                    <a:lnTo>
                      <a:pt x="19" y="58"/>
                    </a:lnTo>
                    <a:lnTo>
                      <a:pt x="19" y="16"/>
                    </a:lnTo>
                    <a:lnTo>
                      <a:pt x="11" y="22"/>
                    </a:lnTo>
                    <a:lnTo>
                      <a:pt x="0" y="25"/>
                    </a:lnTo>
                    <a:lnTo>
                      <a:pt x="0" y="15"/>
                    </a:lnTo>
                    <a:lnTo>
                      <a:pt x="7" y="12"/>
                    </a:lnTo>
                    <a:lnTo>
                      <a:pt x="12" y="9"/>
                    </a:lnTo>
                    <a:lnTo>
                      <a:pt x="18" y="5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8" name="Freeform 715"/>
              <p:cNvSpPr>
                <a:spLocks/>
              </p:cNvSpPr>
              <p:nvPr/>
            </p:nvSpPr>
            <p:spPr bwMode="auto">
              <a:xfrm>
                <a:off x="3253" y="1024"/>
                <a:ext cx="24" cy="60"/>
              </a:xfrm>
              <a:custGeom>
                <a:avLst/>
                <a:gdLst>
                  <a:gd name="T0" fmla="*/ 8 w 47"/>
                  <a:gd name="T1" fmla="*/ 0 h 60"/>
                  <a:gd name="T2" fmla="*/ 45 w 47"/>
                  <a:gd name="T3" fmla="*/ 0 h 60"/>
                  <a:gd name="T4" fmla="*/ 45 w 47"/>
                  <a:gd name="T5" fmla="*/ 12 h 60"/>
                  <a:gd name="T6" fmla="*/ 21 w 47"/>
                  <a:gd name="T7" fmla="*/ 12 h 60"/>
                  <a:gd name="T8" fmla="*/ 17 w 47"/>
                  <a:gd name="T9" fmla="*/ 22 h 60"/>
                  <a:gd name="T10" fmla="*/ 22 w 47"/>
                  <a:gd name="T11" fmla="*/ 21 h 60"/>
                  <a:gd name="T12" fmla="*/ 26 w 47"/>
                  <a:gd name="T13" fmla="*/ 19 h 60"/>
                  <a:gd name="T14" fmla="*/ 31 w 47"/>
                  <a:gd name="T15" fmla="*/ 21 h 60"/>
                  <a:gd name="T16" fmla="*/ 36 w 47"/>
                  <a:gd name="T17" fmla="*/ 22 h 60"/>
                  <a:gd name="T18" fmla="*/ 42 w 47"/>
                  <a:gd name="T19" fmla="*/ 25 h 60"/>
                  <a:gd name="T20" fmla="*/ 45 w 47"/>
                  <a:gd name="T21" fmla="*/ 29 h 60"/>
                  <a:gd name="T22" fmla="*/ 47 w 47"/>
                  <a:gd name="T23" fmla="*/ 34 h 60"/>
                  <a:gd name="T24" fmla="*/ 47 w 47"/>
                  <a:gd name="T25" fmla="*/ 39 h 60"/>
                  <a:gd name="T26" fmla="*/ 47 w 47"/>
                  <a:gd name="T27" fmla="*/ 45 h 60"/>
                  <a:gd name="T28" fmla="*/ 42 w 47"/>
                  <a:gd name="T29" fmla="*/ 52 h 60"/>
                  <a:gd name="T30" fmla="*/ 36 w 47"/>
                  <a:gd name="T31" fmla="*/ 57 h 60"/>
                  <a:gd name="T32" fmla="*/ 31 w 47"/>
                  <a:gd name="T33" fmla="*/ 58 h 60"/>
                  <a:gd name="T34" fmla="*/ 22 w 47"/>
                  <a:gd name="T35" fmla="*/ 60 h 60"/>
                  <a:gd name="T36" fmla="*/ 17 w 47"/>
                  <a:gd name="T37" fmla="*/ 60 h 60"/>
                  <a:gd name="T38" fmla="*/ 12 w 47"/>
                  <a:gd name="T39" fmla="*/ 58 h 60"/>
                  <a:gd name="T40" fmla="*/ 7 w 47"/>
                  <a:gd name="T41" fmla="*/ 55 h 60"/>
                  <a:gd name="T42" fmla="*/ 3 w 47"/>
                  <a:gd name="T43" fmla="*/ 51 h 60"/>
                  <a:gd name="T44" fmla="*/ 1 w 47"/>
                  <a:gd name="T45" fmla="*/ 47 h 60"/>
                  <a:gd name="T46" fmla="*/ 0 w 47"/>
                  <a:gd name="T47" fmla="*/ 42 h 60"/>
                  <a:gd name="T48" fmla="*/ 12 w 47"/>
                  <a:gd name="T49" fmla="*/ 41 h 60"/>
                  <a:gd name="T50" fmla="*/ 14 w 47"/>
                  <a:gd name="T51" fmla="*/ 44 h 60"/>
                  <a:gd name="T52" fmla="*/ 15 w 47"/>
                  <a:gd name="T53" fmla="*/ 47 h 60"/>
                  <a:gd name="T54" fmla="*/ 19 w 47"/>
                  <a:gd name="T55" fmla="*/ 50 h 60"/>
                  <a:gd name="T56" fmla="*/ 22 w 47"/>
                  <a:gd name="T57" fmla="*/ 50 h 60"/>
                  <a:gd name="T58" fmla="*/ 28 w 47"/>
                  <a:gd name="T59" fmla="*/ 50 h 60"/>
                  <a:gd name="T60" fmla="*/ 31 w 47"/>
                  <a:gd name="T61" fmla="*/ 47 h 60"/>
                  <a:gd name="T62" fmla="*/ 33 w 47"/>
                  <a:gd name="T63" fmla="*/ 44 h 60"/>
                  <a:gd name="T64" fmla="*/ 35 w 47"/>
                  <a:gd name="T65" fmla="*/ 39 h 60"/>
                  <a:gd name="T66" fmla="*/ 33 w 47"/>
                  <a:gd name="T67" fmla="*/ 35 h 60"/>
                  <a:gd name="T68" fmla="*/ 31 w 47"/>
                  <a:gd name="T69" fmla="*/ 32 h 60"/>
                  <a:gd name="T70" fmla="*/ 28 w 47"/>
                  <a:gd name="T71" fmla="*/ 31 h 60"/>
                  <a:gd name="T72" fmla="*/ 24 w 47"/>
                  <a:gd name="T73" fmla="*/ 29 h 60"/>
                  <a:gd name="T74" fmla="*/ 17 w 47"/>
                  <a:gd name="T75" fmla="*/ 31 h 60"/>
                  <a:gd name="T76" fmla="*/ 14 w 47"/>
                  <a:gd name="T77" fmla="*/ 34 h 60"/>
                  <a:gd name="T78" fmla="*/ 1 w 47"/>
                  <a:gd name="T79" fmla="*/ 32 h 60"/>
                  <a:gd name="T80" fmla="*/ 8 w 47"/>
                  <a:gd name="T8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7" h="60">
                    <a:moveTo>
                      <a:pt x="8" y="0"/>
                    </a:moveTo>
                    <a:lnTo>
                      <a:pt x="45" y="0"/>
                    </a:lnTo>
                    <a:lnTo>
                      <a:pt x="45" y="12"/>
                    </a:lnTo>
                    <a:lnTo>
                      <a:pt x="21" y="12"/>
                    </a:lnTo>
                    <a:lnTo>
                      <a:pt x="17" y="22"/>
                    </a:lnTo>
                    <a:lnTo>
                      <a:pt x="22" y="21"/>
                    </a:lnTo>
                    <a:lnTo>
                      <a:pt x="26" y="19"/>
                    </a:lnTo>
                    <a:lnTo>
                      <a:pt x="31" y="21"/>
                    </a:lnTo>
                    <a:lnTo>
                      <a:pt x="36" y="22"/>
                    </a:lnTo>
                    <a:lnTo>
                      <a:pt x="42" y="25"/>
                    </a:lnTo>
                    <a:lnTo>
                      <a:pt x="45" y="29"/>
                    </a:lnTo>
                    <a:lnTo>
                      <a:pt x="47" y="34"/>
                    </a:lnTo>
                    <a:lnTo>
                      <a:pt x="47" y="39"/>
                    </a:lnTo>
                    <a:lnTo>
                      <a:pt x="47" y="45"/>
                    </a:lnTo>
                    <a:lnTo>
                      <a:pt x="42" y="52"/>
                    </a:lnTo>
                    <a:lnTo>
                      <a:pt x="36" y="57"/>
                    </a:lnTo>
                    <a:lnTo>
                      <a:pt x="31" y="58"/>
                    </a:lnTo>
                    <a:lnTo>
                      <a:pt x="22" y="60"/>
                    </a:lnTo>
                    <a:lnTo>
                      <a:pt x="17" y="60"/>
                    </a:lnTo>
                    <a:lnTo>
                      <a:pt x="12" y="58"/>
                    </a:lnTo>
                    <a:lnTo>
                      <a:pt x="7" y="55"/>
                    </a:lnTo>
                    <a:lnTo>
                      <a:pt x="3" y="51"/>
                    </a:lnTo>
                    <a:lnTo>
                      <a:pt x="1" y="47"/>
                    </a:lnTo>
                    <a:lnTo>
                      <a:pt x="0" y="42"/>
                    </a:lnTo>
                    <a:lnTo>
                      <a:pt x="12" y="41"/>
                    </a:lnTo>
                    <a:lnTo>
                      <a:pt x="14" y="44"/>
                    </a:lnTo>
                    <a:lnTo>
                      <a:pt x="15" y="47"/>
                    </a:lnTo>
                    <a:lnTo>
                      <a:pt x="19" y="50"/>
                    </a:lnTo>
                    <a:lnTo>
                      <a:pt x="22" y="50"/>
                    </a:lnTo>
                    <a:lnTo>
                      <a:pt x="28" y="50"/>
                    </a:lnTo>
                    <a:lnTo>
                      <a:pt x="31" y="47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3" y="35"/>
                    </a:lnTo>
                    <a:lnTo>
                      <a:pt x="31" y="32"/>
                    </a:lnTo>
                    <a:lnTo>
                      <a:pt x="28" y="31"/>
                    </a:lnTo>
                    <a:lnTo>
                      <a:pt x="24" y="29"/>
                    </a:lnTo>
                    <a:lnTo>
                      <a:pt x="17" y="31"/>
                    </a:lnTo>
                    <a:lnTo>
                      <a:pt x="14" y="34"/>
                    </a:lnTo>
                    <a:lnTo>
                      <a:pt x="1" y="3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9" name="Freeform 716"/>
              <p:cNvSpPr>
                <a:spLocks/>
              </p:cNvSpPr>
              <p:nvPr/>
            </p:nvSpPr>
            <p:spPr bwMode="auto">
              <a:xfrm>
                <a:off x="3130" y="1056"/>
                <a:ext cx="23" cy="88"/>
              </a:xfrm>
              <a:custGeom>
                <a:avLst/>
                <a:gdLst>
                  <a:gd name="T0" fmla="*/ 30 w 46"/>
                  <a:gd name="T1" fmla="*/ 0 h 88"/>
                  <a:gd name="T2" fmla="*/ 46 w 46"/>
                  <a:gd name="T3" fmla="*/ 0 h 88"/>
                  <a:gd name="T4" fmla="*/ 46 w 46"/>
                  <a:gd name="T5" fmla="*/ 88 h 88"/>
                  <a:gd name="T6" fmla="*/ 26 w 46"/>
                  <a:gd name="T7" fmla="*/ 88 h 88"/>
                  <a:gd name="T8" fmla="*/ 26 w 46"/>
                  <a:gd name="T9" fmla="*/ 25 h 88"/>
                  <a:gd name="T10" fmla="*/ 18 w 46"/>
                  <a:gd name="T11" fmla="*/ 31 h 88"/>
                  <a:gd name="T12" fmla="*/ 9 w 46"/>
                  <a:gd name="T13" fmla="*/ 35 h 88"/>
                  <a:gd name="T14" fmla="*/ 0 w 46"/>
                  <a:gd name="T15" fmla="*/ 38 h 88"/>
                  <a:gd name="T16" fmla="*/ 0 w 46"/>
                  <a:gd name="T17" fmla="*/ 22 h 88"/>
                  <a:gd name="T18" fmla="*/ 7 w 46"/>
                  <a:gd name="T19" fmla="*/ 19 h 88"/>
                  <a:gd name="T20" fmla="*/ 18 w 46"/>
                  <a:gd name="T21" fmla="*/ 13 h 88"/>
                  <a:gd name="T22" fmla="*/ 23 w 46"/>
                  <a:gd name="T23" fmla="*/ 9 h 88"/>
                  <a:gd name="T24" fmla="*/ 26 w 46"/>
                  <a:gd name="T25" fmla="*/ 5 h 88"/>
                  <a:gd name="T26" fmla="*/ 30 w 46"/>
                  <a:gd name="T2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88">
                    <a:moveTo>
                      <a:pt x="30" y="0"/>
                    </a:moveTo>
                    <a:lnTo>
                      <a:pt x="46" y="0"/>
                    </a:lnTo>
                    <a:lnTo>
                      <a:pt x="46" y="88"/>
                    </a:lnTo>
                    <a:lnTo>
                      <a:pt x="26" y="88"/>
                    </a:lnTo>
                    <a:lnTo>
                      <a:pt x="26" y="25"/>
                    </a:lnTo>
                    <a:lnTo>
                      <a:pt x="18" y="31"/>
                    </a:lnTo>
                    <a:lnTo>
                      <a:pt x="9" y="35"/>
                    </a:lnTo>
                    <a:lnTo>
                      <a:pt x="0" y="38"/>
                    </a:lnTo>
                    <a:lnTo>
                      <a:pt x="0" y="22"/>
                    </a:lnTo>
                    <a:lnTo>
                      <a:pt x="7" y="19"/>
                    </a:lnTo>
                    <a:lnTo>
                      <a:pt x="18" y="13"/>
                    </a:lnTo>
                    <a:lnTo>
                      <a:pt x="23" y="9"/>
                    </a:lnTo>
                    <a:lnTo>
                      <a:pt x="26" y="5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0" name="Freeform 717"/>
              <p:cNvSpPr>
                <a:spLocks noEditPoints="1"/>
              </p:cNvSpPr>
              <p:nvPr/>
            </p:nvSpPr>
            <p:spPr bwMode="auto">
              <a:xfrm>
                <a:off x="3169" y="1056"/>
                <a:ext cx="35" cy="90"/>
              </a:xfrm>
              <a:custGeom>
                <a:avLst/>
                <a:gdLst>
                  <a:gd name="T0" fmla="*/ 35 w 70"/>
                  <a:gd name="T1" fmla="*/ 15 h 90"/>
                  <a:gd name="T2" fmla="*/ 32 w 70"/>
                  <a:gd name="T3" fmla="*/ 16 h 90"/>
                  <a:gd name="T4" fmla="*/ 28 w 70"/>
                  <a:gd name="T5" fmla="*/ 18 h 90"/>
                  <a:gd name="T6" fmla="*/ 25 w 70"/>
                  <a:gd name="T7" fmla="*/ 20 h 90"/>
                  <a:gd name="T8" fmla="*/ 23 w 70"/>
                  <a:gd name="T9" fmla="*/ 23 h 90"/>
                  <a:gd name="T10" fmla="*/ 21 w 70"/>
                  <a:gd name="T11" fmla="*/ 29 h 90"/>
                  <a:gd name="T12" fmla="*/ 21 w 70"/>
                  <a:gd name="T13" fmla="*/ 36 h 90"/>
                  <a:gd name="T14" fmla="*/ 21 w 70"/>
                  <a:gd name="T15" fmla="*/ 45 h 90"/>
                  <a:gd name="T16" fmla="*/ 21 w 70"/>
                  <a:gd name="T17" fmla="*/ 54 h 90"/>
                  <a:gd name="T18" fmla="*/ 21 w 70"/>
                  <a:gd name="T19" fmla="*/ 61 h 90"/>
                  <a:gd name="T20" fmla="*/ 23 w 70"/>
                  <a:gd name="T21" fmla="*/ 65 h 90"/>
                  <a:gd name="T22" fmla="*/ 25 w 70"/>
                  <a:gd name="T23" fmla="*/ 70 h 90"/>
                  <a:gd name="T24" fmla="*/ 28 w 70"/>
                  <a:gd name="T25" fmla="*/ 72 h 90"/>
                  <a:gd name="T26" fmla="*/ 32 w 70"/>
                  <a:gd name="T27" fmla="*/ 74 h 90"/>
                  <a:gd name="T28" fmla="*/ 35 w 70"/>
                  <a:gd name="T29" fmla="*/ 74 h 90"/>
                  <a:gd name="T30" fmla="*/ 39 w 70"/>
                  <a:gd name="T31" fmla="*/ 74 h 90"/>
                  <a:gd name="T32" fmla="*/ 42 w 70"/>
                  <a:gd name="T33" fmla="*/ 72 h 90"/>
                  <a:gd name="T34" fmla="*/ 46 w 70"/>
                  <a:gd name="T35" fmla="*/ 70 h 90"/>
                  <a:gd name="T36" fmla="*/ 47 w 70"/>
                  <a:gd name="T37" fmla="*/ 65 h 90"/>
                  <a:gd name="T38" fmla="*/ 49 w 70"/>
                  <a:gd name="T39" fmla="*/ 61 h 90"/>
                  <a:gd name="T40" fmla="*/ 49 w 70"/>
                  <a:gd name="T41" fmla="*/ 54 h 90"/>
                  <a:gd name="T42" fmla="*/ 51 w 70"/>
                  <a:gd name="T43" fmla="*/ 45 h 90"/>
                  <a:gd name="T44" fmla="*/ 49 w 70"/>
                  <a:gd name="T45" fmla="*/ 36 h 90"/>
                  <a:gd name="T46" fmla="*/ 49 w 70"/>
                  <a:gd name="T47" fmla="*/ 29 h 90"/>
                  <a:gd name="T48" fmla="*/ 47 w 70"/>
                  <a:gd name="T49" fmla="*/ 25 h 90"/>
                  <a:gd name="T50" fmla="*/ 46 w 70"/>
                  <a:gd name="T51" fmla="*/ 20 h 90"/>
                  <a:gd name="T52" fmla="*/ 42 w 70"/>
                  <a:gd name="T53" fmla="*/ 18 h 90"/>
                  <a:gd name="T54" fmla="*/ 39 w 70"/>
                  <a:gd name="T55" fmla="*/ 16 h 90"/>
                  <a:gd name="T56" fmla="*/ 35 w 70"/>
                  <a:gd name="T57" fmla="*/ 15 h 90"/>
                  <a:gd name="T58" fmla="*/ 35 w 70"/>
                  <a:gd name="T59" fmla="*/ 0 h 90"/>
                  <a:gd name="T60" fmla="*/ 42 w 70"/>
                  <a:gd name="T61" fmla="*/ 0 h 90"/>
                  <a:gd name="T62" fmla="*/ 49 w 70"/>
                  <a:gd name="T63" fmla="*/ 2 h 90"/>
                  <a:gd name="T64" fmla="*/ 54 w 70"/>
                  <a:gd name="T65" fmla="*/ 5 h 90"/>
                  <a:gd name="T66" fmla="*/ 60 w 70"/>
                  <a:gd name="T67" fmla="*/ 9 h 90"/>
                  <a:gd name="T68" fmla="*/ 68 w 70"/>
                  <a:gd name="T69" fmla="*/ 23 h 90"/>
                  <a:gd name="T70" fmla="*/ 70 w 70"/>
                  <a:gd name="T71" fmla="*/ 45 h 90"/>
                  <a:gd name="T72" fmla="*/ 68 w 70"/>
                  <a:gd name="T73" fmla="*/ 67 h 90"/>
                  <a:gd name="T74" fmla="*/ 60 w 70"/>
                  <a:gd name="T75" fmla="*/ 81 h 90"/>
                  <a:gd name="T76" fmla="*/ 54 w 70"/>
                  <a:gd name="T77" fmla="*/ 85 h 90"/>
                  <a:gd name="T78" fmla="*/ 49 w 70"/>
                  <a:gd name="T79" fmla="*/ 87 h 90"/>
                  <a:gd name="T80" fmla="*/ 42 w 70"/>
                  <a:gd name="T81" fmla="*/ 90 h 90"/>
                  <a:gd name="T82" fmla="*/ 35 w 70"/>
                  <a:gd name="T83" fmla="*/ 90 h 90"/>
                  <a:gd name="T84" fmla="*/ 28 w 70"/>
                  <a:gd name="T85" fmla="*/ 90 h 90"/>
                  <a:gd name="T86" fmla="*/ 21 w 70"/>
                  <a:gd name="T87" fmla="*/ 87 h 90"/>
                  <a:gd name="T88" fmla="*/ 16 w 70"/>
                  <a:gd name="T89" fmla="*/ 84 h 90"/>
                  <a:gd name="T90" fmla="*/ 11 w 70"/>
                  <a:gd name="T91" fmla="*/ 80 h 90"/>
                  <a:gd name="T92" fmla="*/ 5 w 70"/>
                  <a:gd name="T93" fmla="*/ 71 h 90"/>
                  <a:gd name="T94" fmla="*/ 2 w 70"/>
                  <a:gd name="T95" fmla="*/ 59 h 90"/>
                  <a:gd name="T96" fmla="*/ 0 w 70"/>
                  <a:gd name="T97" fmla="*/ 45 h 90"/>
                  <a:gd name="T98" fmla="*/ 4 w 70"/>
                  <a:gd name="T99" fmla="*/ 23 h 90"/>
                  <a:gd name="T100" fmla="*/ 11 w 70"/>
                  <a:gd name="T101" fmla="*/ 9 h 90"/>
                  <a:gd name="T102" fmla="*/ 16 w 70"/>
                  <a:gd name="T103" fmla="*/ 5 h 90"/>
                  <a:gd name="T104" fmla="*/ 21 w 70"/>
                  <a:gd name="T105" fmla="*/ 2 h 90"/>
                  <a:gd name="T106" fmla="*/ 28 w 70"/>
                  <a:gd name="T107" fmla="*/ 0 h 90"/>
                  <a:gd name="T108" fmla="*/ 35 w 70"/>
                  <a:gd name="T10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90">
                    <a:moveTo>
                      <a:pt x="35" y="15"/>
                    </a:moveTo>
                    <a:lnTo>
                      <a:pt x="32" y="16"/>
                    </a:lnTo>
                    <a:lnTo>
                      <a:pt x="28" y="18"/>
                    </a:lnTo>
                    <a:lnTo>
                      <a:pt x="25" y="20"/>
                    </a:lnTo>
                    <a:lnTo>
                      <a:pt x="23" y="23"/>
                    </a:lnTo>
                    <a:lnTo>
                      <a:pt x="21" y="29"/>
                    </a:lnTo>
                    <a:lnTo>
                      <a:pt x="21" y="36"/>
                    </a:lnTo>
                    <a:lnTo>
                      <a:pt x="21" y="45"/>
                    </a:lnTo>
                    <a:lnTo>
                      <a:pt x="21" y="54"/>
                    </a:lnTo>
                    <a:lnTo>
                      <a:pt x="21" y="61"/>
                    </a:lnTo>
                    <a:lnTo>
                      <a:pt x="23" y="65"/>
                    </a:lnTo>
                    <a:lnTo>
                      <a:pt x="25" y="70"/>
                    </a:lnTo>
                    <a:lnTo>
                      <a:pt x="28" y="72"/>
                    </a:lnTo>
                    <a:lnTo>
                      <a:pt x="32" y="74"/>
                    </a:lnTo>
                    <a:lnTo>
                      <a:pt x="35" y="74"/>
                    </a:lnTo>
                    <a:lnTo>
                      <a:pt x="39" y="74"/>
                    </a:lnTo>
                    <a:lnTo>
                      <a:pt x="42" y="72"/>
                    </a:lnTo>
                    <a:lnTo>
                      <a:pt x="46" y="70"/>
                    </a:lnTo>
                    <a:lnTo>
                      <a:pt x="47" y="65"/>
                    </a:lnTo>
                    <a:lnTo>
                      <a:pt x="49" y="61"/>
                    </a:lnTo>
                    <a:lnTo>
                      <a:pt x="49" y="54"/>
                    </a:lnTo>
                    <a:lnTo>
                      <a:pt x="51" y="45"/>
                    </a:lnTo>
                    <a:lnTo>
                      <a:pt x="49" y="36"/>
                    </a:lnTo>
                    <a:lnTo>
                      <a:pt x="49" y="29"/>
                    </a:lnTo>
                    <a:lnTo>
                      <a:pt x="47" y="25"/>
                    </a:lnTo>
                    <a:lnTo>
                      <a:pt x="46" y="20"/>
                    </a:lnTo>
                    <a:lnTo>
                      <a:pt x="42" y="18"/>
                    </a:lnTo>
                    <a:lnTo>
                      <a:pt x="39" y="16"/>
                    </a:lnTo>
                    <a:lnTo>
                      <a:pt x="35" y="15"/>
                    </a:lnTo>
                    <a:close/>
                    <a:moveTo>
                      <a:pt x="35" y="0"/>
                    </a:moveTo>
                    <a:lnTo>
                      <a:pt x="42" y="0"/>
                    </a:lnTo>
                    <a:lnTo>
                      <a:pt x="49" y="2"/>
                    </a:lnTo>
                    <a:lnTo>
                      <a:pt x="54" y="5"/>
                    </a:lnTo>
                    <a:lnTo>
                      <a:pt x="60" y="9"/>
                    </a:lnTo>
                    <a:lnTo>
                      <a:pt x="68" y="23"/>
                    </a:lnTo>
                    <a:lnTo>
                      <a:pt x="70" y="45"/>
                    </a:lnTo>
                    <a:lnTo>
                      <a:pt x="68" y="67"/>
                    </a:lnTo>
                    <a:lnTo>
                      <a:pt x="60" y="81"/>
                    </a:lnTo>
                    <a:lnTo>
                      <a:pt x="54" y="85"/>
                    </a:lnTo>
                    <a:lnTo>
                      <a:pt x="49" y="87"/>
                    </a:lnTo>
                    <a:lnTo>
                      <a:pt x="42" y="90"/>
                    </a:lnTo>
                    <a:lnTo>
                      <a:pt x="35" y="90"/>
                    </a:lnTo>
                    <a:lnTo>
                      <a:pt x="28" y="90"/>
                    </a:lnTo>
                    <a:lnTo>
                      <a:pt x="21" y="87"/>
                    </a:lnTo>
                    <a:lnTo>
                      <a:pt x="16" y="84"/>
                    </a:lnTo>
                    <a:lnTo>
                      <a:pt x="11" y="80"/>
                    </a:lnTo>
                    <a:lnTo>
                      <a:pt x="5" y="71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4" y="23"/>
                    </a:lnTo>
                    <a:lnTo>
                      <a:pt x="11" y="9"/>
                    </a:lnTo>
                    <a:lnTo>
                      <a:pt x="16" y="5"/>
                    </a:lnTo>
                    <a:lnTo>
                      <a:pt x="21" y="2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1" name="Freeform 718"/>
              <p:cNvSpPr>
                <a:spLocks/>
              </p:cNvSpPr>
              <p:nvPr/>
            </p:nvSpPr>
            <p:spPr bwMode="auto">
              <a:xfrm>
                <a:off x="3087" y="1087"/>
                <a:ext cx="32" cy="53"/>
              </a:xfrm>
              <a:custGeom>
                <a:avLst/>
                <a:gdLst>
                  <a:gd name="T0" fmla="*/ 4 w 63"/>
                  <a:gd name="T1" fmla="*/ 0 h 53"/>
                  <a:gd name="T2" fmla="*/ 32 w 63"/>
                  <a:gd name="T3" fmla="*/ 23 h 53"/>
                  <a:gd name="T4" fmla="*/ 58 w 63"/>
                  <a:gd name="T5" fmla="*/ 0 h 53"/>
                  <a:gd name="T6" fmla="*/ 63 w 63"/>
                  <a:gd name="T7" fmla="*/ 4 h 53"/>
                  <a:gd name="T8" fmla="*/ 37 w 63"/>
                  <a:gd name="T9" fmla="*/ 27 h 53"/>
                  <a:gd name="T10" fmla="*/ 63 w 63"/>
                  <a:gd name="T11" fmla="*/ 49 h 53"/>
                  <a:gd name="T12" fmla="*/ 58 w 63"/>
                  <a:gd name="T13" fmla="*/ 53 h 53"/>
                  <a:gd name="T14" fmla="*/ 32 w 63"/>
                  <a:gd name="T15" fmla="*/ 31 h 53"/>
                  <a:gd name="T16" fmla="*/ 4 w 63"/>
                  <a:gd name="T17" fmla="*/ 53 h 53"/>
                  <a:gd name="T18" fmla="*/ 0 w 63"/>
                  <a:gd name="T19" fmla="*/ 49 h 53"/>
                  <a:gd name="T20" fmla="*/ 27 w 63"/>
                  <a:gd name="T21" fmla="*/ 27 h 53"/>
                  <a:gd name="T22" fmla="*/ 0 w 63"/>
                  <a:gd name="T23" fmla="*/ 4 h 53"/>
                  <a:gd name="T24" fmla="*/ 4 w 63"/>
                  <a:gd name="T25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" h="53">
                    <a:moveTo>
                      <a:pt x="4" y="0"/>
                    </a:moveTo>
                    <a:lnTo>
                      <a:pt x="32" y="23"/>
                    </a:lnTo>
                    <a:lnTo>
                      <a:pt x="58" y="0"/>
                    </a:lnTo>
                    <a:lnTo>
                      <a:pt x="63" y="4"/>
                    </a:lnTo>
                    <a:lnTo>
                      <a:pt x="37" y="27"/>
                    </a:lnTo>
                    <a:lnTo>
                      <a:pt x="63" y="49"/>
                    </a:lnTo>
                    <a:lnTo>
                      <a:pt x="58" y="53"/>
                    </a:lnTo>
                    <a:lnTo>
                      <a:pt x="32" y="31"/>
                    </a:lnTo>
                    <a:lnTo>
                      <a:pt x="4" y="53"/>
                    </a:lnTo>
                    <a:lnTo>
                      <a:pt x="0" y="49"/>
                    </a:lnTo>
                    <a:lnTo>
                      <a:pt x="27" y="27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2" name="Line 719"/>
              <p:cNvSpPr>
                <a:spLocks noChangeShapeType="1"/>
              </p:cNvSpPr>
              <p:nvPr/>
            </p:nvSpPr>
            <p:spPr bwMode="auto">
              <a:xfrm>
                <a:off x="3094" y="3005"/>
                <a:ext cx="539" cy="0"/>
              </a:xfrm>
              <a:prstGeom prst="line">
                <a:avLst/>
              </a:prstGeom>
              <a:noFill/>
              <a:ln w="4763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3" name="Line 720"/>
              <p:cNvSpPr>
                <a:spLocks noChangeShapeType="1"/>
              </p:cNvSpPr>
              <p:nvPr/>
            </p:nvSpPr>
            <p:spPr bwMode="auto">
              <a:xfrm>
                <a:off x="3633" y="3005"/>
                <a:ext cx="0" cy="739"/>
              </a:xfrm>
              <a:prstGeom prst="line">
                <a:avLst/>
              </a:prstGeom>
              <a:noFill/>
              <a:ln w="4763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4" name="Line 721"/>
              <p:cNvSpPr>
                <a:spLocks noChangeShapeType="1"/>
              </p:cNvSpPr>
              <p:nvPr/>
            </p:nvSpPr>
            <p:spPr bwMode="auto">
              <a:xfrm>
                <a:off x="3094" y="3222"/>
                <a:ext cx="768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5" name="Line 722"/>
              <p:cNvSpPr>
                <a:spLocks noChangeShapeType="1"/>
              </p:cNvSpPr>
              <p:nvPr/>
            </p:nvSpPr>
            <p:spPr bwMode="auto">
              <a:xfrm>
                <a:off x="3862" y="3222"/>
                <a:ext cx="0" cy="522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6" name="Line 723"/>
              <p:cNvSpPr>
                <a:spLocks noChangeShapeType="1"/>
              </p:cNvSpPr>
              <p:nvPr/>
            </p:nvSpPr>
            <p:spPr bwMode="auto">
              <a:xfrm>
                <a:off x="3391" y="2589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7" name="Line 724"/>
              <p:cNvSpPr>
                <a:spLocks noChangeShapeType="1"/>
              </p:cNvSpPr>
              <p:nvPr/>
            </p:nvSpPr>
            <p:spPr bwMode="auto">
              <a:xfrm>
                <a:off x="3391" y="2639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8" name="Line 725"/>
              <p:cNvSpPr>
                <a:spLocks noChangeShapeType="1"/>
              </p:cNvSpPr>
              <p:nvPr/>
            </p:nvSpPr>
            <p:spPr bwMode="auto">
              <a:xfrm>
                <a:off x="3391" y="2690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9" name="Line 726"/>
              <p:cNvSpPr>
                <a:spLocks noChangeShapeType="1"/>
              </p:cNvSpPr>
              <p:nvPr/>
            </p:nvSpPr>
            <p:spPr bwMode="auto">
              <a:xfrm>
                <a:off x="3391" y="2741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0" name="Line 727"/>
              <p:cNvSpPr>
                <a:spLocks noChangeShapeType="1"/>
              </p:cNvSpPr>
              <p:nvPr/>
            </p:nvSpPr>
            <p:spPr bwMode="auto">
              <a:xfrm>
                <a:off x="3391" y="2791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1" name="Line 728"/>
              <p:cNvSpPr>
                <a:spLocks noChangeShapeType="1"/>
              </p:cNvSpPr>
              <p:nvPr/>
            </p:nvSpPr>
            <p:spPr bwMode="auto">
              <a:xfrm>
                <a:off x="3391" y="2842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2" name="Line 729"/>
              <p:cNvSpPr>
                <a:spLocks noChangeShapeType="1"/>
              </p:cNvSpPr>
              <p:nvPr/>
            </p:nvSpPr>
            <p:spPr bwMode="auto">
              <a:xfrm>
                <a:off x="3391" y="2892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3" name="Line 730"/>
              <p:cNvSpPr>
                <a:spLocks noChangeShapeType="1"/>
              </p:cNvSpPr>
              <p:nvPr/>
            </p:nvSpPr>
            <p:spPr bwMode="auto">
              <a:xfrm>
                <a:off x="3391" y="2943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4" name="Line 731"/>
              <p:cNvSpPr>
                <a:spLocks noChangeShapeType="1"/>
              </p:cNvSpPr>
              <p:nvPr/>
            </p:nvSpPr>
            <p:spPr bwMode="auto">
              <a:xfrm>
                <a:off x="3391" y="2992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5" name="Line 732"/>
              <p:cNvSpPr>
                <a:spLocks noChangeShapeType="1"/>
              </p:cNvSpPr>
              <p:nvPr/>
            </p:nvSpPr>
            <p:spPr bwMode="auto">
              <a:xfrm>
                <a:off x="3391" y="3042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6" name="Line 733"/>
              <p:cNvSpPr>
                <a:spLocks noChangeShapeType="1"/>
              </p:cNvSpPr>
              <p:nvPr/>
            </p:nvSpPr>
            <p:spPr bwMode="auto">
              <a:xfrm>
                <a:off x="3391" y="3093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7" name="Line 734"/>
              <p:cNvSpPr>
                <a:spLocks noChangeShapeType="1"/>
              </p:cNvSpPr>
              <p:nvPr/>
            </p:nvSpPr>
            <p:spPr bwMode="auto">
              <a:xfrm>
                <a:off x="3391" y="3144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8" name="Line 735"/>
              <p:cNvSpPr>
                <a:spLocks noChangeShapeType="1"/>
              </p:cNvSpPr>
              <p:nvPr/>
            </p:nvSpPr>
            <p:spPr bwMode="auto">
              <a:xfrm>
                <a:off x="3391" y="3194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" name="Line 736"/>
              <p:cNvSpPr>
                <a:spLocks noChangeShapeType="1"/>
              </p:cNvSpPr>
              <p:nvPr/>
            </p:nvSpPr>
            <p:spPr bwMode="auto">
              <a:xfrm>
                <a:off x="3391" y="3245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0" name="Line 737"/>
              <p:cNvSpPr>
                <a:spLocks noChangeShapeType="1"/>
              </p:cNvSpPr>
              <p:nvPr/>
            </p:nvSpPr>
            <p:spPr bwMode="auto">
              <a:xfrm>
                <a:off x="3391" y="3295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1" name="Line 738"/>
              <p:cNvSpPr>
                <a:spLocks noChangeShapeType="1"/>
              </p:cNvSpPr>
              <p:nvPr/>
            </p:nvSpPr>
            <p:spPr bwMode="auto">
              <a:xfrm>
                <a:off x="3391" y="3346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2" name="Line 739"/>
              <p:cNvSpPr>
                <a:spLocks noChangeShapeType="1"/>
              </p:cNvSpPr>
              <p:nvPr/>
            </p:nvSpPr>
            <p:spPr bwMode="auto">
              <a:xfrm>
                <a:off x="3391" y="3396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3" name="Line 740"/>
              <p:cNvSpPr>
                <a:spLocks noChangeShapeType="1"/>
              </p:cNvSpPr>
              <p:nvPr/>
            </p:nvSpPr>
            <p:spPr bwMode="auto">
              <a:xfrm>
                <a:off x="3391" y="3447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4" name="Line 741"/>
              <p:cNvSpPr>
                <a:spLocks noChangeShapeType="1"/>
              </p:cNvSpPr>
              <p:nvPr/>
            </p:nvSpPr>
            <p:spPr bwMode="auto">
              <a:xfrm>
                <a:off x="3391" y="3497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5" name="Line 742"/>
              <p:cNvSpPr>
                <a:spLocks noChangeShapeType="1"/>
              </p:cNvSpPr>
              <p:nvPr/>
            </p:nvSpPr>
            <p:spPr bwMode="auto">
              <a:xfrm>
                <a:off x="3391" y="3548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6" name="Line 743"/>
              <p:cNvSpPr>
                <a:spLocks noChangeShapeType="1"/>
              </p:cNvSpPr>
              <p:nvPr/>
            </p:nvSpPr>
            <p:spPr bwMode="auto">
              <a:xfrm>
                <a:off x="3391" y="3599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7" name="Line 744"/>
              <p:cNvSpPr>
                <a:spLocks noChangeShapeType="1"/>
              </p:cNvSpPr>
              <p:nvPr/>
            </p:nvSpPr>
            <p:spPr bwMode="auto">
              <a:xfrm>
                <a:off x="3391" y="3648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8" name="Line 745"/>
              <p:cNvSpPr>
                <a:spLocks noChangeShapeType="1"/>
              </p:cNvSpPr>
              <p:nvPr/>
            </p:nvSpPr>
            <p:spPr bwMode="auto">
              <a:xfrm>
                <a:off x="3391" y="3698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9" name="Line 746"/>
              <p:cNvSpPr>
                <a:spLocks noChangeShapeType="1"/>
              </p:cNvSpPr>
              <p:nvPr/>
            </p:nvSpPr>
            <p:spPr bwMode="auto">
              <a:xfrm>
                <a:off x="3094" y="2589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0" name="Line 747"/>
              <p:cNvSpPr>
                <a:spLocks noChangeShapeType="1"/>
              </p:cNvSpPr>
              <p:nvPr/>
            </p:nvSpPr>
            <p:spPr bwMode="auto">
              <a:xfrm>
                <a:off x="3125" y="2589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1" name="Line 748"/>
              <p:cNvSpPr>
                <a:spLocks noChangeShapeType="1"/>
              </p:cNvSpPr>
              <p:nvPr/>
            </p:nvSpPr>
            <p:spPr bwMode="auto">
              <a:xfrm>
                <a:off x="3155" y="2589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2" name="Line 749"/>
              <p:cNvSpPr>
                <a:spLocks noChangeShapeType="1"/>
              </p:cNvSpPr>
              <p:nvPr/>
            </p:nvSpPr>
            <p:spPr bwMode="auto">
              <a:xfrm>
                <a:off x="3186" y="2589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3" name="Line 750"/>
              <p:cNvSpPr>
                <a:spLocks noChangeShapeType="1"/>
              </p:cNvSpPr>
              <p:nvPr/>
            </p:nvSpPr>
            <p:spPr bwMode="auto">
              <a:xfrm>
                <a:off x="3217" y="2589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4" name="Line 751"/>
              <p:cNvSpPr>
                <a:spLocks noChangeShapeType="1"/>
              </p:cNvSpPr>
              <p:nvPr/>
            </p:nvSpPr>
            <p:spPr bwMode="auto">
              <a:xfrm>
                <a:off x="3247" y="2589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5" name="Line 752"/>
              <p:cNvSpPr>
                <a:spLocks noChangeShapeType="1"/>
              </p:cNvSpPr>
              <p:nvPr/>
            </p:nvSpPr>
            <p:spPr bwMode="auto">
              <a:xfrm>
                <a:off x="3278" y="2589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6" name="Line 753"/>
              <p:cNvSpPr>
                <a:spLocks noChangeShapeType="1"/>
              </p:cNvSpPr>
              <p:nvPr/>
            </p:nvSpPr>
            <p:spPr bwMode="auto">
              <a:xfrm>
                <a:off x="3308" y="2589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7" name="Line 754"/>
              <p:cNvSpPr>
                <a:spLocks noChangeShapeType="1"/>
              </p:cNvSpPr>
              <p:nvPr/>
            </p:nvSpPr>
            <p:spPr bwMode="auto">
              <a:xfrm>
                <a:off x="3339" y="2589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8" name="Line 755"/>
              <p:cNvSpPr>
                <a:spLocks noChangeShapeType="1"/>
              </p:cNvSpPr>
              <p:nvPr/>
            </p:nvSpPr>
            <p:spPr bwMode="auto">
              <a:xfrm>
                <a:off x="3370" y="2589"/>
                <a:ext cx="14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9" name="Line 756"/>
              <p:cNvSpPr>
                <a:spLocks noChangeShapeType="1"/>
              </p:cNvSpPr>
              <p:nvPr/>
            </p:nvSpPr>
            <p:spPr bwMode="auto">
              <a:xfrm>
                <a:off x="3094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0" name="Line 757"/>
              <p:cNvSpPr>
                <a:spLocks noChangeShapeType="1"/>
              </p:cNvSpPr>
              <p:nvPr/>
            </p:nvSpPr>
            <p:spPr bwMode="auto">
              <a:xfrm>
                <a:off x="3125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1" name="Line 758"/>
              <p:cNvSpPr>
                <a:spLocks noChangeShapeType="1"/>
              </p:cNvSpPr>
              <p:nvPr/>
            </p:nvSpPr>
            <p:spPr bwMode="auto">
              <a:xfrm>
                <a:off x="3155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2" name="Line 759"/>
              <p:cNvSpPr>
                <a:spLocks noChangeShapeType="1"/>
              </p:cNvSpPr>
              <p:nvPr/>
            </p:nvSpPr>
            <p:spPr bwMode="auto">
              <a:xfrm>
                <a:off x="3186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3" name="Line 760"/>
              <p:cNvSpPr>
                <a:spLocks noChangeShapeType="1"/>
              </p:cNvSpPr>
              <p:nvPr/>
            </p:nvSpPr>
            <p:spPr bwMode="auto">
              <a:xfrm>
                <a:off x="3217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4" name="Line 761"/>
              <p:cNvSpPr>
                <a:spLocks noChangeShapeType="1"/>
              </p:cNvSpPr>
              <p:nvPr/>
            </p:nvSpPr>
            <p:spPr bwMode="auto">
              <a:xfrm>
                <a:off x="3247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5" name="Line 762"/>
              <p:cNvSpPr>
                <a:spLocks noChangeShapeType="1"/>
              </p:cNvSpPr>
              <p:nvPr/>
            </p:nvSpPr>
            <p:spPr bwMode="auto">
              <a:xfrm>
                <a:off x="3278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6" name="Line 763"/>
              <p:cNvSpPr>
                <a:spLocks noChangeShapeType="1"/>
              </p:cNvSpPr>
              <p:nvPr/>
            </p:nvSpPr>
            <p:spPr bwMode="auto">
              <a:xfrm>
                <a:off x="3308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7" name="Line 764"/>
              <p:cNvSpPr>
                <a:spLocks noChangeShapeType="1"/>
              </p:cNvSpPr>
              <p:nvPr/>
            </p:nvSpPr>
            <p:spPr bwMode="auto">
              <a:xfrm>
                <a:off x="3339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8" name="Line 765"/>
              <p:cNvSpPr>
                <a:spLocks noChangeShapeType="1"/>
              </p:cNvSpPr>
              <p:nvPr/>
            </p:nvSpPr>
            <p:spPr bwMode="auto">
              <a:xfrm>
                <a:off x="3370" y="3596"/>
                <a:ext cx="14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9" name="Line 766"/>
              <p:cNvSpPr>
                <a:spLocks noChangeShapeType="1"/>
              </p:cNvSpPr>
              <p:nvPr/>
            </p:nvSpPr>
            <p:spPr bwMode="auto">
              <a:xfrm>
                <a:off x="3400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0" name="Line 767"/>
              <p:cNvSpPr>
                <a:spLocks noChangeShapeType="1"/>
              </p:cNvSpPr>
              <p:nvPr/>
            </p:nvSpPr>
            <p:spPr bwMode="auto">
              <a:xfrm>
                <a:off x="3431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1" name="Line 768"/>
              <p:cNvSpPr>
                <a:spLocks noChangeShapeType="1"/>
              </p:cNvSpPr>
              <p:nvPr/>
            </p:nvSpPr>
            <p:spPr bwMode="auto">
              <a:xfrm>
                <a:off x="3461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2" name="Line 769"/>
              <p:cNvSpPr>
                <a:spLocks noChangeShapeType="1"/>
              </p:cNvSpPr>
              <p:nvPr/>
            </p:nvSpPr>
            <p:spPr bwMode="auto">
              <a:xfrm>
                <a:off x="3491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3" name="Line 770"/>
              <p:cNvSpPr>
                <a:spLocks noChangeShapeType="1"/>
              </p:cNvSpPr>
              <p:nvPr/>
            </p:nvSpPr>
            <p:spPr bwMode="auto">
              <a:xfrm>
                <a:off x="3522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4" name="Line 771"/>
              <p:cNvSpPr>
                <a:spLocks noChangeShapeType="1"/>
              </p:cNvSpPr>
              <p:nvPr/>
            </p:nvSpPr>
            <p:spPr bwMode="auto">
              <a:xfrm>
                <a:off x="3552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5" name="Line 772"/>
              <p:cNvSpPr>
                <a:spLocks noChangeShapeType="1"/>
              </p:cNvSpPr>
              <p:nvPr/>
            </p:nvSpPr>
            <p:spPr bwMode="auto">
              <a:xfrm>
                <a:off x="3583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6" name="Line 773"/>
              <p:cNvSpPr>
                <a:spLocks noChangeShapeType="1"/>
              </p:cNvSpPr>
              <p:nvPr/>
            </p:nvSpPr>
            <p:spPr bwMode="auto">
              <a:xfrm>
                <a:off x="3614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7" name="Line 774"/>
              <p:cNvSpPr>
                <a:spLocks noChangeShapeType="1"/>
              </p:cNvSpPr>
              <p:nvPr/>
            </p:nvSpPr>
            <p:spPr bwMode="auto">
              <a:xfrm>
                <a:off x="3644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8" name="Line 775"/>
              <p:cNvSpPr>
                <a:spLocks noChangeShapeType="1"/>
              </p:cNvSpPr>
              <p:nvPr/>
            </p:nvSpPr>
            <p:spPr bwMode="auto">
              <a:xfrm>
                <a:off x="3675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9" name="Line 776"/>
              <p:cNvSpPr>
                <a:spLocks noChangeShapeType="1"/>
              </p:cNvSpPr>
              <p:nvPr/>
            </p:nvSpPr>
            <p:spPr bwMode="auto">
              <a:xfrm>
                <a:off x="3705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0" name="Line 777"/>
              <p:cNvSpPr>
                <a:spLocks noChangeShapeType="1"/>
              </p:cNvSpPr>
              <p:nvPr/>
            </p:nvSpPr>
            <p:spPr bwMode="auto">
              <a:xfrm>
                <a:off x="3736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1" name="Line 778"/>
              <p:cNvSpPr>
                <a:spLocks noChangeShapeType="1"/>
              </p:cNvSpPr>
              <p:nvPr/>
            </p:nvSpPr>
            <p:spPr bwMode="auto">
              <a:xfrm>
                <a:off x="3767" y="3596"/>
                <a:ext cx="14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2" name="Line 779"/>
              <p:cNvSpPr>
                <a:spLocks noChangeShapeType="1"/>
              </p:cNvSpPr>
              <p:nvPr/>
            </p:nvSpPr>
            <p:spPr bwMode="auto">
              <a:xfrm>
                <a:off x="3797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3" name="Line 780"/>
              <p:cNvSpPr>
                <a:spLocks noChangeShapeType="1"/>
              </p:cNvSpPr>
              <p:nvPr/>
            </p:nvSpPr>
            <p:spPr bwMode="auto">
              <a:xfrm>
                <a:off x="3828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4" name="Line 781"/>
              <p:cNvSpPr>
                <a:spLocks noChangeShapeType="1"/>
              </p:cNvSpPr>
              <p:nvPr/>
            </p:nvSpPr>
            <p:spPr bwMode="auto">
              <a:xfrm>
                <a:off x="3857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5" name="Line 782"/>
              <p:cNvSpPr>
                <a:spLocks noChangeShapeType="1"/>
              </p:cNvSpPr>
              <p:nvPr/>
            </p:nvSpPr>
            <p:spPr bwMode="auto">
              <a:xfrm>
                <a:off x="3888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6" name="Line 783"/>
              <p:cNvSpPr>
                <a:spLocks noChangeShapeType="1"/>
              </p:cNvSpPr>
              <p:nvPr/>
            </p:nvSpPr>
            <p:spPr bwMode="auto">
              <a:xfrm>
                <a:off x="3919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7" name="Line 784"/>
              <p:cNvSpPr>
                <a:spLocks noChangeShapeType="1"/>
              </p:cNvSpPr>
              <p:nvPr/>
            </p:nvSpPr>
            <p:spPr bwMode="auto">
              <a:xfrm>
                <a:off x="3949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8" name="Line 785"/>
              <p:cNvSpPr>
                <a:spLocks noChangeShapeType="1"/>
              </p:cNvSpPr>
              <p:nvPr/>
            </p:nvSpPr>
            <p:spPr bwMode="auto">
              <a:xfrm>
                <a:off x="3980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9" name="Line 786"/>
              <p:cNvSpPr>
                <a:spLocks noChangeShapeType="1"/>
              </p:cNvSpPr>
              <p:nvPr/>
            </p:nvSpPr>
            <p:spPr bwMode="auto">
              <a:xfrm>
                <a:off x="4010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0" name="Line 787"/>
              <p:cNvSpPr>
                <a:spLocks noChangeShapeType="1"/>
              </p:cNvSpPr>
              <p:nvPr/>
            </p:nvSpPr>
            <p:spPr bwMode="auto">
              <a:xfrm>
                <a:off x="4041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1" name="Line 788"/>
              <p:cNvSpPr>
                <a:spLocks noChangeShapeType="1"/>
              </p:cNvSpPr>
              <p:nvPr/>
            </p:nvSpPr>
            <p:spPr bwMode="auto">
              <a:xfrm>
                <a:off x="4072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2" name="Line 789"/>
              <p:cNvSpPr>
                <a:spLocks noChangeShapeType="1"/>
              </p:cNvSpPr>
              <p:nvPr/>
            </p:nvSpPr>
            <p:spPr bwMode="auto">
              <a:xfrm>
                <a:off x="4102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3" name="Line 790"/>
              <p:cNvSpPr>
                <a:spLocks noChangeShapeType="1"/>
              </p:cNvSpPr>
              <p:nvPr/>
            </p:nvSpPr>
            <p:spPr bwMode="auto">
              <a:xfrm>
                <a:off x="4133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4" name="Line 791"/>
              <p:cNvSpPr>
                <a:spLocks noChangeShapeType="1"/>
              </p:cNvSpPr>
              <p:nvPr/>
            </p:nvSpPr>
            <p:spPr bwMode="auto">
              <a:xfrm>
                <a:off x="4163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5" name="Line 792"/>
              <p:cNvSpPr>
                <a:spLocks noChangeShapeType="1"/>
              </p:cNvSpPr>
              <p:nvPr/>
            </p:nvSpPr>
            <p:spPr bwMode="auto">
              <a:xfrm>
                <a:off x="4194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6" name="Line 793"/>
              <p:cNvSpPr>
                <a:spLocks noChangeShapeType="1"/>
              </p:cNvSpPr>
              <p:nvPr/>
            </p:nvSpPr>
            <p:spPr bwMode="auto">
              <a:xfrm>
                <a:off x="4225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7" name="Line 794"/>
              <p:cNvSpPr>
                <a:spLocks noChangeShapeType="1"/>
              </p:cNvSpPr>
              <p:nvPr/>
            </p:nvSpPr>
            <p:spPr bwMode="auto">
              <a:xfrm>
                <a:off x="4254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8" name="Line 795"/>
              <p:cNvSpPr>
                <a:spLocks noChangeShapeType="1"/>
              </p:cNvSpPr>
              <p:nvPr/>
            </p:nvSpPr>
            <p:spPr bwMode="auto">
              <a:xfrm>
                <a:off x="4285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9" name="Line 796"/>
              <p:cNvSpPr>
                <a:spLocks noChangeShapeType="1"/>
              </p:cNvSpPr>
              <p:nvPr/>
            </p:nvSpPr>
            <p:spPr bwMode="auto">
              <a:xfrm>
                <a:off x="4316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0" name="Line 797"/>
              <p:cNvSpPr>
                <a:spLocks noChangeShapeType="1"/>
              </p:cNvSpPr>
              <p:nvPr/>
            </p:nvSpPr>
            <p:spPr bwMode="auto">
              <a:xfrm>
                <a:off x="4346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1" name="Line 798"/>
              <p:cNvSpPr>
                <a:spLocks noChangeShapeType="1"/>
              </p:cNvSpPr>
              <p:nvPr/>
            </p:nvSpPr>
            <p:spPr bwMode="auto">
              <a:xfrm>
                <a:off x="4377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2" name="Line 799"/>
              <p:cNvSpPr>
                <a:spLocks noChangeShapeType="1"/>
              </p:cNvSpPr>
              <p:nvPr/>
            </p:nvSpPr>
            <p:spPr bwMode="auto">
              <a:xfrm>
                <a:off x="4407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3" name="Line 800"/>
              <p:cNvSpPr>
                <a:spLocks noChangeShapeType="1"/>
              </p:cNvSpPr>
              <p:nvPr/>
            </p:nvSpPr>
            <p:spPr bwMode="auto">
              <a:xfrm>
                <a:off x="4438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4" name="Line 801"/>
              <p:cNvSpPr>
                <a:spLocks noChangeShapeType="1"/>
              </p:cNvSpPr>
              <p:nvPr/>
            </p:nvSpPr>
            <p:spPr bwMode="auto">
              <a:xfrm>
                <a:off x="4469" y="3596"/>
                <a:ext cx="14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5" name="Line 802"/>
              <p:cNvSpPr>
                <a:spLocks noChangeShapeType="1"/>
              </p:cNvSpPr>
              <p:nvPr/>
            </p:nvSpPr>
            <p:spPr bwMode="auto">
              <a:xfrm>
                <a:off x="4499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6" name="Line 803"/>
              <p:cNvSpPr>
                <a:spLocks noChangeShapeType="1"/>
              </p:cNvSpPr>
              <p:nvPr/>
            </p:nvSpPr>
            <p:spPr bwMode="auto">
              <a:xfrm>
                <a:off x="4530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7" name="Line 804"/>
              <p:cNvSpPr>
                <a:spLocks noChangeShapeType="1"/>
              </p:cNvSpPr>
              <p:nvPr/>
            </p:nvSpPr>
            <p:spPr bwMode="auto">
              <a:xfrm>
                <a:off x="4560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8" name="Line 805"/>
              <p:cNvSpPr>
                <a:spLocks noChangeShapeType="1"/>
              </p:cNvSpPr>
              <p:nvPr/>
            </p:nvSpPr>
            <p:spPr bwMode="auto">
              <a:xfrm>
                <a:off x="4591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9" name="Line 806"/>
              <p:cNvSpPr>
                <a:spLocks noChangeShapeType="1"/>
              </p:cNvSpPr>
              <p:nvPr/>
            </p:nvSpPr>
            <p:spPr bwMode="auto">
              <a:xfrm>
                <a:off x="4622" y="3596"/>
                <a:ext cx="14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0" name="Line 807"/>
              <p:cNvSpPr>
                <a:spLocks noChangeShapeType="1"/>
              </p:cNvSpPr>
              <p:nvPr/>
            </p:nvSpPr>
            <p:spPr bwMode="auto">
              <a:xfrm>
                <a:off x="4651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1" name="Line 808"/>
              <p:cNvSpPr>
                <a:spLocks noChangeShapeType="1"/>
              </p:cNvSpPr>
              <p:nvPr/>
            </p:nvSpPr>
            <p:spPr bwMode="auto">
              <a:xfrm>
                <a:off x="4682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2" name="Line 809"/>
              <p:cNvSpPr>
                <a:spLocks noChangeShapeType="1"/>
              </p:cNvSpPr>
              <p:nvPr/>
            </p:nvSpPr>
            <p:spPr bwMode="auto">
              <a:xfrm>
                <a:off x="4712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3" name="Line 810"/>
              <p:cNvSpPr>
                <a:spLocks noChangeShapeType="1"/>
              </p:cNvSpPr>
              <p:nvPr/>
            </p:nvSpPr>
            <p:spPr bwMode="auto">
              <a:xfrm>
                <a:off x="4743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4" name="Line 811"/>
              <p:cNvSpPr>
                <a:spLocks noChangeShapeType="1"/>
              </p:cNvSpPr>
              <p:nvPr/>
            </p:nvSpPr>
            <p:spPr bwMode="auto">
              <a:xfrm>
                <a:off x="4774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5" name="Line 812"/>
              <p:cNvSpPr>
                <a:spLocks noChangeShapeType="1"/>
              </p:cNvSpPr>
              <p:nvPr/>
            </p:nvSpPr>
            <p:spPr bwMode="auto">
              <a:xfrm>
                <a:off x="4804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6" name="Line 813"/>
              <p:cNvSpPr>
                <a:spLocks noChangeShapeType="1"/>
              </p:cNvSpPr>
              <p:nvPr/>
            </p:nvSpPr>
            <p:spPr bwMode="auto">
              <a:xfrm>
                <a:off x="4835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7" name="Line 814"/>
              <p:cNvSpPr>
                <a:spLocks noChangeShapeType="1"/>
              </p:cNvSpPr>
              <p:nvPr/>
            </p:nvSpPr>
            <p:spPr bwMode="auto">
              <a:xfrm>
                <a:off x="4865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8" name="Line 815"/>
              <p:cNvSpPr>
                <a:spLocks noChangeShapeType="1"/>
              </p:cNvSpPr>
              <p:nvPr/>
            </p:nvSpPr>
            <p:spPr bwMode="auto">
              <a:xfrm>
                <a:off x="4896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9" name="Line 816"/>
              <p:cNvSpPr>
                <a:spLocks noChangeShapeType="1"/>
              </p:cNvSpPr>
              <p:nvPr/>
            </p:nvSpPr>
            <p:spPr bwMode="auto">
              <a:xfrm>
                <a:off x="4927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0" name="Line 817"/>
              <p:cNvSpPr>
                <a:spLocks noChangeShapeType="1"/>
              </p:cNvSpPr>
              <p:nvPr/>
            </p:nvSpPr>
            <p:spPr bwMode="auto">
              <a:xfrm>
                <a:off x="4957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1" name="Line 818"/>
              <p:cNvSpPr>
                <a:spLocks noChangeShapeType="1"/>
              </p:cNvSpPr>
              <p:nvPr/>
            </p:nvSpPr>
            <p:spPr bwMode="auto">
              <a:xfrm>
                <a:off x="4988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2" name="Line 819"/>
              <p:cNvSpPr>
                <a:spLocks noChangeShapeType="1"/>
              </p:cNvSpPr>
              <p:nvPr/>
            </p:nvSpPr>
            <p:spPr bwMode="auto">
              <a:xfrm>
                <a:off x="5018" y="3596"/>
                <a:ext cx="1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3" name="Line 820"/>
              <p:cNvSpPr>
                <a:spLocks noChangeShapeType="1"/>
              </p:cNvSpPr>
              <p:nvPr/>
            </p:nvSpPr>
            <p:spPr bwMode="auto">
              <a:xfrm>
                <a:off x="5048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4" name="Line 821"/>
              <p:cNvSpPr>
                <a:spLocks noChangeShapeType="1"/>
              </p:cNvSpPr>
              <p:nvPr/>
            </p:nvSpPr>
            <p:spPr bwMode="auto">
              <a:xfrm>
                <a:off x="5079" y="3596"/>
                <a:ext cx="16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5" name="Line 822"/>
              <p:cNvSpPr>
                <a:spLocks noChangeShapeType="1"/>
              </p:cNvSpPr>
              <p:nvPr/>
            </p:nvSpPr>
            <p:spPr bwMode="auto">
              <a:xfrm>
                <a:off x="5109" y="3596"/>
                <a:ext cx="5" cy="0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6" name="Line 823"/>
              <p:cNvSpPr>
                <a:spLocks noChangeShapeType="1"/>
              </p:cNvSpPr>
              <p:nvPr/>
            </p:nvSpPr>
            <p:spPr bwMode="auto">
              <a:xfrm>
                <a:off x="5114" y="3596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7" name="Line 824"/>
              <p:cNvSpPr>
                <a:spLocks noChangeShapeType="1"/>
              </p:cNvSpPr>
              <p:nvPr/>
            </p:nvSpPr>
            <p:spPr bwMode="auto">
              <a:xfrm>
                <a:off x="5114" y="3646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8" name="Line 825"/>
              <p:cNvSpPr>
                <a:spLocks noChangeShapeType="1"/>
              </p:cNvSpPr>
              <p:nvPr/>
            </p:nvSpPr>
            <p:spPr bwMode="auto">
              <a:xfrm>
                <a:off x="5114" y="3697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74" name="Group 830"/>
            <p:cNvGrpSpPr>
              <a:grpSpLocks noChangeAspect="1"/>
            </p:cNvGrpSpPr>
            <p:nvPr/>
          </p:nvGrpSpPr>
          <p:grpSpPr bwMode="auto">
            <a:xfrm>
              <a:off x="149225" y="1343025"/>
              <a:ext cx="4264025" cy="5132388"/>
              <a:chOff x="94" y="846"/>
              <a:chExt cx="2686" cy="3233"/>
            </a:xfrm>
          </p:grpSpPr>
          <p:sp>
            <p:nvSpPr>
              <p:cNvPr id="292" name="AutoShape 829"/>
              <p:cNvSpPr>
                <a:spLocks noChangeAspect="1" noChangeArrowheads="1" noTextEdit="1"/>
              </p:cNvSpPr>
              <p:nvPr/>
            </p:nvSpPr>
            <p:spPr bwMode="auto">
              <a:xfrm>
                <a:off x="94" y="846"/>
                <a:ext cx="2686" cy="3233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293" name="Group 1031"/>
              <p:cNvGrpSpPr>
                <a:grpSpLocks/>
              </p:cNvGrpSpPr>
              <p:nvPr/>
            </p:nvGrpSpPr>
            <p:grpSpPr bwMode="auto">
              <a:xfrm>
                <a:off x="94" y="842"/>
                <a:ext cx="2686" cy="3237"/>
                <a:chOff x="94" y="842"/>
                <a:chExt cx="2686" cy="3237"/>
              </a:xfrm>
            </p:grpSpPr>
            <p:sp>
              <p:nvSpPr>
                <p:cNvPr id="316" name="Rectangle 831"/>
                <p:cNvSpPr>
                  <a:spLocks noChangeArrowheads="1"/>
                </p:cNvSpPr>
                <p:nvPr/>
              </p:nvSpPr>
              <p:spPr bwMode="auto">
                <a:xfrm>
                  <a:off x="94" y="846"/>
                  <a:ext cx="2686" cy="3233"/>
                </a:xfrm>
                <a:prstGeom prst="rect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7" name="Rectangle 832"/>
                <p:cNvSpPr>
                  <a:spLocks noChangeArrowheads="1"/>
                </p:cNvSpPr>
                <p:nvPr/>
              </p:nvSpPr>
              <p:spPr bwMode="auto">
                <a:xfrm>
                  <a:off x="94" y="842"/>
                  <a:ext cx="2686" cy="3237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8" name="Rectangle 833"/>
                <p:cNvSpPr>
                  <a:spLocks noChangeArrowheads="1"/>
                </p:cNvSpPr>
                <p:nvPr/>
              </p:nvSpPr>
              <p:spPr bwMode="auto">
                <a:xfrm>
                  <a:off x="363" y="1166"/>
                  <a:ext cx="2148" cy="2589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9" name="Rectangle 834"/>
                <p:cNvSpPr>
                  <a:spLocks noChangeArrowheads="1"/>
                </p:cNvSpPr>
                <p:nvPr/>
              </p:nvSpPr>
              <p:spPr bwMode="auto">
                <a:xfrm>
                  <a:off x="363" y="1166"/>
                  <a:ext cx="2148" cy="2589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0" name="Rectangle 835"/>
                <p:cNvSpPr>
                  <a:spLocks noChangeArrowheads="1"/>
                </p:cNvSpPr>
                <p:nvPr/>
              </p:nvSpPr>
              <p:spPr bwMode="auto">
                <a:xfrm>
                  <a:off x="363" y="1166"/>
                  <a:ext cx="2148" cy="2589"/>
                </a:xfrm>
                <a:prstGeom prst="rect">
                  <a:avLst/>
                </a:pr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1" name="Rectangle 836"/>
                <p:cNvSpPr>
                  <a:spLocks noChangeArrowheads="1"/>
                </p:cNvSpPr>
                <p:nvPr/>
              </p:nvSpPr>
              <p:spPr bwMode="auto">
                <a:xfrm>
                  <a:off x="363" y="1166"/>
                  <a:ext cx="2148" cy="2589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2" name="Freeform 837"/>
                <p:cNvSpPr>
                  <a:spLocks/>
                </p:cNvSpPr>
                <p:nvPr/>
              </p:nvSpPr>
              <p:spPr bwMode="auto">
                <a:xfrm>
                  <a:off x="370" y="1855"/>
                  <a:ext cx="1047" cy="1807"/>
                </a:xfrm>
                <a:custGeom>
                  <a:avLst/>
                  <a:gdLst>
                    <a:gd name="T0" fmla="*/ 24 w 2095"/>
                    <a:gd name="T1" fmla="*/ 1746 h 1807"/>
                    <a:gd name="T2" fmla="*/ 34 w 2095"/>
                    <a:gd name="T3" fmla="*/ 1687 h 1807"/>
                    <a:gd name="T4" fmla="*/ 44 w 2095"/>
                    <a:gd name="T5" fmla="*/ 1636 h 1807"/>
                    <a:gd name="T6" fmla="*/ 75 w 2095"/>
                    <a:gd name="T7" fmla="*/ 1516 h 1807"/>
                    <a:gd name="T8" fmla="*/ 99 w 2095"/>
                    <a:gd name="T9" fmla="*/ 1458 h 1807"/>
                    <a:gd name="T10" fmla="*/ 112 w 2095"/>
                    <a:gd name="T11" fmla="*/ 1421 h 1807"/>
                    <a:gd name="T12" fmla="*/ 141 w 2095"/>
                    <a:gd name="T13" fmla="*/ 1366 h 1807"/>
                    <a:gd name="T14" fmla="*/ 163 w 2095"/>
                    <a:gd name="T15" fmla="*/ 1322 h 1807"/>
                    <a:gd name="T16" fmla="*/ 208 w 2095"/>
                    <a:gd name="T17" fmla="*/ 1236 h 1807"/>
                    <a:gd name="T18" fmla="*/ 260 w 2095"/>
                    <a:gd name="T19" fmla="*/ 1181 h 1807"/>
                    <a:gd name="T20" fmla="*/ 268 w 2095"/>
                    <a:gd name="T21" fmla="*/ 1170 h 1807"/>
                    <a:gd name="T22" fmla="*/ 309 w 2095"/>
                    <a:gd name="T23" fmla="*/ 1121 h 1807"/>
                    <a:gd name="T24" fmla="*/ 350 w 2095"/>
                    <a:gd name="T25" fmla="*/ 1073 h 1807"/>
                    <a:gd name="T26" fmla="*/ 478 w 2095"/>
                    <a:gd name="T27" fmla="*/ 946 h 1807"/>
                    <a:gd name="T28" fmla="*/ 521 w 2095"/>
                    <a:gd name="T29" fmla="*/ 910 h 1807"/>
                    <a:gd name="T30" fmla="*/ 563 w 2095"/>
                    <a:gd name="T31" fmla="*/ 875 h 1807"/>
                    <a:gd name="T32" fmla="*/ 607 w 2095"/>
                    <a:gd name="T33" fmla="*/ 840 h 1807"/>
                    <a:gd name="T34" fmla="*/ 729 w 2095"/>
                    <a:gd name="T35" fmla="*/ 736 h 1807"/>
                    <a:gd name="T36" fmla="*/ 820 w 2095"/>
                    <a:gd name="T37" fmla="*/ 681 h 1807"/>
                    <a:gd name="T38" fmla="*/ 947 w 2095"/>
                    <a:gd name="T39" fmla="*/ 594 h 1807"/>
                    <a:gd name="T40" fmla="*/ 1076 w 2095"/>
                    <a:gd name="T41" fmla="*/ 515 h 1807"/>
                    <a:gd name="T42" fmla="*/ 1203 w 2095"/>
                    <a:gd name="T43" fmla="*/ 438 h 1807"/>
                    <a:gd name="T44" fmla="*/ 1288 w 2095"/>
                    <a:gd name="T45" fmla="*/ 392 h 1807"/>
                    <a:gd name="T46" fmla="*/ 1497 w 2095"/>
                    <a:gd name="T47" fmla="*/ 279 h 1807"/>
                    <a:gd name="T48" fmla="*/ 1668 w 2095"/>
                    <a:gd name="T49" fmla="*/ 197 h 1807"/>
                    <a:gd name="T50" fmla="*/ 1795 w 2095"/>
                    <a:gd name="T51" fmla="*/ 137 h 1807"/>
                    <a:gd name="T52" fmla="*/ 1839 w 2095"/>
                    <a:gd name="T53" fmla="*/ 118 h 1807"/>
                    <a:gd name="T54" fmla="*/ 1882 w 2095"/>
                    <a:gd name="T55" fmla="*/ 101 h 1807"/>
                    <a:gd name="T56" fmla="*/ 2009 w 2095"/>
                    <a:gd name="T57" fmla="*/ 45 h 1807"/>
                    <a:gd name="T58" fmla="*/ 2090 w 2095"/>
                    <a:gd name="T59" fmla="*/ 0 h 1807"/>
                    <a:gd name="T60" fmla="*/ 2007 w 2095"/>
                    <a:gd name="T61" fmla="*/ 32 h 1807"/>
                    <a:gd name="T62" fmla="*/ 1878 w 2095"/>
                    <a:gd name="T63" fmla="*/ 95 h 1807"/>
                    <a:gd name="T64" fmla="*/ 1856 w 2095"/>
                    <a:gd name="T65" fmla="*/ 98 h 1807"/>
                    <a:gd name="T66" fmla="*/ 1747 w 2095"/>
                    <a:gd name="T67" fmla="*/ 146 h 1807"/>
                    <a:gd name="T68" fmla="*/ 1577 w 2095"/>
                    <a:gd name="T69" fmla="*/ 227 h 1807"/>
                    <a:gd name="T70" fmla="*/ 1449 w 2095"/>
                    <a:gd name="T71" fmla="*/ 292 h 1807"/>
                    <a:gd name="T72" fmla="*/ 1195 w 2095"/>
                    <a:gd name="T73" fmla="*/ 428 h 1807"/>
                    <a:gd name="T74" fmla="*/ 1152 w 2095"/>
                    <a:gd name="T75" fmla="*/ 454 h 1807"/>
                    <a:gd name="T76" fmla="*/ 1025 w 2095"/>
                    <a:gd name="T77" fmla="*/ 532 h 1807"/>
                    <a:gd name="T78" fmla="*/ 897 w 2095"/>
                    <a:gd name="T79" fmla="*/ 613 h 1807"/>
                    <a:gd name="T80" fmla="*/ 768 w 2095"/>
                    <a:gd name="T81" fmla="*/ 702 h 1807"/>
                    <a:gd name="T82" fmla="*/ 724 w 2095"/>
                    <a:gd name="T83" fmla="*/ 732 h 1807"/>
                    <a:gd name="T84" fmla="*/ 617 w 2095"/>
                    <a:gd name="T85" fmla="*/ 814 h 1807"/>
                    <a:gd name="T86" fmla="*/ 558 w 2095"/>
                    <a:gd name="T87" fmla="*/ 871 h 1807"/>
                    <a:gd name="T88" fmla="*/ 518 w 2095"/>
                    <a:gd name="T89" fmla="*/ 894 h 1807"/>
                    <a:gd name="T90" fmla="*/ 384 w 2095"/>
                    <a:gd name="T91" fmla="*/ 1020 h 1807"/>
                    <a:gd name="T92" fmla="*/ 340 w 2095"/>
                    <a:gd name="T93" fmla="*/ 1066 h 1807"/>
                    <a:gd name="T94" fmla="*/ 264 w 2095"/>
                    <a:gd name="T95" fmla="*/ 1166 h 1807"/>
                    <a:gd name="T96" fmla="*/ 247 w 2095"/>
                    <a:gd name="T97" fmla="*/ 1173 h 1807"/>
                    <a:gd name="T98" fmla="*/ 203 w 2095"/>
                    <a:gd name="T99" fmla="*/ 1233 h 1807"/>
                    <a:gd name="T100" fmla="*/ 172 w 2095"/>
                    <a:gd name="T101" fmla="*/ 1285 h 1807"/>
                    <a:gd name="T102" fmla="*/ 151 w 2095"/>
                    <a:gd name="T103" fmla="*/ 1318 h 1807"/>
                    <a:gd name="T104" fmla="*/ 130 w 2095"/>
                    <a:gd name="T105" fmla="*/ 1360 h 1807"/>
                    <a:gd name="T106" fmla="*/ 99 w 2095"/>
                    <a:gd name="T107" fmla="*/ 1416 h 1807"/>
                    <a:gd name="T108" fmla="*/ 62 w 2095"/>
                    <a:gd name="T109" fmla="*/ 1512 h 1807"/>
                    <a:gd name="T110" fmla="*/ 44 w 2095"/>
                    <a:gd name="T111" fmla="*/ 1586 h 1807"/>
                    <a:gd name="T112" fmla="*/ 31 w 2095"/>
                    <a:gd name="T113" fmla="*/ 1635 h 1807"/>
                    <a:gd name="T114" fmla="*/ 5 w 2095"/>
                    <a:gd name="T115" fmla="*/ 1770 h 18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095" h="1807">
                      <a:moveTo>
                        <a:pt x="0" y="1806"/>
                      </a:moveTo>
                      <a:lnTo>
                        <a:pt x="15" y="1807"/>
                      </a:lnTo>
                      <a:lnTo>
                        <a:pt x="24" y="1746"/>
                      </a:lnTo>
                      <a:lnTo>
                        <a:pt x="16" y="1745"/>
                      </a:lnTo>
                      <a:lnTo>
                        <a:pt x="23" y="1746"/>
                      </a:lnTo>
                      <a:lnTo>
                        <a:pt x="34" y="1687"/>
                      </a:lnTo>
                      <a:lnTo>
                        <a:pt x="44" y="1636"/>
                      </a:lnTo>
                      <a:lnTo>
                        <a:pt x="37" y="1635"/>
                      </a:lnTo>
                      <a:lnTo>
                        <a:pt x="44" y="1636"/>
                      </a:lnTo>
                      <a:lnTo>
                        <a:pt x="57" y="1589"/>
                      </a:lnTo>
                      <a:lnTo>
                        <a:pt x="65" y="1554"/>
                      </a:lnTo>
                      <a:lnTo>
                        <a:pt x="75" y="1516"/>
                      </a:lnTo>
                      <a:lnTo>
                        <a:pt x="68" y="1515"/>
                      </a:lnTo>
                      <a:lnTo>
                        <a:pt x="75" y="1518"/>
                      </a:lnTo>
                      <a:lnTo>
                        <a:pt x="99" y="1458"/>
                      </a:lnTo>
                      <a:lnTo>
                        <a:pt x="112" y="1421"/>
                      </a:lnTo>
                      <a:lnTo>
                        <a:pt x="106" y="1418"/>
                      </a:lnTo>
                      <a:lnTo>
                        <a:pt x="112" y="1421"/>
                      </a:lnTo>
                      <a:lnTo>
                        <a:pt x="141" y="1366"/>
                      </a:lnTo>
                      <a:lnTo>
                        <a:pt x="137" y="1373"/>
                      </a:lnTo>
                      <a:lnTo>
                        <a:pt x="141" y="1366"/>
                      </a:lnTo>
                      <a:lnTo>
                        <a:pt x="163" y="1322"/>
                      </a:lnTo>
                      <a:lnTo>
                        <a:pt x="156" y="1320"/>
                      </a:lnTo>
                      <a:lnTo>
                        <a:pt x="163" y="1322"/>
                      </a:lnTo>
                      <a:lnTo>
                        <a:pt x="184" y="1291"/>
                      </a:lnTo>
                      <a:lnTo>
                        <a:pt x="215" y="1238"/>
                      </a:lnTo>
                      <a:lnTo>
                        <a:pt x="208" y="1236"/>
                      </a:lnTo>
                      <a:lnTo>
                        <a:pt x="215" y="1240"/>
                      </a:lnTo>
                      <a:lnTo>
                        <a:pt x="226" y="1224"/>
                      </a:lnTo>
                      <a:lnTo>
                        <a:pt x="260" y="1181"/>
                      </a:lnTo>
                      <a:lnTo>
                        <a:pt x="254" y="1176"/>
                      </a:lnTo>
                      <a:lnTo>
                        <a:pt x="259" y="1181"/>
                      </a:lnTo>
                      <a:lnTo>
                        <a:pt x="268" y="1170"/>
                      </a:lnTo>
                      <a:lnTo>
                        <a:pt x="270" y="1169"/>
                      </a:lnTo>
                      <a:lnTo>
                        <a:pt x="270" y="1170"/>
                      </a:lnTo>
                      <a:lnTo>
                        <a:pt x="309" y="1121"/>
                      </a:lnTo>
                      <a:lnTo>
                        <a:pt x="351" y="1073"/>
                      </a:lnTo>
                      <a:lnTo>
                        <a:pt x="345" y="1069"/>
                      </a:lnTo>
                      <a:lnTo>
                        <a:pt x="350" y="1073"/>
                      </a:lnTo>
                      <a:lnTo>
                        <a:pt x="394" y="1029"/>
                      </a:lnTo>
                      <a:lnTo>
                        <a:pt x="436" y="988"/>
                      </a:lnTo>
                      <a:lnTo>
                        <a:pt x="478" y="946"/>
                      </a:lnTo>
                      <a:lnTo>
                        <a:pt x="521" y="909"/>
                      </a:lnTo>
                      <a:lnTo>
                        <a:pt x="516" y="904"/>
                      </a:lnTo>
                      <a:lnTo>
                        <a:pt x="521" y="910"/>
                      </a:lnTo>
                      <a:lnTo>
                        <a:pt x="563" y="877"/>
                      </a:lnTo>
                      <a:lnTo>
                        <a:pt x="544" y="891"/>
                      </a:lnTo>
                      <a:lnTo>
                        <a:pt x="563" y="875"/>
                      </a:lnTo>
                      <a:lnTo>
                        <a:pt x="607" y="839"/>
                      </a:lnTo>
                      <a:lnTo>
                        <a:pt x="602" y="835"/>
                      </a:lnTo>
                      <a:lnTo>
                        <a:pt x="607" y="840"/>
                      </a:lnTo>
                      <a:lnTo>
                        <a:pt x="692" y="774"/>
                      </a:lnTo>
                      <a:lnTo>
                        <a:pt x="734" y="742"/>
                      </a:lnTo>
                      <a:lnTo>
                        <a:pt x="729" y="736"/>
                      </a:lnTo>
                      <a:lnTo>
                        <a:pt x="734" y="742"/>
                      </a:lnTo>
                      <a:lnTo>
                        <a:pt x="776" y="712"/>
                      </a:lnTo>
                      <a:lnTo>
                        <a:pt x="820" y="681"/>
                      </a:lnTo>
                      <a:lnTo>
                        <a:pt x="863" y="651"/>
                      </a:lnTo>
                      <a:lnTo>
                        <a:pt x="905" y="623"/>
                      </a:lnTo>
                      <a:lnTo>
                        <a:pt x="947" y="594"/>
                      </a:lnTo>
                      <a:lnTo>
                        <a:pt x="990" y="567"/>
                      </a:lnTo>
                      <a:lnTo>
                        <a:pt x="1034" y="542"/>
                      </a:lnTo>
                      <a:lnTo>
                        <a:pt x="1076" y="515"/>
                      </a:lnTo>
                      <a:lnTo>
                        <a:pt x="1118" y="489"/>
                      </a:lnTo>
                      <a:lnTo>
                        <a:pt x="1161" y="464"/>
                      </a:lnTo>
                      <a:lnTo>
                        <a:pt x="1203" y="438"/>
                      </a:lnTo>
                      <a:lnTo>
                        <a:pt x="1198" y="432"/>
                      </a:lnTo>
                      <a:lnTo>
                        <a:pt x="1201" y="438"/>
                      </a:lnTo>
                      <a:lnTo>
                        <a:pt x="1288" y="392"/>
                      </a:lnTo>
                      <a:lnTo>
                        <a:pt x="1414" y="322"/>
                      </a:lnTo>
                      <a:lnTo>
                        <a:pt x="1455" y="302"/>
                      </a:lnTo>
                      <a:lnTo>
                        <a:pt x="1497" y="279"/>
                      </a:lnTo>
                      <a:lnTo>
                        <a:pt x="1540" y="257"/>
                      </a:lnTo>
                      <a:lnTo>
                        <a:pt x="1584" y="237"/>
                      </a:lnTo>
                      <a:lnTo>
                        <a:pt x="1668" y="197"/>
                      </a:lnTo>
                      <a:lnTo>
                        <a:pt x="1711" y="178"/>
                      </a:lnTo>
                      <a:lnTo>
                        <a:pt x="1753" y="156"/>
                      </a:lnTo>
                      <a:lnTo>
                        <a:pt x="1795" y="137"/>
                      </a:lnTo>
                      <a:lnTo>
                        <a:pt x="1839" y="118"/>
                      </a:lnTo>
                      <a:lnTo>
                        <a:pt x="1836" y="113"/>
                      </a:lnTo>
                      <a:lnTo>
                        <a:pt x="1839" y="118"/>
                      </a:lnTo>
                      <a:lnTo>
                        <a:pt x="1882" y="101"/>
                      </a:lnTo>
                      <a:lnTo>
                        <a:pt x="1870" y="105"/>
                      </a:lnTo>
                      <a:lnTo>
                        <a:pt x="1882" y="101"/>
                      </a:lnTo>
                      <a:lnTo>
                        <a:pt x="2009" y="45"/>
                      </a:lnTo>
                      <a:lnTo>
                        <a:pt x="2005" y="39"/>
                      </a:lnTo>
                      <a:lnTo>
                        <a:pt x="2009" y="45"/>
                      </a:lnTo>
                      <a:lnTo>
                        <a:pt x="2053" y="29"/>
                      </a:lnTo>
                      <a:lnTo>
                        <a:pt x="2095" y="11"/>
                      </a:lnTo>
                      <a:lnTo>
                        <a:pt x="2090" y="0"/>
                      </a:lnTo>
                      <a:lnTo>
                        <a:pt x="2048" y="17"/>
                      </a:lnTo>
                      <a:lnTo>
                        <a:pt x="2004" y="33"/>
                      </a:lnTo>
                      <a:lnTo>
                        <a:pt x="2007" y="32"/>
                      </a:lnTo>
                      <a:lnTo>
                        <a:pt x="2002" y="34"/>
                      </a:lnTo>
                      <a:lnTo>
                        <a:pt x="1875" y="91"/>
                      </a:lnTo>
                      <a:lnTo>
                        <a:pt x="1878" y="95"/>
                      </a:lnTo>
                      <a:lnTo>
                        <a:pt x="1877" y="89"/>
                      </a:lnTo>
                      <a:lnTo>
                        <a:pt x="1834" y="107"/>
                      </a:lnTo>
                      <a:lnTo>
                        <a:pt x="1856" y="98"/>
                      </a:lnTo>
                      <a:lnTo>
                        <a:pt x="1833" y="108"/>
                      </a:lnTo>
                      <a:lnTo>
                        <a:pt x="1789" y="127"/>
                      </a:lnTo>
                      <a:lnTo>
                        <a:pt x="1747" y="146"/>
                      </a:lnTo>
                      <a:lnTo>
                        <a:pt x="1704" y="168"/>
                      </a:lnTo>
                      <a:lnTo>
                        <a:pt x="1662" y="186"/>
                      </a:lnTo>
                      <a:lnTo>
                        <a:pt x="1577" y="227"/>
                      </a:lnTo>
                      <a:lnTo>
                        <a:pt x="1533" y="247"/>
                      </a:lnTo>
                      <a:lnTo>
                        <a:pt x="1491" y="269"/>
                      </a:lnTo>
                      <a:lnTo>
                        <a:pt x="1449" y="292"/>
                      </a:lnTo>
                      <a:lnTo>
                        <a:pt x="1408" y="312"/>
                      </a:lnTo>
                      <a:lnTo>
                        <a:pt x="1281" y="382"/>
                      </a:lnTo>
                      <a:lnTo>
                        <a:pt x="1195" y="428"/>
                      </a:lnTo>
                      <a:lnTo>
                        <a:pt x="1188" y="431"/>
                      </a:lnTo>
                      <a:lnTo>
                        <a:pt x="1195" y="428"/>
                      </a:lnTo>
                      <a:lnTo>
                        <a:pt x="1152" y="454"/>
                      </a:lnTo>
                      <a:lnTo>
                        <a:pt x="1110" y="479"/>
                      </a:lnTo>
                      <a:lnTo>
                        <a:pt x="1068" y="505"/>
                      </a:lnTo>
                      <a:lnTo>
                        <a:pt x="1025" y="532"/>
                      </a:lnTo>
                      <a:lnTo>
                        <a:pt x="981" y="557"/>
                      </a:lnTo>
                      <a:lnTo>
                        <a:pt x="939" y="584"/>
                      </a:lnTo>
                      <a:lnTo>
                        <a:pt x="897" y="613"/>
                      </a:lnTo>
                      <a:lnTo>
                        <a:pt x="854" y="641"/>
                      </a:lnTo>
                      <a:lnTo>
                        <a:pt x="812" y="671"/>
                      </a:lnTo>
                      <a:lnTo>
                        <a:pt x="768" y="702"/>
                      </a:lnTo>
                      <a:lnTo>
                        <a:pt x="726" y="732"/>
                      </a:lnTo>
                      <a:lnTo>
                        <a:pt x="708" y="744"/>
                      </a:lnTo>
                      <a:lnTo>
                        <a:pt x="724" y="732"/>
                      </a:lnTo>
                      <a:lnTo>
                        <a:pt x="682" y="764"/>
                      </a:lnTo>
                      <a:lnTo>
                        <a:pt x="597" y="830"/>
                      </a:lnTo>
                      <a:lnTo>
                        <a:pt x="617" y="814"/>
                      </a:lnTo>
                      <a:lnTo>
                        <a:pt x="597" y="830"/>
                      </a:lnTo>
                      <a:lnTo>
                        <a:pt x="553" y="867"/>
                      </a:lnTo>
                      <a:lnTo>
                        <a:pt x="558" y="871"/>
                      </a:lnTo>
                      <a:lnTo>
                        <a:pt x="553" y="867"/>
                      </a:lnTo>
                      <a:lnTo>
                        <a:pt x="511" y="900"/>
                      </a:lnTo>
                      <a:lnTo>
                        <a:pt x="518" y="894"/>
                      </a:lnTo>
                      <a:lnTo>
                        <a:pt x="469" y="937"/>
                      </a:lnTo>
                      <a:lnTo>
                        <a:pt x="426" y="979"/>
                      </a:lnTo>
                      <a:lnTo>
                        <a:pt x="384" y="1020"/>
                      </a:lnTo>
                      <a:lnTo>
                        <a:pt x="340" y="1065"/>
                      </a:lnTo>
                      <a:lnTo>
                        <a:pt x="338" y="1066"/>
                      </a:lnTo>
                      <a:lnTo>
                        <a:pt x="340" y="1066"/>
                      </a:lnTo>
                      <a:lnTo>
                        <a:pt x="298" y="1114"/>
                      </a:lnTo>
                      <a:lnTo>
                        <a:pt x="259" y="1163"/>
                      </a:lnTo>
                      <a:lnTo>
                        <a:pt x="264" y="1166"/>
                      </a:lnTo>
                      <a:lnTo>
                        <a:pt x="259" y="1162"/>
                      </a:lnTo>
                      <a:lnTo>
                        <a:pt x="249" y="1172"/>
                      </a:lnTo>
                      <a:lnTo>
                        <a:pt x="247" y="1173"/>
                      </a:lnTo>
                      <a:lnTo>
                        <a:pt x="249" y="1173"/>
                      </a:lnTo>
                      <a:lnTo>
                        <a:pt x="215" y="1217"/>
                      </a:lnTo>
                      <a:lnTo>
                        <a:pt x="203" y="1233"/>
                      </a:lnTo>
                      <a:lnTo>
                        <a:pt x="205" y="1228"/>
                      </a:lnTo>
                      <a:lnTo>
                        <a:pt x="203" y="1233"/>
                      </a:lnTo>
                      <a:lnTo>
                        <a:pt x="172" y="1285"/>
                      </a:lnTo>
                      <a:lnTo>
                        <a:pt x="151" y="1317"/>
                      </a:lnTo>
                      <a:lnTo>
                        <a:pt x="151" y="1315"/>
                      </a:lnTo>
                      <a:lnTo>
                        <a:pt x="151" y="1318"/>
                      </a:lnTo>
                      <a:lnTo>
                        <a:pt x="130" y="1361"/>
                      </a:lnTo>
                      <a:lnTo>
                        <a:pt x="135" y="1363"/>
                      </a:lnTo>
                      <a:lnTo>
                        <a:pt x="130" y="1360"/>
                      </a:lnTo>
                      <a:lnTo>
                        <a:pt x="101" y="1415"/>
                      </a:lnTo>
                      <a:lnTo>
                        <a:pt x="99" y="1418"/>
                      </a:lnTo>
                      <a:lnTo>
                        <a:pt x="99" y="1416"/>
                      </a:lnTo>
                      <a:lnTo>
                        <a:pt x="86" y="1454"/>
                      </a:lnTo>
                      <a:lnTo>
                        <a:pt x="62" y="1513"/>
                      </a:lnTo>
                      <a:lnTo>
                        <a:pt x="62" y="1512"/>
                      </a:lnTo>
                      <a:lnTo>
                        <a:pt x="62" y="1513"/>
                      </a:lnTo>
                      <a:lnTo>
                        <a:pt x="52" y="1551"/>
                      </a:lnTo>
                      <a:lnTo>
                        <a:pt x="44" y="1586"/>
                      </a:lnTo>
                      <a:lnTo>
                        <a:pt x="31" y="1634"/>
                      </a:lnTo>
                      <a:lnTo>
                        <a:pt x="31" y="1632"/>
                      </a:lnTo>
                      <a:lnTo>
                        <a:pt x="31" y="1635"/>
                      </a:lnTo>
                      <a:lnTo>
                        <a:pt x="21" y="1686"/>
                      </a:lnTo>
                      <a:lnTo>
                        <a:pt x="10" y="1745"/>
                      </a:lnTo>
                      <a:lnTo>
                        <a:pt x="5" y="1770"/>
                      </a:lnTo>
                      <a:lnTo>
                        <a:pt x="10" y="1745"/>
                      </a:lnTo>
                      <a:lnTo>
                        <a:pt x="0" y="18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3" name="Freeform 838"/>
                <p:cNvSpPr>
                  <a:spLocks/>
                </p:cNvSpPr>
                <p:nvPr/>
              </p:nvSpPr>
              <p:spPr bwMode="auto">
                <a:xfrm>
                  <a:off x="1415" y="1250"/>
                  <a:ext cx="1043" cy="616"/>
                </a:xfrm>
                <a:custGeom>
                  <a:avLst/>
                  <a:gdLst>
                    <a:gd name="T0" fmla="*/ 5 w 2087"/>
                    <a:gd name="T1" fmla="*/ 616 h 616"/>
                    <a:gd name="T2" fmla="*/ 132 w 2087"/>
                    <a:gd name="T3" fmla="*/ 567 h 616"/>
                    <a:gd name="T4" fmla="*/ 218 w 2087"/>
                    <a:gd name="T5" fmla="*/ 537 h 616"/>
                    <a:gd name="T6" fmla="*/ 303 w 2087"/>
                    <a:gd name="T7" fmla="*/ 505 h 616"/>
                    <a:gd name="T8" fmla="*/ 431 w 2087"/>
                    <a:gd name="T9" fmla="*/ 459 h 616"/>
                    <a:gd name="T10" fmla="*/ 467 w 2087"/>
                    <a:gd name="T11" fmla="*/ 438 h 616"/>
                    <a:gd name="T12" fmla="*/ 513 w 2087"/>
                    <a:gd name="T13" fmla="*/ 431 h 616"/>
                    <a:gd name="T14" fmla="*/ 514 w 2087"/>
                    <a:gd name="T15" fmla="*/ 431 h 616"/>
                    <a:gd name="T16" fmla="*/ 599 w 2087"/>
                    <a:gd name="T17" fmla="*/ 401 h 616"/>
                    <a:gd name="T18" fmla="*/ 597 w 2087"/>
                    <a:gd name="T19" fmla="*/ 401 h 616"/>
                    <a:gd name="T20" fmla="*/ 645 w 2087"/>
                    <a:gd name="T21" fmla="*/ 388 h 616"/>
                    <a:gd name="T22" fmla="*/ 684 w 2087"/>
                    <a:gd name="T23" fmla="*/ 375 h 616"/>
                    <a:gd name="T24" fmla="*/ 682 w 2087"/>
                    <a:gd name="T25" fmla="*/ 375 h 616"/>
                    <a:gd name="T26" fmla="*/ 749 w 2087"/>
                    <a:gd name="T27" fmla="*/ 356 h 616"/>
                    <a:gd name="T28" fmla="*/ 770 w 2087"/>
                    <a:gd name="T29" fmla="*/ 349 h 616"/>
                    <a:gd name="T30" fmla="*/ 897 w 2087"/>
                    <a:gd name="T31" fmla="*/ 308 h 616"/>
                    <a:gd name="T32" fmla="*/ 895 w 2087"/>
                    <a:gd name="T33" fmla="*/ 308 h 616"/>
                    <a:gd name="T34" fmla="*/ 1024 w 2087"/>
                    <a:gd name="T35" fmla="*/ 273 h 616"/>
                    <a:gd name="T36" fmla="*/ 1026 w 2087"/>
                    <a:gd name="T37" fmla="*/ 273 h 616"/>
                    <a:gd name="T38" fmla="*/ 1107 w 2087"/>
                    <a:gd name="T39" fmla="*/ 241 h 616"/>
                    <a:gd name="T40" fmla="*/ 1151 w 2087"/>
                    <a:gd name="T41" fmla="*/ 237 h 616"/>
                    <a:gd name="T42" fmla="*/ 1237 w 2087"/>
                    <a:gd name="T43" fmla="*/ 214 h 616"/>
                    <a:gd name="T44" fmla="*/ 1239 w 2087"/>
                    <a:gd name="T45" fmla="*/ 214 h 616"/>
                    <a:gd name="T46" fmla="*/ 1278 w 2087"/>
                    <a:gd name="T47" fmla="*/ 195 h 616"/>
                    <a:gd name="T48" fmla="*/ 1364 w 2087"/>
                    <a:gd name="T49" fmla="*/ 181 h 616"/>
                    <a:gd name="T50" fmla="*/ 1493 w 2087"/>
                    <a:gd name="T51" fmla="*/ 146 h 616"/>
                    <a:gd name="T52" fmla="*/ 1576 w 2087"/>
                    <a:gd name="T53" fmla="*/ 127 h 616"/>
                    <a:gd name="T54" fmla="*/ 1747 w 2087"/>
                    <a:gd name="T55" fmla="*/ 85 h 616"/>
                    <a:gd name="T56" fmla="*/ 1874 w 2087"/>
                    <a:gd name="T57" fmla="*/ 56 h 616"/>
                    <a:gd name="T58" fmla="*/ 1960 w 2087"/>
                    <a:gd name="T59" fmla="*/ 39 h 616"/>
                    <a:gd name="T60" fmla="*/ 2087 w 2087"/>
                    <a:gd name="T61" fmla="*/ 11 h 616"/>
                    <a:gd name="T62" fmla="*/ 1999 w 2087"/>
                    <a:gd name="T63" fmla="*/ 17 h 616"/>
                    <a:gd name="T64" fmla="*/ 1913 w 2087"/>
                    <a:gd name="T65" fmla="*/ 36 h 616"/>
                    <a:gd name="T66" fmla="*/ 1786 w 2087"/>
                    <a:gd name="T67" fmla="*/ 65 h 616"/>
                    <a:gd name="T68" fmla="*/ 1657 w 2087"/>
                    <a:gd name="T69" fmla="*/ 95 h 616"/>
                    <a:gd name="T70" fmla="*/ 1532 w 2087"/>
                    <a:gd name="T71" fmla="*/ 124 h 616"/>
                    <a:gd name="T72" fmla="*/ 1405 w 2087"/>
                    <a:gd name="T73" fmla="*/ 158 h 616"/>
                    <a:gd name="T74" fmla="*/ 1276 w 2087"/>
                    <a:gd name="T75" fmla="*/ 189 h 616"/>
                    <a:gd name="T76" fmla="*/ 1276 w 2087"/>
                    <a:gd name="T77" fmla="*/ 189 h 616"/>
                    <a:gd name="T78" fmla="*/ 1236 w 2087"/>
                    <a:gd name="T79" fmla="*/ 208 h 616"/>
                    <a:gd name="T80" fmla="*/ 1192 w 2087"/>
                    <a:gd name="T81" fmla="*/ 212 h 616"/>
                    <a:gd name="T82" fmla="*/ 1105 w 2087"/>
                    <a:gd name="T83" fmla="*/ 236 h 616"/>
                    <a:gd name="T84" fmla="*/ 1105 w 2087"/>
                    <a:gd name="T85" fmla="*/ 236 h 616"/>
                    <a:gd name="T86" fmla="*/ 1022 w 2087"/>
                    <a:gd name="T87" fmla="*/ 267 h 616"/>
                    <a:gd name="T88" fmla="*/ 978 w 2087"/>
                    <a:gd name="T89" fmla="*/ 272 h 616"/>
                    <a:gd name="T90" fmla="*/ 881 w 2087"/>
                    <a:gd name="T91" fmla="*/ 299 h 616"/>
                    <a:gd name="T92" fmla="*/ 807 w 2087"/>
                    <a:gd name="T93" fmla="*/ 322 h 616"/>
                    <a:gd name="T94" fmla="*/ 723 w 2087"/>
                    <a:gd name="T95" fmla="*/ 350 h 616"/>
                    <a:gd name="T96" fmla="*/ 723 w 2087"/>
                    <a:gd name="T97" fmla="*/ 350 h 616"/>
                    <a:gd name="T98" fmla="*/ 672 w 2087"/>
                    <a:gd name="T99" fmla="*/ 364 h 616"/>
                    <a:gd name="T100" fmla="*/ 637 w 2087"/>
                    <a:gd name="T101" fmla="*/ 377 h 616"/>
                    <a:gd name="T102" fmla="*/ 637 w 2087"/>
                    <a:gd name="T103" fmla="*/ 377 h 616"/>
                    <a:gd name="T104" fmla="*/ 591 w 2087"/>
                    <a:gd name="T105" fmla="*/ 391 h 616"/>
                    <a:gd name="T106" fmla="*/ 552 w 2087"/>
                    <a:gd name="T107" fmla="*/ 405 h 616"/>
                    <a:gd name="T108" fmla="*/ 511 w 2087"/>
                    <a:gd name="T109" fmla="*/ 425 h 616"/>
                    <a:gd name="T110" fmla="*/ 466 w 2087"/>
                    <a:gd name="T111" fmla="*/ 432 h 616"/>
                    <a:gd name="T112" fmla="*/ 466 w 2087"/>
                    <a:gd name="T113" fmla="*/ 432 h 616"/>
                    <a:gd name="T114" fmla="*/ 340 w 2087"/>
                    <a:gd name="T115" fmla="*/ 476 h 616"/>
                    <a:gd name="T116" fmla="*/ 256 w 2087"/>
                    <a:gd name="T117" fmla="*/ 508 h 616"/>
                    <a:gd name="T118" fmla="*/ 171 w 2087"/>
                    <a:gd name="T119" fmla="*/ 540 h 616"/>
                    <a:gd name="T120" fmla="*/ 42 w 2087"/>
                    <a:gd name="T121" fmla="*/ 587 h 6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087" h="616">
                      <a:moveTo>
                        <a:pt x="0" y="605"/>
                      </a:moveTo>
                      <a:lnTo>
                        <a:pt x="5" y="616"/>
                      </a:lnTo>
                      <a:lnTo>
                        <a:pt x="47" y="599"/>
                      </a:lnTo>
                      <a:lnTo>
                        <a:pt x="132" y="567"/>
                      </a:lnTo>
                      <a:lnTo>
                        <a:pt x="176" y="551"/>
                      </a:lnTo>
                      <a:lnTo>
                        <a:pt x="218" y="537"/>
                      </a:lnTo>
                      <a:lnTo>
                        <a:pt x="261" y="519"/>
                      </a:lnTo>
                      <a:lnTo>
                        <a:pt x="303" y="505"/>
                      </a:lnTo>
                      <a:lnTo>
                        <a:pt x="345" y="487"/>
                      </a:lnTo>
                      <a:lnTo>
                        <a:pt x="431" y="459"/>
                      </a:lnTo>
                      <a:lnTo>
                        <a:pt x="471" y="444"/>
                      </a:lnTo>
                      <a:lnTo>
                        <a:pt x="467" y="438"/>
                      </a:lnTo>
                      <a:lnTo>
                        <a:pt x="469" y="444"/>
                      </a:lnTo>
                      <a:lnTo>
                        <a:pt x="513" y="431"/>
                      </a:lnTo>
                      <a:lnTo>
                        <a:pt x="519" y="430"/>
                      </a:lnTo>
                      <a:lnTo>
                        <a:pt x="514" y="431"/>
                      </a:lnTo>
                      <a:lnTo>
                        <a:pt x="557" y="417"/>
                      </a:lnTo>
                      <a:lnTo>
                        <a:pt x="599" y="401"/>
                      </a:lnTo>
                      <a:lnTo>
                        <a:pt x="596" y="395"/>
                      </a:lnTo>
                      <a:lnTo>
                        <a:pt x="597" y="401"/>
                      </a:lnTo>
                      <a:lnTo>
                        <a:pt x="640" y="389"/>
                      </a:lnTo>
                      <a:lnTo>
                        <a:pt x="645" y="388"/>
                      </a:lnTo>
                      <a:lnTo>
                        <a:pt x="641" y="389"/>
                      </a:lnTo>
                      <a:lnTo>
                        <a:pt x="684" y="375"/>
                      </a:lnTo>
                      <a:lnTo>
                        <a:pt x="681" y="369"/>
                      </a:lnTo>
                      <a:lnTo>
                        <a:pt x="682" y="375"/>
                      </a:lnTo>
                      <a:lnTo>
                        <a:pt x="726" y="362"/>
                      </a:lnTo>
                      <a:lnTo>
                        <a:pt x="749" y="356"/>
                      </a:lnTo>
                      <a:lnTo>
                        <a:pt x="728" y="362"/>
                      </a:lnTo>
                      <a:lnTo>
                        <a:pt x="770" y="349"/>
                      </a:lnTo>
                      <a:lnTo>
                        <a:pt x="812" y="334"/>
                      </a:lnTo>
                      <a:lnTo>
                        <a:pt x="897" y="308"/>
                      </a:lnTo>
                      <a:lnTo>
                        <a:pt x="894" y="302"/>
                      </a:lnTo>
                      <a:lnTo>
                        <a:pt x="895" y="308"/>
                      </a:lnTo>
                      <a:lnTo>
                        <a:pt x="982" y="283"/>
                      </a:lnTo>
                      <a:lnTo>
                        <a:pt x="1024" y="273"/>
                      </a:lnTo>
                      <a:lnTo>
                        <a:pt x="1027" y="272"/>
                      </a:lnTo>
                      <a:lnTo>
                        <a:pt x="1026" y="273"/>
                      </a:lnTo>
                      <a:lnTo>
                        <a:pt x="1110" y="247"/>
                      </a:lnTo>
                      <a:lnTo>
                        <a:pt x="1107" y="241"/>
                      </a:lnTo>
                      <a:lnTo>
                        <a:pt x="1109" y="247"/>
                      </a:lnTo>
                      <a:lnTo>
                        <a:pt x="1151" y="237"/>
                      </a:lnTo>
                      <a:lnTo>
                        <a:pt x="1195" y="224"/>
                      </a:lnTo>
                      <a:lnTo>
                        <a:pt x="1237" y="214"/>
                      </a:lnTo>
                      <a:lnTo>
                        <a:pt x="1240" y="212"/>
                      </a:lnTo>
                      <a:lnTo>
                        <a:pt x="1239" y="214"/>
                      </a:lnTo>
                      <a:lnTo>
                        <a:pt x="1281" y="201"/>
                      </a:lnTo>
                      <a:lnTo>
                        <a:pt x="1278" y="195"/>
                      </a:lnTo>
                      <a:lnTo>
                        <a:pt x="1280" y="201"/>
                      </a:lnTo>
                      <a:lnTo>
                        <a:pt x="1364" y="181"/>
                      </a:lnTo>
                      <a:lnTo>
                        <a:pt x="1408" y="169"/>
                      </a:lnTo>
                      <a:lnTo>
                        <a:pt x="1493" y="146"/>
                      </a:lnTo>
                      <a:lnTo>
                        <a:pt x="1535" y="136"/>
                      </a:lnTo>
                      <a:lnTo>
                        <a:pt x="1576" y="127"/>
                      </a:lnTo>
                      <a:lnTo>
                        <a:pt x="1660" y="107"/>
                      </a:lnTo>
                      <a:lnTo>
                        <a:pt x="1747" y="85"/>
                      </a:lnTo>
                      <a:lnTo>
                        <a:pt x="1789" y="76"/>
                      </a:lnTo>
                      <a:lnTo>
                        <a:pt x="1874" y="56"/>
                      </a:lnTo>
                      <a:lnTo>
                        <a:pt x="1916" y="48"/>
                      </a:lnTo>
                      <a:lnTo>
                        <a:pt x="1960" y="39"/>
                      </a:lnTo>
                      <a:lnTo>
                        <a:pt x="2002" y="29"/>
                      </a:lnTo>
                      <a:lnTo>
                        <a:pt x="2087" y="11"/>
                      </a:lnTo>
                      <a:lnTo>
                        <a:pt x="2084" y="0"/>
                      </a:lnTo>
                      <a:lnTo>
                        <a:pt x="1999" y="17"/>
                      </a:lnTo>
                      <a:lnTo>
                        <a:pt x="1957" y="27"/>
                      </a:lnTo>
                      <a:lnTo>
                        <a:pt x="1913" y="36"/>
                      </a:lnTo>
                      <a:lnTo>
                        <a:pt x="1870" y="45"/>
                      </a:lnTo>
                      <a:lnTo>
                        <a:pt x="1786" y="65"/>
                      </a:lnTo>
                      <a:lnTo>
                        <a:pt x="1744" y="74"/>
                      </a:lnTo>
                      <a:lnTo>
                        <a:pt x="1657" y="95"/>
                      </a:lnTo>
                      <a:lnTo>
                        <a:pt x="1573" y="116"/>
                      </a:lnTo>
                      <a:lnTo>
                        <a:pt x="1532" y="124"/>
                      </a:lnTo>
                      <a:lnTo>
                        <a:pt x="1490" y="134"/>
                      </a:lnTo>
                      <a:lnTo>
                        <a:pt x="1405" y="158"/>
                      </a:lnTo>
                      <a:lnTo>
                        <a:pt x="1361" y="169"/>
                      </a:lnTo>
                      <a:lnTo>
                        <a:pt x="1276" y="189"/>
                      </a:lnTo>
                      <a:lnTo>
                        <a:pt x="1273" y="191"/>
                      </a:lnTo>
                      <a:lnTo>
                        <a:pt x="1276" y="189"/>
                      </a:lnTo>
                      <a:lnTo>
                        <a:pt x="1234" y="202"/>
                      </a:lnTo>
                      <a:lnTo>
                        <a:pt x="1236" y="208"/>
                      </a:lnTo>
                      <a:lnTo>
                        <a:pt x="1234" y="202"/>
                      </a:lnTo>
                      <a:lnTo>
                        <a:pt x="1192" y="212"/>
                      </a:lnTo>
                      <a:lnTo>
                        <a:pt x="1148" y="226"/>
                      </a:lnTo>
                      <a:lnTo>
                        <a:pt x="1105" y="236"/>
                      </a:lnTo>
                      <a:lnTo>
                        <a:pt x="1102" y="237"/>
                      </a:lnTo>
                      <a:lnTo>
                        <a:pt x="1105" y="236"/>
                      </a:lnTo>
                      <a:lnTo>
                        <a:pt x="1021" y="262"/>
                      </a:lnTo>
                      <a:lnTo>
                        <a:pt x="1022" y="267"/>
                      </a:lnTo>
                      <a:lnTo>
                        <a:pt x="1021" y="262"/>
                      </a:lnTo>
                      <a:lnTo>
                        <a:pt x="978" y="272"/>
                      </a:lnTo>
                      <a:lnTo>
                        <a:pt x="892" y="296"/>
                      </a:lnTo>
                      <a:lnTo>
                        <a:pt x="881" y="299"/>
                      </a:lnTo>
                      <a:lnTo>
                        <a:pt x="892" y="296"/>
                      </a:lnTo>
                      <a:lnTo>
                        <a:pt x="807" y="322"/>
                      </a:lnTo>
                      <a:lnTo>
                        <a:pt x="765" y="337"/>
                      </a:lnTo>
                      <a:lnTo>
                        <a:pt x="723" y="350"/>
                      </a:lnTo>
                      <a:lnTo>
                        <a:pt x="724" y="356"/>
                      </a:lnTo>
                      <a:lnTo>
                        <a:pt x="723" y="350"/>
                      </a:lnTo>
                      <a:lnTo>
                        <a:pt x="679" y="363"/>
                      </a:lnTo>
                      <a:lnTo>
                        <a:pt x="672" y="364"/>
                      </a:lnTo>
                      <a:lnTo>
                        <a:pt x="679" y="363"/>
                      </a:lnTo>
                      <a:lnTo>
                        <a:pt x="637" y="377"/>
                      </a:lnTo>
                      <a:lnTo>
                        <a:pt x="638" y="383"/>
                      </a:lnTo>
                      <a:lnTo>
                        <a:pt x="637" y="377"/>
                      </a:lnTo>
                      <a:lnTo>
                        <a:pt x="594" y="389"/>
                      </a:lnTo>
                      <a:lnTo>
                        <a:pt x="591" y="391"/>
                      </a:lnTo>
                      <a:lnTo>
                        <a:pt x="594" y="389"/>
                      </a:lnTo>
                      <a:lnTo>
                        <a:pt x="552" y="405"/>
                      </a:lnTo>
                      <a:lnTo>
                        <a:pt x="510" y="419"/>
                      </a:lnTo>
                      <a:lnTo>
                        <a:pt x="511" y="425"/>
                      </a:lnTo>
                      <a:lnTo>
                        <a:pt x="510" y="419"/>
                      </a:lnTo>
                      <a:lnTo>
                        <a:pt x="466" y="432"/>
                      </a:lnTo>
                      <a:lnTo>
                        <a:pt x="462" y="434"/>
                      </a:lnTo>
                      <a:lnTo>
                        <a:pt x="466" y="432"/>
                      </a:lnTo>
                      <a:lnTo>
                        <a:pt x="427" y="447"/>
                      </a:lnTo>
                      <a:lnTo>
                        <a:pt x="340" y="476"/>
                      </a:lnTo>
                      <a:lnTo>
                        <a:pt x="298" y="493"/>
                      </a:lnTo>
                      <a:lnTo>
                        <a:pt x="256" y="508"/>
                      </a:lnTo>
                      <a:lnTo>
                        <a:pt x="213" y="525"/>
                      </a:lnTo>
                      <a:lnTo>
                        <a:pt x="171" y="540"/>
                      </a:lnTo>
                      <a:lnTo>
                        <a:pt x="127" y="555"/>
                      </a:lnTo>
                      <a:lnTo>
                        <a:pt x="42" y="587"/>
                      </a:lnTo>
                      <a:lnTo>
                        <a:pt x="0" y="6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4" name="Freeform 839"/>
                <p:cNvSpPr>
                  <a:spLocks/>
                </p:cNvSpPr>
                <p:nvPr/>
              </p:nvSpPr>
              <p:spPr bwMode="auto">
                <a:xfrm>
                  <a:off x="2457" y="1231"/>
                  <a:ext cx="45" cy="30"/>
                </a:xfrm>
                <a:custGeom>
                  <a:avLst/>
                  <a:gdLst>
                    <a:gd name="T0" fmla="*/ 0 w 89"/>
                    <a:gd name="T1" fmla="*/ 19 h 30"/>
                    <a:gd name="T2" fmla="*/ 3 w 89"/>
                    <a:gd name="T3" fmla="*/ 30 h 30"/>
                    <a:gd name="T4" fmla="*/ 34 w 89"/>
                    <a:gd name="T5" fmla="*/ 22 h 30"/>
                    <a:gd name="T6" fmla="*/ 32 w 89"/>
                    <a:gd name="T7" fmla="*/ 16 h 30"/>
                    <a:gd name="T8" fmla="*/ 34 w 89"/>
                    <a:gd name="T9" fmla="*/ 23 h 30"/>
                    <a:gd name="T10" fmla="*/ 45 w 89"/>
                    <a:gd name="T11" fmla="*/ 22 h 30"/>
                    <a:gd name="T12" fmla="*/ 36 w 89"/>
                    <a:gd name="T13" fmla="*/ 22 h 30"/>
                    <a:gd name="T14" fmla="*/ 45 w 89"/>
                    <a:gd name="T15" fmla="*/ 20 h 30"/>
                    <a:gd name="T16" fmla="*/ 76 w 89"/>
                    <a:gd name="T17" fmla="*/ 14 h 30"/>
                    <a:gd name="T18" fmla="*/ 89 w 89"/>
                    <a:gd name="T19" fmla="*/ 12 h 30"/>
                    <a:gd name="T20" fmla="*/ 86 w 89"/>
                    <a:gd name="T21" fmla="*/ 0 h 30"/>
                    <a:gd name="T22" fmla="*/ 73 w 89"/>
                    <a:gd name="T23" fmla="*/ 3 h 30"/>
                    <a:gd name="T24" fmla="*/ 42 w 89"/>
                    <a:gd name="T25" fmla="*/ 9 h 30"/>
                    <a:gd name="T26" fmla="*/ 44 w 89"/>
                    <a:gd name="T27" fmla="*/ 14 h 30"/>
                    <a:gd name="T28" fmla="*/ 44 w 89"/>
                    <a:gd name="T29" fmla="*/ 9 h 30"/>
                    <a:gd name="T30" fmla="*/ 32 w 89"/>
                    <a:gd name="T31" fmla="*/ 10 h 30"/>
                    <a:gd name="T32" fmla="*/ 36 w 89"/>
                    <a:gd name="T33" fmla="*/ 9 h 30"/>
                    <a:gd name="T34" fmla="*/ 31 w 89"/>
                    <a:gd name="T35" fmla="*/ 10 h 30"/>
                    <a:gd name="T36" fmla="*/ 0 w 89"/>
                    <a:gd name="T37" fmla="*/ 19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9" h="30">
                      <a:moveTo>
                        <a:pt x="0" y="19"/>
                      </a:moveTo>
                      <a:lnTo>
                        <a:pt x="3" y="30"/>
                      </a:lnTo>
                      <a:lnTo>
                        <a:pt x="34" y="22"/>
                      </a:lnTo>
                      <a:lnTo>
                        <a:pt x="32" y="16"/>
                      </a:lnTo>
                      <a:lnTo>
                        <a:pt x="34" y="23"/>
                      </a:lnTo>
                      <a:lnTo>
                        <a:pt x="45" y="22"/>
                      </a:lnTo>
                      <a:lnTo>
                        <a:pt x="36" y="22"/>
                      </a:lnTo>
                      <a:lnTo>
                        <a:pt x="45" y="20"/>
                      </a:lnTo>
                      <a:lnTo>
                        <a:pt x="76" y="14"/>
                      </a:lnTo>
                      <a:lnTo>
                        <a:pt x="89" y="12"/>
                      </a:lnTo>
                      <a:lnTo>
                        <a:pt x="86" y="0"/>
                      </a:lnTo>
                      <a:lnTo>
                        <a:pt x="73" y="3"/>
                      </a:lnTo>
                      <a:lnTo>
                        <a:pt x="42" y="9"/>
                      </a:lnTo>
                      <a:lnTo>
                        <a:pt x="44" y="14"/>
                      </a:lnTo>
                      <a:lnTo>
                        <a:pt x="44" y="9"/>
                      </a:lnTo>
                      <a:lnTo>
                        <a:pt x="32" y="10"/>
                      </a:lnTo>
                      <a:lnTo>
                        <a:pt x="36" y="9"/>
                      </a:lnTo>
                      <a:lnTo>
                        <a:pt x="31" y="1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5" name="Line 840"/>
                <p:cNvSpPr>
                  <a:spLocks noChangeShapeType="1"/>
                </p:cNvSpPr>
                <p:nvPr/>
              </p:nvSpPr>
              <p:spPr bwMode="auto">
                <a:xfrm>
                  <a:off x="363" y="3755"/>
                  <a:ext cx="2148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6" name="Freeform 841"/>
                <p:cNvSpPr>
                  <a:spLocks/>
                </p:cNvSpPr>
                <p:nvPr/>
              </p:nvSpPr>
              <p:spPr bwMode="auto">
                <a:xfrm>
                  <a:off x="2437" y="3973"/>
                  <a:ext cx="10" cy="38"/>
                </a:xfrm>
                <a:custGeom>
                  <a:avLst/>
                  <a:gdLst>
                    <a:gd name="T0" fmla="*/ 2 w 21"/>
                    <a:gd name="T1" fmla="*/ 0 h 38"/>
                    <a:gd name="T2" fmla="*/ 21 w 21"/>
                    <a:gd name="T3" fmla="*/ 0 h 38"/>
                    <a:gd name="T4" fmla="*/ 21 w 21"/>
                    <a:gd name="T5" fmla="*/ 13 h 38"/>
                    <a:gd name="T6" fmla="*/ 20 w 21"/>
                    <a:gd name="T7" fmla="*/ 19 h 38"/>
                    <a:gd name="T8" fmla="*/ 20 w 21"/>
                    <a:gd name="T9" fmla="*/ 25 h 38"/>
                    <a:gd name="T10" fmla="*/ 18 w 21"/>
                    <a:gd name="T11" fmla="*/ 29 h 38"/>
                    <a:gd name="T12" fmla="*/ 15 w 21"/>
                    <a:gd name="T13" fmla="*/ 32 h 38"/>
                    <a:gd name="T14" fmla="*/ 10 w 21"/>
                    <a:gd name="T15" fmla="*/ 35 h 38"/>
                    <a:gd name="T16" fmla="*/ 3 w 21"/>
                    <a:gd name="T17" fmla="*/ 38 h 38"/>
                    <a:gd name="T18" fmla="*/ 0 w 21"/>
                    <a:gd name="T19" fmla="*/ 31 h 38"/>
                    <a:gd name="T20" fmla="*/ 5 w 21"/>
                    <a:gd name="T21" fmla="*/ 28 h 38"/>
                    <a:gd name="T22" fmla="*/ 8 w 21"/>
                    <a:gd name="T23" fmla="*/ 25 h 38"/>
                    <a:gd name="T24" fmla="*/ 10 w 21"/>
                    <a:gd name="T25" fmla="*/ 22 h 38"/>
                    <a:gd name="T26" fmla="*/ 10 w 21"/>
                    <a:gd name="T27" fmla="*/ 18 h 38"/>
                    <a:gd name="T28" fmla="*/ 2 w 21"/>
                    <a:gd name="T29" fmla="*/ 18 h 38"/>
                    <a:gd name="T30" fmla="*/ 2 w 21"/>
                    <a:gd name="T31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" h="38">
                      <a:moveTo>
                        <a:pt x="2" y="0"/>
                      </a:moveTo>
                      <a:lnTo>
                        <a:pt x="21" y="0"/>
                      </a:lnTo>
                      <a:lnTo>
                        <a:pt x="21" y="13"/>
                      </a:lnTo>
                      <a:lnTo>
                        <a:pt x="20" y="19"/>
                      </a:lnTo>
                      <a:lnTo>
                        <a:pt x="20" y="25"/>
                      </a:lnTo>
                      <a:lnTo>
                        <a:pt x="18" y="29"/>
                      </a:lnTo>
                      <a:lnTo>
                        <a:pt x="15" y="32"/>
                      </a:lnTo>
                      <a:lnTo>
                        <a:pt x="10" y="35"/>
                      </a:lnTo>
                      <a:lnTo>
                        <a:pt x="3" y="38"/>
                      </a:lnTo>
                      <a:lnTo>
                        <a:pt x="0" y="31"/>
                      </a:lnTo>
                      <a:lnTo>
                        <a:pt x="5" y="28"/>
                      </a:lnTo>
                      <a:lnTo>
                        <a:pt x="8" y="25"/>
                      </a:lnTo>
                      <a:lnTo>
                        <a:pt x="10" y="22"/>
                      </a:lnTo>
                      <a:lnTo>
                        <a:pt x="10" y="18"/>
                      </a:lnTo>
                      <a:lnTo>
                        <a:pt x="2" y="1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7" name="Freeform 842"/>
                <p:cNvSpPr>
                  <a:spLocks/>
                </p:cNvSpPr>
                <p:nvPr/>
              </p:nvSpPr>
              <p:spPr bwMode="auto">
                <a:xfrm>
                  <a:off x="2472" y="3924"/>
                  <a:ext cx="35" cy="68"/>
                </a:xfrm>
                <a:custGeom>
                  <a:avLst/>
                  <a:gdLst>
                    <a:gd name="T0" fmla="*/ 42 w 68"/>
                    <a:gd name="T1" fmla="*/ 2 h 68"/>
                    <a:gd name="T2" fmla="*/ 55 w 68"/>
                    <a:gd name="T3" fmla="*/ 6 h 68"/>
                    <a:gd name="T4" fmla="*/ 62 w 68"/>
                    <a:gd name="T5" fmla="*/ 13 h 68"/>
                    <a:gd name="T6" fmla="*/ 45 w 68"/>
                    <a:gd name="T7" fmla="*/ 22 h 68"/>
                    <a:gd name="T8" fmla="*/ 42 w 68"/>
                    <a:gd name="T9" fmla="*/ 16 h 68"/>
                    <a:gd name="T10" fmla="*/ 34 w 68"/>
                    <a:gd name="T11" fmla="*/ 13 h 68"/>
                    <a:gd name="T12" fmla="*/ 22 w 68"/>
                    <a:gd name="T13" fmla="*/ 16 h 68"/>
                    <a:gd name="T14" fmla="*/ 21 w 68"/>
                    <a:gd name="T15" fmla="*/ 19 h 68"/>
                    <a:gd name="T16" fmla="*/ 22 w 68"/>
                    <a:gd name="T17" fmla="*/ 22 h 68"/>
                    <a:gd name="T18" fmla="*/ 32 w 68"/>
                    <a:gd name="T19" fmla="*/ 25 h 68"/>
                    <a:gd name="T20" fmla="*/ 50 w 68"/>
                    <a:gd name="T21" fmla="*/ 29 h 68"/>
                    <a:gd name="T22" fmla="*/ 62 w 68"/>
                    <a:gd name="T23" fmla="*/ 33 h 68"/>
                    <a:gd name="T24" fmla="*/ 66 w 68"/>
                    <a:gd name="T25" fmla="*/ 42 h 68"/>
                    <a:gd name="T26" fmla="*/ 66 w 68"/>
                    <a:gd name="T27" fmla="*/ 52 h 68"/>
                    <a:gd name="T28" fmla="*/ 58 w 68"/>
                    <a:gd name="T29" fmla="*/ 61 h 68"/>
                    <a:gd name="T30" fmla="*/ 48 w 68"/>
                    <a:gd name="T31" fmla="*/ 67 h 68"/>
                    <a:gd name="T32" fmla="*/ 34 w 68"/>
                    <a:gd name="T33" fmla="*/ 68 h 68"/>
                    <a:gd name="T34" fmla="*/ 18 w 68"/>
                    <a:gd name="T35" fmla="*/ 65 h 68"/>
                    <a:gd name="T36" fmla="*/ 6 w 68"/>
                    <a:gd name="T37" fmla="*/ 58 h 68"/>
                    <a:gd name="T38" fmla="*/ 0 w 68"/>
                    <a:gd name="T39" fmla="*/ 46 h 68"/>
                    <a:gd name="T40" fmla="*/ 21 w 68"/>
                    <a:gd name="T41" fmla="*/ 49 h 68"/>
                    <a:gd name="T42" fmla="*/ 27 w 68"/>
                    <a:gd name="T43" fmla="*/ 54 h 68"/>
                    <a:gd name="T44" fmla="*/ 40 w 68"/>
                    <a:gd name="T45" fmla="*/ 54 h 68"/>
                    <a:gd name="T46" fmla="*/ 48 w 68"/>
                    <a:gd name="T47" fmla="*/ 51 h 68"/>
                    <a:gd name="T48" fmla="*/ 48 w 68"/>
                    <a:gd name="T49" fmla="*/ 46 h 68"/>
                    <a:gd name="T50" fmla="*/ 45 w 68"/>
                    <a:gd name="T51" fmla="*/ 44 h 68"/>
                    <a:gd name="T52" fmla="*/ 21 w 68"/>
                    <a:gd name="T53" fmla="*/ 39 h 68"/>
                    <a:gd name="T54" fmla="*/ 6 w 68"/>
                    <a:gd name="T55" fmla="*/ 31 h 68"/>
                    <a:gd name="T56" fmla="*/ 3 w 68"/>
                    <a:gd name="T57" fmla="*/ 20 h 68"/>
                    <a:gd name="T58" fmla="*/ 6 w 68"/>
                    <a:gd name="T59" fmla="*/ 10 h 68"/>
                    <a:gd name="T60" fmla="*/ 16 w 68"/>
                    <a:gd name="T61" fmla="*/ 3 h 68"/>
                    <a:gd name="T62" fmla="*/ 32 w 68"/>
                    <a:gd name="T63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8" h="68">
                      <a:moveTo>
                        <a:pt x="32" y="0"/>
                      </a:moveTo>
                      <a:lnTo>
                        <a:pt x="42" y="2"/>
                      </a:lnTo>
                      <a:lnTo>
                        <a:pt x="48" y="3"/>
                      </a:lnTo>
                      <a:lnTo>
                        <a:pt x="55" y="6"/>
                      </a:lnTo>
                      <a:lnTo>
                        <a:pt x="58" y="9"/>
                      </a:lnTo>
                      <a:lnTo>
                        <a:pt x="62" y="13"/>
                      </a:lnTo>
                      <a:lnTo>
                        <a:pt x="65" y="19"/>
                      </a:lnTo>
                      <a:lnTo>
                        <a:pt x="45" y="22"/>
                      </a:lnTo>
                      <a:lnTo>
                        <a:pt x="44" y="18"/>
                      </a:lnTo>
                      <a:lnTo>
                        <a:pt x="42" y="16"/>
                      </a:lnTo>
                      <a:lnTo>
                        <a:pt x="39" y="15"/>
                      </a:lnTo>
                      <a:lnTo>
                        <a:pt x="34" y="13"/>
                      </a:lnTo>
                      <a:lnTo>
                        <a:pt x="27" y="15"/>
                      </a:lnTo>
                      <a:lnTo>
                        <a:pt x="22" y="16"/>
                      </a:lnTo>
                      <a:lnTo>
                        <a:pt x="21" y="18"/>
                      </a:lnTo>
                      <a:lnTo>
                        <a:pt x="21" y="19"/>
                      </a:lnTo>
                      <a:lnTo>
                        <a:pt x="21" y="20"/>
                      </a:lnTo>
                      <a:lnTo>
                        <a:pt x="22" y="22"/>
                      </a:lnTo>
                      <a:lnTo>
                        <a:pt x="26" y="23"/>
                      </a:lnTo>
                      <a:lnTo>
                        <a:pt x="32" y="25"/>
                      </a:lnTo>
                      <a:lnTo>
                        <a:pt x="40" y="26"/>
                      </a:lnTo>
                      <a:lnTo>
                        <a:pt x="50" y="29"/>
                      </a:lnTo>
                      <a:lnTo>
                        <a:pt x="57" y="31"/>
                      </a:lnTo>
                      <a:lnTo>
                        <a:pt x="62" y="33"/>
                      </a:lnTo>
                      <a:lnTo>
                        <a:pt x="65" y="38"/>
                      </a:lnTo>
                      <a:lnTo>
                        <a:pt x="66" y="42"/>
                      </a:lnTo>
                      <a:lnTo>
                        <a:pt x="68" y="46"/>
                      </a:lnTo>
                      <a:lnTo>
                        <a:pt x="66" y="52"/>
                      </a:lnTo>
                      <a:lnTo>
                        <a:pt x="63" y="57"/>
                      </a:lnTo>
                      <a:lnTo>
                        <a:pt x="58" y="61"/>
                      </a:lnTo>
                      <a:lnTo>
                        <a:pt x="55" y="64"/>
                      </a:lnTo>
                      <a:lnTo>
                        <a:pt x="48" y="67"/>
                      </a:lnTo>
                      <a:lnTo>
                        <a:pt x="42" y="67"/>
                      </a:lnTo>
                      <a:lnTo>
                        <a:pt x="34" y="68"/>
                      </a:lnTo>
                      <a:lnTo>
                        <a:pt x="26" y="67"/>
                      </a:lnTo>
                      <a:lnTo>
                        <a:pt x="18" y="65"/>
                      </a:lnTo>
                      <a:lnTo>
                        <a:pt x="11" y="62"/>
                      </a:lnTo>
                      <a:lnTo>
                        <a:pt x="6" y="58"/>
                      </a:lnTo>
                      <a:lnTo>
                        <a:pt x="1" y="54"/>
                      </a:lnTo>
                      <a:lnTo>
                        <a:pt x="0" y="46"/>
                      </a:lnTo>
                      <a:lnTo>
                        <a:pt x="18" y="45"/>
                      </a:lnTo>
                      <a:lnTo>
                        <a:pt x="21" y="49"/>
                      </a:lnTo>
                      <a:lnTo>
                        <a:pt x="24" y="52"/>
                      </a:lnTo>
                      <a:lnTo>
                        <a:pt x="27" y="54"/>
                      </a:lnTo>
                      <a:lnTo>
                        <a:pt x="34" y="55"/>
                      </a:lnTo>
                      <a:lnTo>
                        <a:pt x="40" y="54"/>
                      </a:lnTo>
                      <a:lnTo>
                        <a:pt x="45" y="52"/>
                      </a:lnTo>
                      <a:lnTo>
                        <a:pt x="48" y="51"/>
                      </a:lnTo>
                      <a:lnTo>
                        <a:pt x="48" y="48"/>
                      </a:lnTo>
                      <a:lnTo>
                        <a:pt x="48" y="46"/>
                      </a:lnTo>
                      <a:lnTo>
                        <a:pt x="47" y="45"/>
                      </a:lnTo>
                      <a:lnTo>
                        <a:pt x="45" y="44"/>
                      </a:lnTo>
                      <a:lnTo>
                        <a:pt x="40" y="44"/>
                      </a:lnTo>
                      <a:lnTo>
                        <a:pt x="21" y="39"/>
                      </a:lnTo>
                      <a:lnTo>
                        <a:pt x="11" y="35"/>
                      </a:lnTo>
                      <a:lnTo>
                        <a:pt x="6" y="31"/>
                      </a:lnTo>
                      <a:lnTo>
                        <a:pt x="3" y="26"/>
                      </a:lnTo>
                      <a:lnTo>
                        <a:pt x="3" y="20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6"/>
                      </a:lnTo>
                      <a:lnTo>
                        <a:pt x="16" y="3"/>
                      </a:lnTo>
                      <a:lnTo>
                        <a:pt x="22" y="2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8" name="Freeform 843"/>
                <p:cNvSpPr>
                  <a:spLocks/>
                </p:cNvSpPr>
                <p:nvPr/>
              </p:nvSpPr>
              <p:spPr bwMode="auto">
                <a:xfrm>
                  <a:off x="2403" y="3934"/>
                  <a:ext cx="26" cy="58"/>
                </a:xfrm>
                <a:custGeom>
                  <a:avLst/>
                  <a:gdLst>
                    <a:gd name="T0" fmla="*/ 20 w 52"/>
                    <a:gd name="T1" fmla="*/ 0 h 58"/>
                    <a:gd name="T2" fmla="*/ 52 w 52"/>
                    <a:gd name="T3" fmla="*/ 0 h 58"/>
                    <a:gd name="T4" fmla="*/ 52 w 52"/>
                    <a:gd name="T5" fmla="*/ 10 h 58"/>
                    <a:gd name="T6" fmla="*/ 31 w 52"/>
                    <a:gd name="T7" fmla="*/ 10 h 58"/>
                    <a:gd name="T8" fmla="*/ 31 w 52"/>
                    <a:gd name="T9" fmla="*/ 26 h 58"/>
                    <a:gd name="T10" fmla="*/ 30 w 52"/>
                    <a:gd name="T11" fmla="*/ 36 h 58"/>
                    <a:gd name="T12" fmla="*/ 31 w 52"/>
                    <a:gd name="T13" fmla="*/ 42 h 58"/>
                    <a:gd name="T14" fmla="*/ 33 w 52"/>
                    <a:gd name="T15" fmla="*/ 45 h 58"/>
                    <a:gd name="T16" fmla="*/ 36 w 52"/>
                    <a:gd name="T17" fmla="*/ 47 h 58"/>
                    <a:gd name="T18" fmla="*/ 39 w 52"/>
                    <a:gd name="T19" fmla="*/ 48 h 58"/>
                    <a:gd name="T20" fmla="*/ 41 w 52"/>
                    <a:gd name="T21" fmla="*/ 47 h 58"/>
                    <a:gd name="T22" fmla="*/ 43 w 52"/>
                    <a:gd name="T23" fmla="*/ 45 h 58"/>
                    <a:gd name="T24" fmla="*/ 44 w 52"/>
                    <a:gd name="T25" fmla="*/ 44 h 58"/>
                    <a:gd name="T26" fmla="*/ 46 w 52"/>
                    <a:gd name="T27" fmla="*/ 39 h 58"/>
                    <a:gd name="T28" fmla="*/ 49 w 52"/>
                    <a:gd name="T29" fmla="*/ 39 h 58"/>
                    <a:gd name="T30" fmla="*/ 48 w 52"/>
                    <a:gd name="T31" fmla="*/ 45 h 58"/>
                    <a:gd name="T32" fmla="*/ 46 w 52"/>
                    <a:gd name="T33" fmla="*/ 51 h 58"/>
                    <a:gd name="T34" fmla="*/ 44 w 52"/>
                    <a:gd name="T35" fmla="*/ 54 h 58"/>
                    <a:gd name="T36" fmla="*/ 39 w 52"/>
                    <a:gd name="T37" fmla="*/ 57 h 58"/>
                    <a:gd name="T38" fmla="*/ 34 w 52"/>
                    <a:gd name="T39" fmla="*/ 58 h 58"/>
                    <a:gd name="T40" fmla="*/ 31 w 52"/>
                    <a:gd name="T41" fmla="*/ 57 h 58"/>
                    <a:gd name="T42" fmla="*/ 28 w 52"/>
                    <a:gd name="T43" fmla="*/ 55 h 58"/>
                    <a:gd name="T44" fmla="*/ 25 w 52"/>
                    <a:gd name="T45" fmla="*/ 54 h 58"/>
                    <a:gd name="T46" fmla="*/ 23 w 52"/>
                    <a:gd name="T47" fmla="*/ 49 h 58"/>
                    <a:gd name="T48" fmla="*/ 21 w 52"/>
                    <a:gd name="T49" fmla="*/ 45 h 58"/>
                    <a:gd name="T50" fmla="*/ 21 w 52"/>
                    <a:gd name="T51" fmla="*/ 38 h 58"/>
                    <a:gd name="T52" fmla="*/ 21 w 52"/>
                    <a:gd name="T53" fmla="*/ 26 h 58"/>
                    <a:gd name="T54" fmla="*/ 23 w 52"/>
                    <a:gd name="T55" fmla="*/ 10 h 58"/>
                    <a:gd name="T56" fmla="*/ 17 w 52"/>
                    <a:gd name="T57" fmla="*/ 10 h 58"/>
                    <a:gd name="T58" fmla="*/ 12 w 52"/>
                    <a:gd name="T59" fmla="*/ 10 h 58"/>
                    <a:gd name="T60" fmla="*/ 8 w 52"/>
                    <a:gd name="T61" fmla="*/ 12 h 58"/>
                    <a:gd name="T62" fmla="*/ 5 w 52"/>
                    <a:gd name="T63" fmla="*/ 15 h 58"/>
                    <a:gd name="T64" fmla="*/ 2 w 52"/>
                    <a:gd name="T65" fmla="*/ 18 h 58"/>
                    <a:gd name="T66" fmla="*/ 0 w 52"/>
                    <a:gd name="T67" fmla="*/ 18 h 58"/>
                    <a:gd name="T68" fmla="*/ 4 w 52"/>
                    <a:gd name="T69" fmla="*/ 10 h 58"/>
                    <a:gd name="T70" fmla="*/ 5 w 52"/>
                    <a:gd name="T71" fmla="*/ 6 h 58"/>
                    <a:gd name="T72" fmla="*/ 8 w 52"/>
                    <a:gd name="T73" fmla="*/ 3 h 58"/>
                    <a:gd name="T74" fmla="*/ 12 w 52"/>
                    <a:gd name="T75" fmla="*/ 2 h 58"/>
                    <a:gd name="T76" fmla="*/ 15 w 52"/>
                    <a:gd name="T77" fmla="*/ 0 h 58"/>
                    <a:gd name="T78" fmla="*/ 20 w 52"/>
                    <a:gd name="T79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2" h="58">
                      <a:moveTo>
                        <a:pt x="20" y="0"/>
                      </a:moveTo>
                      <a:lnTo>
                        <a:pt x="52" y="0"/>
                      </a:lnTo>
                      <a:lnTo>
                        <a:pt x="52" y="10"/>
                      </a:lnTo>
                      <a:lnTo>
                        <a:pt x="31" y="10"/>
                      </a:lnTo>
                      <a:lnTo>
                        <a:pt x="31" y="26"/>
                      </a:lnTo>
                      <a:lnTo>
                        <a:pt x="30" y="36"/>
                      </a:lnTo>
                      <a:lnTo>
                        <a:pt x="31" y="42"/>
                      </a:lnTo>
                      <a:lnTo>
                        <a:pt x="33" y="45"/>
                      </a:lnTo>
                      <a:lnTo>
                        <a:pt x="36" y="47"/>
                      </a:lnTo>
                      <a:lnTo>
                        <a:pt x="39" y="48"/>
                      </a:lnTo>
                      <a:lnTo>
                        <a:pt x="41" y="47"/>
                      </a:lnTo>
                      <a:lnTo>
                        <a:pt x="43" y="45"/>
                      </a:lnTo>
                      <a:lnTo>
                        <a:pt x="44" y="44"/>
                      </a:lnTo>
                      <a:lnTo>
                        <a:pt x="46" y="39"/>
                      </a:lnTo>
                      <a:lnTo>
                        <a:pt x="49" y="39"/>
                      </a:lnTo>
                      <a:lnTo>
                        <a:pt x="48" y="45"/>
                      </a:lnTo>
                      <a:lnTo>
                        <a:pt x="46" y="51"/>
                      </a:lnTo>
                      <a:lnTo>
                        <a:pt x="44" y="54"/>
                      </a:lnTo>
                      <a:lnTo>
                        <a:pt x="39" y="57"/>
                      </a:lnTo>
                      <a:lnTo>
                        <a:pt x="34" y="58"/>
                      </a:lnTo>
                      <a:lnTo>
                        <a:pt x="31" y="57"/>
                      </a:lnTo>
                      <a:lnTo>
                        <a:pt x="28" y="55"/>
                      </a:lnTo>
                      <a:lnTo>
                        <a:pt x="25" y="54"/>
                      </a:lnTo>
                      <a:lnTo>
                        <a:pt x="23" y="49"/>
                      </a:lnTo>
                      <a:lnTo>
                        <a:pt x="21" y="45"/>
                      </a:lnTo>
                      <a:lnTo>
                        <a:pt x="21" y="38"/>
                      </a:lnTo>
                      <a:lnTo>
                        <a:pt x="21" y="26"/>
                      </a:lnTo>
                      <a:lnTo>
                        <a:pt x="23" y="10"/>
                      </a:lnTo>
                      <a:lnTo>
                        <a:pt x="17" y="10"/>
                      </a:lnTo>
                      <a:lnTo>
                        <a:pt x="12" y="10"/>
                      </a:lnTo>
                      <a:lnTo>
                        <a:pt x="8" y="12"/>
                      </a:lnTo>
                      <a:lnTo>
                        <a:pt x="5" y="15"/>
                      </a:lnTo>
                      <a:lnTo>
                        <a:pt x="2" y="18"/>
                      </a:lnTo>
                      <a:lnTo>
                        <a:pt x="0" y="18"/>
                      </a:lnTo>
                      <a:lnTo>
                        <a:pt x="4" y="10"/>
                      </a:lnTo>
                      <a:lnTo>
                        <a:pt x="5" y="6"/>
                      </a:lnTo>
                      <a:lnTo>
                        <a:pt x="8" y="3"/>
                      </a:lnTo>
                      <a:lnTo>
                        <a:pt x="12" y="2"/>
                      </a:lnTo>
                      <a:lnTo>
                        <a:pt x="15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9" name="Line 844"/>
                <p:cNvSpPr>
                  <a:spLocks noChangeShapeType="1"/>
                </p:cNvSpPr>
                <p:nvPr/>
              </p:nvSpPr>
              <p:spPr bwMode="auto">
                <a:xfrm>
                  <a:off x="363" y="3678"/>
                  <a:ext cx="0" cy="7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0" name="Line 845"/>
                <p:cNvSpPr>
                  <a:spLocks noChangeShapeType="1"/>
                </p:cNvSpPr>
                <p:nvPr/>
              </p:nvSpPr>
              <p:spPr bwMode="auto">
                <a:xfrm>
                  <a:off x="469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1" name="Line 846"/>
                <p:cNvSpPr>
                  <a:spLocks noChangeShapeType="1"/>
                </p:cNvSpPr>
                <p:nvPr/>
              </p:nvSpPr>
              <p:spPr bwMode="auto">
                <a:xfrm>
                  <a:off x="575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2" name="Line 847"/>
                <p:cNvSpPr>
                  <a:spLocks noChangeShapeType="1"/>
                </p:cNvSpPr>
                <p:nvPr/>
              </p:nvSpPr>
              <p:spPr bwMode="auto">
                <a:xfrm>
                  <a:off x="682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3" name="Line 848"/>
                <p:cNvSpPr>
                  <a:spLocks noChangeShapeType="1"/>
                </p:cNvSpPr>
                <p:nvPr/>
              </p:nvSpPr>
              <p:spPr bwMode="auto">
                <a:xfrm>
                  <a:off x="788" y="3678"/>
                  <a:ext cx="0" cy="7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4" name="Line 849"/>
                <p:cNvSpPr>
                  <a:spLocks noChangeShapeType="1"/>
                </p:cNvSpPr>
                <p:nvPr/>
              </p:nvSpPr>
              <p:spPr bwMode="auto">
                <a:xfrm>
                  <a:off x="895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5" name="Line 850"/>
                <p:cNvSpPr>
                  <a:spLocks noChangeShapeType="1"/>
                </p:cNvSpPr>
                <p:nvPr/>
              </p:nvSpPr>
              <p:spPr bwMode="auto">
                <a:xfrm>
                  <a:off x="1002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6" name="Line 851"/>
                <p:cNvSpPr>
                  <a:spLocks noChangeShapeType="1"/>
                </p:cNvSpPr>
                <p:nvPr/>
              </p:nvSpPr>
              <p:spPr bwMode="auto">
                <a:xfrm>
                  <a:off x="1107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7" name="Line 852"/>
                <p:cNvSpPr>
                  <a:spLocks noChangeShapeType="1"/>
                </p:cNvSpPr>
                <p:nvPr/>
              </p:nvSpPr>
              <p:spPr bwMode="auto">
                <a:xfrm>
                  <a:off x="1213" y="3678"/>
                  <a:ext cx="0" cy="7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8" name="Line 853"/>
                <p:cNvSpPr>
                  <a:spLocks noChangeShapeType="1"/>
                </p:cNvSpPr>
                <p:nvPr/>
              </p:nvSpPr>
              <p:spPr bwMode="auto">
                <a:xfrm>
                  <a:off x="1320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9" name="Line 854"/>
                <p:cNvSpPr>
                  <a:spLocks noChangeShapeType="1"/>
                </p:cNvSpPr>
                <p:nvPr/>
              </p:nvSpPr>
              <p:spPr bwMode="auto">
                <a:xfrm>
                  <a:off x="1426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0" name="Line 855"/>
                <p:cNvSpPr>
                  <a:spLocks noChangeShapeType="1"/>
                </p:cNvSpPr>
                <p:nvPr/>
              </p:nvSpPr>
              <p:spPr bwMode="auto">
                <a:xfrm>
                  <a:off x="1533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1" name="Line 856"/>
                <p:cNvSpPr>
                  <a:spLocks noChangeShapeType="1"/>
                </p:cNvSpPr>
                <p:nvPr/>
              </p:nvSpPr>
              <p:spPr bwMode="auto">
                <a:xfrm>
                  <a:off x="1638" y="3678"/>
                  <a:ext cx="0" cy="7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2" name="Line 857"/>
                <p:cNvSpPr>
                  <a:spLocks noChangeShapeType="1"/>
                </p:cNvSpPr>
                <p:nvPr/>
              </p:nvSpPr>
              <p:spPr bwMode="auto">
                <a:xfrm>
                  <a:off x="1745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3" name="Line 858"/>
                <p:cNvSpPr>
                  <a:spLocks noChangeShapeType="1"/>
                </p:cNvSpPr>
                <p:nvPr/>
              </p:nvSpPr>
              <p:spPr bwMode="auto">
                <a:xfrm>
                  <a:off x="1851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4" name="Line 859"/>
                <p:cNvSpPr>
                  <a:spLocks noChangeShapeType="1"/>
                </p:cNvSpPr>
                <p:nvPr/>
              </p:nvSpPr>
              <p:spPr bwMode="auto">
                <a:xfrm>
                  <a:off x="1958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5" name="Line 860"/>
                <p:cNvSpPr>
                  <a:spLocks noChangeShapeType="1"/>
                </p:cNvSpPr>
                <p:nvPr/>
              </p:nvSpPr>
              <p:spPr bwMode="auto">
                <a:xfrm>
                  <a:off x="2065" y="3678"/>
                  <a:ext cx="0" cy="7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6" name="Line 861"/>
                <p:cNvSpPr>
                  <a:spLocks noChangeShapeType="1"/>
                </p:cNvSpPr>
                <p:nvPr/>
              </p:nvSpPr>
              <p:spPr bwMode="auto">
                <a:xfrm>
                  <a:off x="2171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7" name="Line 862"/>
                <p:cNvSpPr>
                  <a:spLocks noChangeShapeType="1"/>
                </p:cNvSpPr>
                <p:nvPr/>
              </p:nvSpPr>
              <p:spPr bwMode="auto">
                <a:xfrm>
                  <a:off x="2277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8" name="Line 863"/>
                <p:cNvSpPr>
                  <a:spLocks noChangeShapeType="1"/>
                </p:cNvSpPr>
                <p:nvPr/>
              </p:nvSpPr>
              <p:spPr bwMode="auto">
                <a:xfrm>
                  <a:off x="2384" y="3717"/>
                  <a:ext cx="0" cy="3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9" name="Line 864"/>
                <p:cNvSpPr>
                  <a:spLocks noChangeShapeType="1"/>
                </p:cNvSpPr>
                <p:nvPr/>
              </p:nvSpPr>
              <p:spPr bwMode="auto">
                <a:xfrm>
                  <a:off x="2490" y="3678"/>
                  <a:ext cx="0" cy="7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0" name="Line 865"/>
                <p:cNvSpPr>
                  <a:spLocks noChangeShapeType="1"/>
                </p:cNvSpPr>
                <p:nvPr/>
              </p:nvSpPr>
              <p:spPr bwMode="auto">
                <a:xfrm>
                  <a:off x="2490" y="3678"/>
                  <a:ext cx="0" cy="77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1" name="Freeform 866"/>
                <p:cNvSpPr>
                  <a:spLocks noEditPoints="1"/>
                </p:cNvSpPr>
                <p:nvPr/>
              </p:nvSpPr>
              <p:spPr bwMode="auto">
                <a:xfrm>
                  <a:off x="344" y="3785"/>
                  <a:ext cx="32" cy="90"/>
                </a:xfrm>
                <a:custGeom>
                  <a:avLst/>
                  <a:gdLst>
                    <a:gd name="T0" fmla="*/ 32 w 65"/>
                    <a:gd name="T1" fmla="*/ 16 h 90"/>
                    <a:gd name="T2" fmla="*/ 29 w 65"/>
                    <a:gd name="T3" fmla="*/ 16 h 90"/>
                    <a:gd name="T4" fmla="*/ 26 w 65"/>
                    <a:gd name="T5" fmla="*/ 18 h 90"/>
                    <a:gd name="T6" fmla="*/ 23 w 65"/>
                    <a:gd name="T7" fmla="*/ 20 h 90"/>
                    <a:gd name="T8" fmla="*/ 21 w 65"/>
                    <a:gd name="T9" fmla="*/ 23 h 90"/>
                    <a:gd name="T10" fmla="*/ 19 w 65"/>
                    <a:gd name="T11" fmla="*/ 29 h 90"/>
                    <a:gd name="T12" fmla="*/ 19 w 65"/>
                    <a:gd name="T13" fmla="*/ 36 h 90"/>
                    <a:gd name="T14" fmla="*/ 19 w 65"/>
                    <a:gd name="T15" fmla="*/ 45 h 90"/>
                    <a:gd name="T16" fmla="*/ 19 w 65"/>
                    <a:gd name="T17" fmla="*/ 54 h 90"/>
                    <a:gd name="T18" fmla="*/ 19 w 65"/>
                    <a:gd name="T19" fmla="*/ 61 h 90"/>
                    <a:gd name="T20" fmla="*/ 21 w 65"/>
                    <a:gd name="T21" fmla="*/ 65 h 90"/>
                    <a:gd name="T22" fmla="*/ 23 w 65"/>
                    <a:gd name="T23" fmla="*/ 70 h 90"/>
                    <a:gd name="T24" fmla="*/ 26 w 65"/>
                    <a:gd name="T25" fmla="*/ 73 h 90"/>
                    <a:gd name="T26" fmla="*/ 29 w 65"/>
                    <a:gd name="T27" fmla="*/ 74 h 90"/>
                    <a:gd name="T28" fmla="*/ 32 w 65"/>
                    <a:gd name="T29" fmla="*/ 74 h 90"/>
                    <a:gd name="T30" fmla="*/ 36 w 65"/>
                    <a:gd name="T31" fmla="*/ 74 h 90"/>
                    <a:gd name="T32" fmla="*/ 39 w 65"/>
                    <a:gd name="T33" fmla="*/ 73 h 90"/>
                    <a:gd name="T34" fmla="*/ 42 w 65"/>
                    <a:gd name="T35" fmla="*/ 70 h 90"/>
                    <a:gd name="T36" fmla="*/ 44 w 65"/>
                    <a:gd name="T37" fmla="*/ 67 h 90"/>
                    <a:gd name="T38" fmla="*/ 45 w 65"/>
                    <a:gd name="T39" fmla="*/ 61 h 90"/>
                    <a:gd name="T40" fmla="*/ 45 w 65"/>
                    <a:gd name="T41" fmla="*/ 54 h 90"/>
                    <a:gd name="T42" fmla="*/ 45 w 65"/>
                    <a:gd name="T43" fmla="*/ 45 h 90"/>
                    <a:gd name="T44" fmla="*/ 45 w 65"/>
                    <a:gd name="T45" fmla="*/ 36 h 90"/>
                    <a:gd name="T46" fmla="*/ 45 w 65"/>
                    <a:gd name="T47" fmla="*/ 29 h 90"/>
                    <a:gd name="T48" fmla="*/ 44 w 65"/>
                    <a:gd name="T49" fmla="*/ 25 h 90"/>
                    <a:gd name="T50" fmla="*/ 42 w 65"/>
                    <a:gd name="T51" fmla="*/ 20 h 90"/>
                    <a:gd name="T52" fmla="*/ 39 w 65"/>
                    <a:gd name="T53" fmla="*/ 18 h 90"/>
                    <a:gd name="T54" fmla="*/ 36 w 65"/>
                    <a:gd name="T55" fmla="*/ 16 h 90"/>
                    <a:gd name="T56" fmla="*/ 32 w 65"/>
                    <a:gd name="T57" fmla="*/ 16 h 90"/>
                    <a:gd name="T58" fmla="*/ 32 w 65"/>
                    <a:gd name="T59" fmla="*/ 0 h 90"/>
                    <a:gd name="T60" fmla="*/ 39 w 65"/>
                    <a:gd name="T61" fmla="*/ 0 h 90"/>
                    <a:gd name="T62" fmla="*/ 45 w 65"/>
                    <a:gd name="T63" fmla="*/ 2 h 90"/>
                    <a:gd name="T64" fmla="*/ 50 w 65"/>
                    <a:gd name="T65" fmla="*/ 5 h 90"/>
                    <a:gd name="T66" fmla="*/ 55 w 65"/>
                    <a:gd name="T67" fmla="*/ 9 h 90"/>
                    <a:gd name="T68" fmla="*/ 62 w 65"/>
                    <a:gd name="T69" fmla="*/ 23 h 90"/>
                    <a:gd name="T70" fmla="*/ 65 w 65"/>
                    <a:gd name="T71" fmla="*/ 45 h 90"/>
                    <a:gd name="T72" fmla="*/ 62 w 65"/>
                    <a:gd name="T73" fmla="*/ 67 h 90"/>
                    <a:gd name="T74" fmla="*/ 55 w 65"/>
                    <a:gd name="T75" fmla="*/ 81 h 90"/>
                    <a:gd name="T76" fmla="*/ 50 w 65"/>
                    <a:gd name="T77" fmla="*/ 86 h 90"/>
                    <a:gd name="T78" fmla="*/ 45 w 65"/>
                    <a:gd name="T79" fmla="*/ 89 h 90"/>
                    <a:gd name="T80" fmla="*/ 39 w 65"/>
                    <a:gd name="T81" fmla="*/ 90 h 90"/>
                    <a:gd name="T82" fmla="*/ 32 w 65"/>
                    <a:gd name="T83" fmla="*/ 90 h 90"/>
                    <a:gd name="T84" fmla="*/ 26 w 65"/>
                    <a:gd name="T85" fmla="*/ 90 h 90"/>
                    <a:gd name="T86" fmla="*/ 19 w 65"/>
                    <a:gd name="T87" fmla="*/ 87 h 90"/>
                    <a:gd name="T88" fmla="*/ 13 w 65"/>
                    <a:gd name="T89" fmla="*/ 84 h 90"/>
                    <a:gd name="T90" fmla="*/ 8 w 65"/>
                    <a:gd name="T91" fmla="*/ 80 h 90"/>
                    <a:gd name="T92" fmla="*/ 3 w 65"/>
                    <a:gd name="T93" fmla="*/ 73 h 90"/>
                    <a:gd name="T94" fmla="*/ 1 w 65"/>
                    <a:gd name="T95" fmla="*/ 60 h 90"/>
                    <a:gd name="T96" fmla="*/ 0 w 65"/>
                    <a:gd name="T97" fmla="*/ 45 h 90"/>
                    <a:gd name="T98" fmla="*/ 1 w 65"/>
                    <a:gd name="T99" fmla="*/ 23 h 90"/>
                    <a:gd name="T100" fmla="*/ 10 w 65"/>
                    <a:gd name="T101" fmla="*/ 9 h 90"/>
                    <a:gd name="T102" fmla="*/ 14 w 65"/>
                    <a:gd name="T103" fmla="*/ 5 h 90"/>
                    <a:gd name="T104" fmla="*/ 19 w 65"/>
                    <a:gd name="T105" fmla="*/ 2 h 90"/>
                    <a:gd name="T106" fmla="*/ 26 w 65"/>
                    <a:gd name="T107" fmla="*/ 0 h 90"/>
                    <a:gd name="T108" fmla="*/ 32 w 65"/>
                    <a:gd name="T10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90">
                      <a:moveTo>
                        <a:pt x="32" y="16"/>
                      </a:moveTo>
                      <a:lnTo>
                        <a:pt x="29" y="16"/>
                      </a:lnTo>
                      <a:lnTo>
                        <a:pt x="26" y="18"/>
                      </a:lnTo>
                      <a:lnTo>
                        <a:pt x="23" y="20"/>
                      </a:lnTo>
                      <a:lnTo>
                        <a:pt x="21" y="23"/>
                      </a:lnTo>
                      <a:lnTo>
                        <a:pt x="19" y="29"/>
                      </a:lnTo>
                      <a:lnTo>
                        <a:pt x="19" y="36"/>
                      </a:lnTo>
                      <a:lnTo>
                        <a:pt x="19" y="45"/>
                      </a:lnTo>
                      <a:lnTo>
                        <a:pt x="19" y="54"/>
                      </a:lnTo>
                      <a:lnTo>
                        <a:pt x="19" y="61"/>
                      </a:lnTo>
                      <a:lnTo>
                        <a:pt x="21" y="65"/>
                      </a:lnTo>
                      <a:lnTo>
                        <a:pt x="23" y="70"/>
                      </a:lnTo>
                      <a:lnTo>
                        <a:pt x="26" y="73"/>
                      </a:lnTo>
                      <a:lnTo>
                        <a:pt x="29" y="74"/>
                      </a:lnTo>
                      <a:lnTo>
                        <a:pt x="32" y="74"/>
                      </a:lnTo>
                      <a:lnTo>
                        <a:pt x="36" y="74"/>
                      </a:lnTo>
                      <a:lnTo>
                        <a:pt x="39" y="73"/>
                      </a:lnTo>
                      <a:lnTo>
                        <a:pt x="42" y="70"/>
                      </a:lnTo>
                      <a:lnTo>
                        <a:pt x="44" y="67"/>
                      </a:lnTo>
                      <a:lnTo>
                        <a:pt x="45" y="61"/>
                      </a:lnTo>
                      <a:lnTo>
                        <a:pt x="45" y="54"/>
                      </a:lnTo>
                      <a:lnTo>
                        <a:pt x="45" y="45"/>
                      </a:lnTo>
                      <a:lnTo>
                        <a:pt x="45" y="36"/>
                      </a:lnTo>
                      <a:lnTo>
                        <a:pt x="45" y="29"/>
                      </a:lnTo>
                      <a:lnTo>
                        <a:pt x="44" y="25"/>
                      </a:lnTo>
                      <a:lnTo>
                        <a:pt x="42" y="20"/>
                      </a:lnTo>
                      <a:lnTo>
                        <a:pt x="39" y="18"/>
                      </a:lnTo>
                      <a:lnTo>
                        <a:pt x="36" y="16"/>
                      </a:lnTo>
                      <a:lnTo>
                        <a:pt x="32" y="16"/>
                      </a:lnTo>
                      <a:close/>
                      <a:moveTo>
                        <a:pt x="32" y="0"/>
                      </a:moveTo>
                      <a:lnTo>
                        <a:pt x="39" y="0"/>
                      </a:lnTo>
                      <a:lnTo>
                        <a:pt x="45" y="2"/>
                      </a:lnTo>
                      <a:lnTo>
                        <a:pt x="50" y="5"/>
                      </a:lnTo>
                      <a:lnTo>
                        <a:pt x="55" y="9"/>
                      </a:lnTo>
                      <a:lnTo>
                        <a:pt x="62" y="23"/>
                      </a:lnTo>
                      <a:lnTo>
                        <a:pt x="65" y="45"/>
                      </a:lnTo>
                      <a:lnTo>
                        <a:pt x="62" y="67"/>
                      </a:lnTo>
                      <a:lnTo>
                        <a:pt x="55" y="81"/>
                      </a:lnTo>
                      <a:lnTo>
                        <a:pt x="50" y="86"/>
                      </a:lnTo>
                      <a:lnTo>
                        <a:pt x="45" y="89"/>
                      </a:lnTo>
                      <a:lnTo>
                        <a:pt x="39" y="90"/>
                      </a:lnTo>
                      <a:lnTo>
                        <a:pt x="32" y="90"/>
                      </a:lnTo>
                      <a:lnTo>
                        <a:pt x="26" y="90"/>
                      </a:lnTo>
                      <a:lnTo>
                        <a:pt x="19" y="87"/>
                      </a:lnTo>
                      <a:lnTo>
                        <a:pt x="13" y="84"/>
                      </a:lnTo>
                      <a:lnTo>
                        <a:pt x="8" y="80"/>
                      </a:lnTo>
                      <a:lnTo>
                        <a:pt x="3" y="73"/>
                      </a:lnTo>
                      <a:lnTo>
                        <a:pt x="1" y="60"/>
                      </a:lnTo>
                      <a:lnTo>
                        <a:pt x="0" y="45"/>
                      </a:lnTo>
                      <a:lnTo>
                        <a:pt x="1" y="23"/>
                      </a:lnTo>
                      <a:lnTo>
                        <a:pt x="10" y="9"/>
                      </a:lnTo>
                      <a:lnTo>
                        <a:pt x="14" y="5"/>
                      </a:lnTo>
                      <a:lnTo>
                        <a:pt x="19" y="2"/>
                      </a:lnTo>
                      <a:lnTo>
                        <a:pt x="26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2" name="Freeform 867"/>
                <p:cNvSpPr>
                  <a:spLocks/>
                </p:cNvSpPr>
                <p:nvPr/>
              </p:nvSpPr>
              <p:spPr bwMode="auto">
                <a:xfrm>
                  <a:off x="768" y="3785"/>
                  <a:ext cx="32" cy="89"/>
                </a:xfrm>
                <a:custGeom>
                  <a:avLst/>
                  <a:gdLst>
                    <a:gd name="T0" fmla="*/ 34 w 65"/>
                    <a:gd name="T1" fmla="*/ 0 h 89"/>
                    <a:gd name="T2" fmla="*/ 44 w 65"/>
                    <a:gd name="T3" fmla="*/ 0 h 89"/>
                    <a:gd name="T4" fmla="*/ 52 w 65"/>
                    <a:gd name="T5" fmla="*/ 3 h 89"/>
                    <a:gd name="T6" fmla="*/ 57 w 65"/>
                    <a:gd name="T7" fmla="*/ 7 h 89"/>
                    <a:gd name="T8" fmla="*/ 62 w 65"/>
                    <a:gd name="T9" fmla="*/ 12 h 89"/>
                    <a:gd name="T10" fmla="*/ 65 w 65"/>
                    <a:gd name="T11" fmla="*/ 18 h 89"/>
                    <a:gd name="T12" fmla="*/ 65 w 65"/>
                    <a:gd name="T13" fmla="*/ 25 h 89"/>
                    <a:gd name="T14" fmla="*/ 65 w 65"/>
                    <a:gd name="T15" fmla="*/ 31 h 89"/>
                    <a:gd name="T16" fmla="*/ 63 w 65"/>
                    <a:gd name="T17" fmla="*/ 35 h 89"/>
                    <a:gd name="T18" fmla="*/ 60 w 65"/>
                    <a:gd name="T19" fmla="*/ 41 h 89"/>
                    <a:gd name="T20" fmla="*/ 57 w 65"/>
                    <a:gd name="T21" fmla="*/ 47 h 89"/>
                    <a:gd name="T22" fmla="*/ 54 w 65"/>
                    <a:gd name="T23" fmla="*/ 49 h 89"/>
                    <a:gd name="T24" fmla="*/ 49 w 65"/>
                    <a:gd name="T25" fmla="*/ 54 h 89"/>
                    <a:gd name="T26" fmla="*/ 44 w 65"/>
                    <a:gd name="T27" fmla="*/ 58 h 89"/>
                    <a:gd name="T28" fmla="*/ 39 w 65"/>
                    <a:gd name="T29" fmla="*/ 62 h 89"/>
                    <a:gd name="T30" fmla="*/ 34 w 65"/>
                    <a:gd name="T31" fmla="*/ 65 h 89"/>
                    <a:gd name="T32" fmla="*/ 32 w 65"/>
                    <a:gd name="T33" fmla="*/ 67 h 89"/>
                    <a:gd name="T34" fmla="*/ 29 w 65"/>
                    <a:gd name="T35" fmla="*/ 73 h 89"/>
                    <a:gd name="T36" fmla="*/ 65 w 65"/>
                    <a:gd name="T37" fmla="*/ 73 h 89"/>
                    <a:gd name="T38" fmla="*/ 65 w 65"/>
                    <a:gd name="T39" fmla="*/ 89 h 89"/>
                    <a:gd name="T40" fmla="*/ 0 w 65"/>
                    <a:gd name="T41" fmla="*/ 89 h 89"/>
                    <a:gd name="T42" fmla="*/ 3 w 65"/>
                    <a:gd name="T43" fmla="*/ 80 h 89"/>
                    <a:gd name="T44" fmla="*/ 6 w 65"/>
                    <a:gd name="T45" fmla="*/ 73 h 89"/>
                    <a:gd name="T46" fmla="*/ 10 w 65"/>
                    <a:gd name="T47" fmla="*/ 68 h 89"/>
                    <a:gd name="T48" fmla="*/ 15 w 65"/>
                    <a:gd name="T49" fmla="*/ 62 h 89"/>
                    <a:gd name="T50" fmla="*/ 21 w 65"/>
                    <a:gd name="T51" fmla="*/ 58 h 89"/>
                    <a:gd name="T52" fmla="*/ 28 w 65"/>
                    <a:gd name="T53" fmla="*/ 51 h 89"/>
                    <a:gd name="T54" fmla="*/ 34 w 65"/>
                    <a:gd name="T55" fmla="*/ 47 h 89"/>
                    <a:gd name="T56" fmla="*/ 37 w 65"/>
                    <a:gd name="T57" fmla="*/ 42 h 89"/>
                    <a:gd name="T58" fmla="*/ 41 w 65"/>
                    <a:gd name="T59" fmla="*/ 39 h 89"/>
                    <a:gd name="T60" fmla="*/ 44 w 65"/>
                    <a:gd name="T61" fmla="*/ 38 h 89"/>
                    <a:gd name="T62" fmla="*/ 45 w 65"/>
                    <a:gd name="T63" fmla="*/ 32 h 89"/>
                    <a:gd name="T64" fmla="*/ 47 w 65"/>
                    <a:gd name="T65" fmla="*/ 28 h 89"/>
                    <a:gd name="T66" fmla="*/ 45 w 65"/>
                    <a:gd name="T67" fmla="*/ 22 h 89"/>
                    <a:gd name="T68" fmla="*/ 44 w 65"/>
                    <a:gd name="T69" fmla="*/ 19 h 89"/>
                    <a:gd name="T70" fmla="*/ 39 w 65"/>
                    <a:gd name="T71" fmla="*/ 16 h 89"/>
                    <a:gd name="T72" fmla="*/ 34 w 65"/>
                    <a:gd name="T73" fmla="*/ 16 h 89"/>
                    <a:gd name="T74" fmla="*/ 29 w 65"/>
                    <a:gd name="T75" fmla="*/ 16 h 89"/>
                    <a:gd name="T76" fmla="*/ 24 w 65"/>
                    <a:gd name="T77" fmla="*/ 19 h 89"/>
                    <a:gd name="T78" fmla="*/ 23 w 65"/>
                    <a:gd name="T79" fmla="*/ 20 h 89"/>
                    <a:gd name="T80" fmla="*/ 21 w 65"/>
                    <a:gd name="T81" fmla="*/ 25 h 89"/>
                    <a:gd name="T82" fmla="*/ 21 w 65"/>
                    <a:gd name="T83" fmla="*/ 28 h 89"/>
                    <a:gd name="T84" fmla="*/ 2 w 65"/>
                    <a:gd name="T85" fmla="*/ 26 h 89"/>
                    <a:gd name="T86" fmla="*/ 3 w 65"/>
                    <a:gd name="T87" fmla="*/ 20 h 89"/>
                    <a:gd name="T88" fmla="*/ 5 w 65"/>
                    <a:gd name="T89" fmla="*/ 15 h 89"/>
                    <a:gd name="T90" fmla="*/ 8 w 65"/>
                    <a:gd name="T91" fmla="*/ 10 h 89"/>
                    <a:gd name="T92" fmla="*/ 13 w 65"/>
                    <a:gd name="T93" fmla="*/ 6 h 89"/>
                    <a:gd name="T94" fmla="*/ 19 w 65"/>
                    <a:gd name="T95" fmla="*/ 3 h 89"/>
                    <a:gd name="T96" fmla="*/ 26 w 65"/>
                    <a:gd name="T97" fmla="*/ 0 h 89"/>
                    <a:gd name="T98" fmla="*/ 34 w 65"/>
                    <a:gd name="T99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5" h="89">
                      <a:moveTo>
                        <a:pt x="34" y="0"/>
                      </a:moveTo>
                      <a:lnTo>
                        <a:pt x="44" y="0"/>
                      </a:lnTo>
                      <a:lnTo>
                        <a:pt x="52" y="3"/>
                      </a:lnTo>
                      <a:lnTo>
                        <a:pt x="57" y="7"/>
                      </a:lnTo>
                      <a:lnTo>
                        <a:pt x="62" y="12"/>
                      </a:lnTo>
                      <a:lnTo>
                        <a:pt x="65" y="18"/>
                      </a:lnTo>
                      <a:lnTo>
                        <a:pt x="65" y="25"/>
                      </a:lnTo>
                      <a:lnTo>
                        <a:pt x="65" y="31"/>
                      </a:lnTo>
                      <a:lnTo>
                        <a:pt x="63" y="35"/>
                      </a:lnTo>
                      <a:lnTo>
                        <a:pt x="60" y="41"/>
                      </a:lnTo>
                      <a:lnTo>
                        <a:pt x="57" y="47"/>
                      </a:lnTo>
                      <a:lnTo>
                        <a:pt x="54" y="49"/>
                      </a:lnTo>
                      <a:lnTo>
                        <a:pt x="49" y="54"/>
                      </a:lnTo>
                      <a:lnTo>
                        <a:pt x="44" y="58"/>
                      </a:lnTo>
                      <a:lnTo>
                        <a:pt x="39" y="62"/>
                      </a:lnTo>
                      <a:lnTo>
                        <a:pt x="34" y="65"/>
                      </a:lnTo>
                      <a:lnTo>
                        <a:pt x="32" y="67"/>
                      </a:lnTo>
                      <a:lnTo>
                        <a:pt x="29" y="73"/>
                      </a:lnTo>
                      <a:lnTo>
                        <a:pt x="65" y="73"/>
                      </a:lnTo>
                      <a:lnTo>
                        <a:pt x="65" y="89"/>
                      </a:lnTo>
                      <a:lnTo>
                        <a:pt x="0" y="89"/>
                      </a:lnTo>
                      <a:lnTo>
                        <a:pt x="3" y="80"/>
                      </a:lnTo>
                      <a:lnTo>
                        <a:pt x="6" y="73"/>
                      </a:lnTo>
                      <a:lnTo>
                        <a:pt x="10" y="68"/>
                      </a:lnTo>
                      <a:lnTo>
                        <a:pt x="15" y="62"/>
                      </a:lnTo>
                      <a:lnTo>
                        <a:pt x="21" y="58"/>
                      </a:lnTo>
                      <a:lnTo>
                        <a:pt x="28" y="51"/>
                      </a:lnTo>
                      <a:lnTo>
                        <a:pt x="34" y="47"/>
                      </a:lnTo>
                      <a:lnTo>
                        <a:pt x="37" y="42"/>
                      </a:lnTo>
                      <a:lnTo>
                        <a:pt x="41" y="39"/>
                      </a:lnTo>
                      <a:lnTo>
                        <a:pt x="44" y="38"/>
                      </a:lnTo>
                      <a:lnTo>
                        <a:pt x="45" y="32"/>
                      </a:lnTo>
                      <a:lnTo>
                        <a:pt x="47" y="28"/>
                      </a:lnTo>
                      <a:lnTo>
                        <a:pt x="45" y="22"/>
                      </a:lnTo>
                      <a:lnTo>
                        <a:pt x="44" y="19"/>
                      </a:lnTo>
                      <a:lnTo>
                        <a:pt x="39" y="16"/>
                      </a:lnTo>
                      <a:lnTo>
                        <a:pt x="34" y="16"/>
                      </a:lnTo>
                      <a:lnTo>
                        <a:pt x="29" y="16"/>
                      </a:lnTo>
                      <a:lnTo>
                        <a:pt x="24" y="19"/>
                      </a:lnTo>
                      <a:lnTo>
                        <a:pt x="23" y="20"/>
                      </a:lnTo>
                      <a:lnTo>
                        <a:pt x="21" y="25"/>
                      </a:lnTo>
                      <a:lnTo>
                        <a:pt x="21" y="28"/>
                      </a:lnTo>
                      <a:lnTo>
                        <a:pt x="2" y="26"/>
                      </a:lnTo>
                      <a:lnTo>
                        <a:pt x="3" y="20"/>
                      </a:lnTo>
                      <a:lnTo>
                        <a:pt x="5" y="15"/>
                      </a:lnTo>
                      <a:lnTo>
                        <a:pt x="8" y="10"/>
                      </a:lnTo>
                      <a:lnTo>
                        <a:pt x="13" y="6"/>
                      </a:lnTo>
                      <a:lnTo>
                        <a:pt x="19" y="3"/>
                      </a:lnTo>
                      <a:lnTo>
                        <a:pt x="26" y="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3" name="Freeform 868"/>
                <p:cNvSpPr>
                  <a:spLocks noEditPoints="1"/>
                </p:cNvSpPr>
                <p:nvPr/>
              </p:nvSpPr>
              <p:spPr bwMode="auto">
                <a:xfrm>
                  <a:off x="1195" y="3787"/>
                  <a:ext cx="35" cy="87"/>
                </a:xfrm>
                <a:custGeom>
                  <a:avLst/>
                  <a:gdLst>
                    <a:gd name="T0" fmla="*/ 39 w 70"/>
                    <a:gd name="T1" fmla="*/ 26 h 87"/>
                    <a:gd name="T2" fmla="*/ 16 w 70"/>
                    <a:gd name="T3" fmla="*/ 53 h 87"/>
                    <a:gd name="T4" fmla="*/ 39 w 70"/>
                    <a:gd name="T5" fmla="*/ 53 h 87"/>
                    <a:gd name="T6" fmla="*/ 39 w 70"/>
                    <a:gd name="T7" fmla="*/ 26 h 87"/>
                    <a:gd name="T8" fmla="*/ 40 w 70"/>
                    <a:gd name="T9" fmla="*/ 0 h 87"/>
                    <a:gd name="T10" fmla="*/ 56 w 70"/>
                    <a:gd name="T11" fmla="*/ 0 h 87"/>
                    <a:gd name="T12" fmla="*/ 56 w 70"/>
                    <a:gd name="T13" fmla="*/ 53 h 87"/>
                    <a:gd name="T14" fmla="*/ 70 w 70"/>
                    <a:gd name="T15" fmla="*/ 53 h 87"/>
                    <a:gd name="T16" fmla="*/ 70 w 70"/>
                    <a:gd name="T17" fmla="*/ 69 h 87"/>
                    <a:gd name="T18" fmla="*/ 56 w 70"/>
                    <a:gd name="T19" fmla="*/ 69 h 87"/>
                    <a:gd name="T20" fmla="*/ 56 w 70"/>
                    <a:gd name="T21" fmla="*/ 87 h 87"/>
                    <a:gd name="T22" fmla="*/ 39 w 70"/>
                    <a:gd name="T23" fmla="*/ 87 h 87"/>
                    <a:gd name="T24" fmla="*/ 39 w 70"/>
                    <a:gd name="T25" fmla="*/ 69 h 87"/>
                    <a:gd name="T26" fmla="*/ 0 w 70"/>
                    <a:gd name="T27" fmla="*/ 69 h 87"/>
                    <a:gd name="T28" fmla="*/ 0 w 70"/>
                    <a:gd name="T29" fmla="*/ 53 h 87"/>
                    <a:gd name="T30" fmla="*/ 40 w 70"/>
                    <a:gd name="T31" fmla="*/ 0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0" h="87">
                      <a:moveTo>
                        <a:pt x="39" y="26"/>
                      </a:moveTo>
                      <a:lnTo>
                        <a:pt x="16" y="53"/>
                      </a:lnTo>
                      <a:lnTo>
                        <a:pt x="39" y="53"/>
                      </a:lnTo>
                      <a:lnTo>
                        <a:pt x="39" y="26"/>
                      </a:lnTo>
                      <a:close/>
                      <a:moveTo>
                        <a:pt x="40" y="0"/>
                      </a:moveTo>
                      <a:lnTo>
                        <a:pt x="56" y="0"/>
                      </a:lnTo>
                      <a:lnTo>
                        <a:pt x="56" y="53"/>
                      </a:lnTo>
                      <a:lnTo>
                        <a:pt x="70" y="53"/>
                      </a:lnTo>
                      <a:lnTo>
                        <a:pt x="70" y="69"/>
                      </a:lnTo>
                      <a:lnTo>
                        <a:pt x="56" y="69"/>
                      </a:lnTo>
                      <a:lnTo>
                        <a:pt x="56" y="87"/>
                      </a:lnTo>
                      <a:lnTo>
                        <a:pt x="39" y="87"/>
                      </a:lnTo>
                      <a:lnTo>
                        <a:pt x="39" y="69"/>
                      </a:lnTo>
                      <a:lnTo>
                        <a:pt x="0" y="69"/>
                      </a:lnTo>
                      <a:lnTo>
                        <a:pt x="0" y="53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4" name="Freeform 869"/>
                <p:cNvSpPr>
                  <a:spLocks noEditPoints="1"/>
                </p:cNvSpPr>
                <p:nvPr/>
              </p:nvSpPr>
              <p:spPr bwMode="auto">
                <a:xfrm>
                  <a:off x="1621" y="3785"/>
                  <a:ext cx="33" cy="90"/>
                </a:xfrm>
                <a:custGeom>
                  <a:avLst/>
                  <a:gdLst>
                    <a:gd name="T0" fmla="*/ 28 w 65"/>
                    <a:gd name="T1" fmla="*/ 49 h 90"/>
                    <a:gd name="T2" fmla="*/ 21 w 65"/>
                    <a:gd name="T3" fmla="*/ 54 h 90"/>
                    <a:gd name="T4" fmla="*/ 19 w 65"/>
                    <a:gd name="T5" fmla="*/ 61 h 90"/>
                    <a:gd name="T6" fmla="*/ 21 w 65"/>
                    <a:gd name="T7" fmla="*/ 68 h 90"/>
                    <a:gd name="T8" fmla="*/ 28 w 65"/>
                    <a:gd name="T9" fmla="*/ 74 h 90"/>
                    <a:gd name="T10" fmla="*/ 39 w 65"/>
                    <a:gd name="T11" fmla="*/ 74 h 90"/>
                    <a:gd name="T12" fmla="*/ 45 w 65"/>
                    <a:gd name="T13" fmla="*/ 70 h 90"/>
                    <a:gd name="T14" fmla="*/ 47 w 65"/>
                    <a:gd name="T15" fmla="*/ 62 h 90"/>
                    <a:gd name="T16" fmla="*/ 45 w 65"/>
                    <a:gd name="T17" fmla="*/ 55 h 90"/>
                    <a:gd name="T18" fmla="*/ 37 w 65"/>
                    <a:gd name="T19" fmla="*/ 49 h 90"/>
                    <a:gd name="T20" fmla="*/ 36 w 65"/>
                    <a:gd name="T21" fmla="*/ 0 h 90"/>
                    <a:gd name="T22" fmla="*/ 49 w 65"/>
                    <a:gd name="T23" fmla="*/ 3 h 90"/>
                    <a:gd name="T24" fmla="*/ 59 w 65"/>
                    <a:gd name="T25" fmla="*/ 10 h 90"/>
                    <a:gd name="T26" fmla="*/ 63 w 65"/>
                    <a:gd name="T27" fmla="*/ 23 h 90"/>
                    <a:gd name="T28" fmla="*/ 44 w 65"/>
                    <a:gd name="T29" fmla="*/ 22 h 90"/>
                    <a:gd name="T30" fmla="*/ 37 w 65"/>
                    <a:gd name="T31" fmla="*/ 16 h 90"/>
                    <a:gd name="T32" fmla="*/ 29 w 65"/>
                    <a:gd name="T33" fmla="*/ 16 h 90"/>
                    <a:gd name="T34" fmla="*/ 23 w 65"/>
                    <a:gd name="T35" fmla="*/ 20 h 90"/>
                    <a:gd name="T36" fmla="*/ 19 w 65"/>
                    <a:gd name="T37" fmla="*/ 28 h 90"/>
                    <a:gd name="T38" fmla="*/ 18 w 65"/>
                    <a:gd name="T39" fmla="*/ 41 h 90"/>
                    <a:gd name="T40" fmla="*/ 29 w 65"/>
                    <a:gd name="T41" fmla="*/ 35 h 90"/>
                    <a:gd name="T42" fmla="*/ 44 w 65"/>
                    <a:gd name="T43" fmla="*/ 35 h 90"/>
                    <a:gd name="T44" fmla="*/ 57 w 65"/>
                    <a:gd name="T45" fmla="*/ 41 h 90"/>
                    <a:gd name="T46" fmla="*/ 65 w 65"/>
                    <a:gd name="T47" fmla="*/ 54 h 90"/>
                    <a:gd name="T48" fmla="*/ 65 w 65"/>
                    <a:gd name="T49" fmla="*/ 70 h 90"/>
                    <a:gd name="T50" fmla="*/ 57 w 65"/>
                    <a:gd name="T51" fmla="*/ 83 h 90"/>
                    <a:gd name="T52" fmla="*/ 42 w 65"/>
                    <a:gd name="T53" fmla="*/ 90 h 90"/>
                    <a:gd name="T54" fmla="*/ 28 w 65"/>
                    <a:gd name="T55" fmla="*/ 90 h 90"/>
                    <a:gd name="T56" fmla="*/ 15 w 65"/>
                    <a:gd name="T57" fmla="*/ 84 h 90"/>
                    <a:gd name="T58" fmla="*/ 3 w 65"/>
                    <a:gd name="T59" fmla="*/ 65 h 90"/>
                    <a:gd name="T60" fmla="*/ 3 w 65"/>
                    <a:gd name="T61" fmla="*/ 25 h 90"/>
                    <a:gd name="T62" fmla="*/ 16 w 65"/>
                    <a:gd name="T63" fmla="*/ 6 h 90"/>
                    <a:gd name="T64" fmla="*/ 29 w 65"/>
                    <a:gd name="T65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5" h="90">
                      <a:moveTo>
                        <a:pt x="32" y="49"/>
                      </a:moveTo>
                      <a:lnTo>
                        <a:pt x="28" y="49"/>
                      </a:lnTo>
                      <a:lnTo>
                        <a:pt x="23" y="52"/>
                      </a:lnTo>
                      <a:lnTo>
                        <a:pt x="21" y="54"/>
                      </a:lnTo>
                      <a:lnTo>
                        <a:pt x="19" y="57"/>
                      </a:lnTo>
                      <a:lnTo>
                        <a:pt x="19" y="61"/>
                      </a:lnTo>
                      <a:lnTo>
                        <a:pt x="19" y="65"/>
                      </a:lnTo>
                      <a:lnTo>
                        <a:pt x="21" y="68"/>
                      </a:lnTo>
                      <a:lnTo>
                        <a:pt x="23" y="71"/>
                      </a:lnTo>
                      <a:lnTo>
                        <a:pt x="28" y="74"/>
                      </a:lnTo>
                      <a:lnTo>
                        <a:pt x="34" y="74"/>
                      </a:lnTo>
                      <a:lnTo>
                        <a:pt x="39" y="74"/>
                      </a:lnTo>
                      <a:lnTo>
                        <a:pt x="42" y="71"/>
                      </a:lnTo>
                      <a:lnTo>
                        <a:pt x="45" y="70"/>
                      </a:lnTo>
                      <a:lnTo>
                        <a:pt x="45" y="67"/>
                      </a:lnTo>
                      <a:lnTo>
                        <a:pt x="47" y="62"/>
                      </a:lnTo>
                      <a:lnTo>
                        <a:pt x="45" y="58"/>
                      </a:lnTo>
                      <a:lnTo>
                        <a:pt x="45" y="55"/>
                      </a:lnTo>
                      <a:lnTo>
                        <a:pt x="42" y="52"/>
                      </a:lnTo>
                      <a:lnTo>
                        <a:pt x="37" y="49"/>
                      </a:lnTo>
                      <a:lnTo>
                        <a:pt x="32" y="49"/>
                      </a:lnTo>
                      <a:close/>
                      <a:moveTo>
                        <a:pt x="36" y="0"/>
                      </a:moveTo>
                      <a:lnTo>
                        <a:pt x="42" y="0"/>
                      </a:lnTo>
                      <a:lnTo>
                        <a:pt x="49" y="3"/>
                      </a:lnTo>
                      <a:lnTo>
                        <a:pt x="55" y="6"/>
                      </a:lnTo>
                      <a:lnTo>
                        <a:pt x="59" y="10"/>
                      </a:lnTo>
                      <a:lnTo>
                        <a:pt x="62" y="16"/>
                      </a:lnTo>
                      <a:lnTo>
                        <a:pt x="63" y="23"/>
                      </a:lnTo>
                      <a:lnTo>
                        <a:pt x="45" y="26"/>
                      </a:lnTo>
                      <a:lnTo>
                        <a:pt x="44" y="22"/>
                      </a:lnTo>
                      <a:lnTo>
                        <a:pt x="41" y="18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29" y="16"/>
                      </a:lnTo>
                      <a:lnTo>
                        <a:pt x="26" y="18"/>
                      </a:lnTo>
                      <a:lnTo>
                        <a:pt x="23" y="20"/>
                      </a:lnTo>
                      <a:lnTo>
                        <a:pt x="21" y="23"/>
                      </a:lnTo>
                      <a:lnTo>
                        <a:pt x="19" y="28"/>
                      </a:lnTo>
                      <a:lnTo>
                        <a:pt x="18" y="34"/>
                      </a:lnTo>
                      <a:lnTo>
                        <a:pt x="18" y="41"/>
                      </a:lnTo>
                      <a:lnTo>
                        <a:pt x="23" y="36"/>
                      </a:lnTo>
                      <a:lnTo>
                        <a:pt x="29" y="35"/>
                      </a:lnTo>
                      <a:lnTo>
                        <a:pt x="36" y="34"/>
                      </a:lnTo>
                      <a:lnTo>
                        <a:pt x="44" y="35"/>
                      </a:lnTo>
                      <a:lnTo>
                        <a:pt x="50" y="36"/>
                      </a:lnTo>
                      <a:lnTo>
                        <a:pt x="57" y="41"/>
                      </a:lnTo>
                      <a:lnTo>
                        <a:pt x="62" y="47"/>
                      </a:lnTo>
                      <a:lnTo>
                        <a:pt x="65" y="54"/>
                      </a:lnTo>
                      <a:lnTo>
                        <a:pt x="65" y="61"/>
                      </a:lnTo>
                      <a:lnTo>
                        <a:pt x="65" y="70"/>
                      </a:lnTo>
                      <a:lnTo>
                        <a:pt x="62" y="77"/>
                      </a:lnTo>
                      <a:lnTo>
                        <a:pt x="57" y="83"/>
                      </a:lnTo>
                      <a:lnTo>
                        <a:pt x="50" y="87"/>
                      </a:lnTo>
                      <a:lnTo>
                        <a:pt x="42" y="90"/>
                      </a:lnTo>
                      <a:lnTo>
                        <a:pt x="34" y="90"/>
                      </a:lnTo>
                      <a:lnTo>
                        <a:pt x="28" y="90"/>
                      </a:lnTo>
                      <a:lnTo>
                        <a:pt x="21" y="87"/>
                      </a:lnTo>
                      <a:lnTo>
                        <a:pt x="15" y="84"/>
                      </a:lnTo>
                      <a:lnTo>
                        <a:pt x="10" y="80"/>
                      </a:lnTo>
                      <a:lnTo>
                        <a:pt x="3" y="65"/>
                      </a:lnTo>
                      <a:lnTo>
                        <a:pt x="0" y="45"/>
                      </a:lnTo>
                      <a:lnTo>
                        <a:pt x="3" y="25"/>
                      </a:lnTo>
                      <a:lnTo>
                        <a:pt x="10" y="10"/>
                      </a:lnTo>
                      <a:lnTo>
                        <a:pt x="16" y="6"/>
                      </a:lnTo>
                      <a:lnTo>
                        <a:pt x="21" y="3"/>
                      </a:lnTo>
                      <a:lnTo>
                        <a:pt x="29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5" name="Freeform 870"/>
                <p:cNvSpPr>
                  <a:spLocks noEditPoints="1"/>
                </p:cNvSpPr>
                <p:nvPr/>
              </p:nvSpPr>
              <p:spPr bwMode="auto">
                <a:xfrm>
                  <a:off x="2046" y="3785"/>
                  <a:ext cx="32" cy="90"/>
                </a:xfrm>
                <a:custGeom>
                  <a:avLst/>
                  <a:gdLst>
                    <a:gd name="T0" fmla="*/ 27 w 65"/>
                    <a:gd name="T1" fmla="*/ 48 h 90"/>
                    <a:gd name="T2" fmla="*/ 21 w 65"/>
                    <a:gd name="T3" fmla="*/ 52 h 90"/>
                    <a:gd name="T4" fmla="*/ 18 w 65"/>
                    <a:gd name="T5" fmla="*/ 62 h 90"/>
                    <a:gd name="T6" fmla="*/ 19 w 65"/>
                    <a:gd name="T7" fmla="*/ 70 h 90"/>
                    <a:gd name="T8" fmla="*/ 24 w 65"/>
                    <a:gd name="T9" fmla="*/ 75 h 90"/>
                    <a:gd name="T10" fmla="*/ 32 w 65"/>
                    <a:gd name="T11" fmla="*/ 77 h 90"/>
                    <a:gd name="T12" fmla="*/ 42 w 65"/>
                    <a:gd name="T13" fmla="*/ 74 h 90"/>
                    <a:gd name="T14" fmla="*/ 45 w 65"/>
                    <a:gd name="T15" fmla="*/ 67 h 90"/>
                    <a:gd name="T16" fmla="*/ 45 w 65"/>
                    <a:gd name="T17" fmla="*/ 58 h 90"/>
                    <a:gd name="T18" fmla="*/ 42 w 65"/>
                    <a:gd name="T19" fmla="*/ 52 h 90"/>
                    <a:gd name="T20" fmla="*/ 32 w 65"/>
                    <a:gd name="T21" fmla="*/ 48 h 90"/>
                    <a:gd name="T22" fmla="*/ 27 w 65"/>
                    <a:gd name="T23" fmla="*/ 13 h 90"/>
                    <a:gd name="T24" fmla="*/ 21 w 65"/>
                    <a:gd name="T25" fmla="*/ 19 h 90"/>
                    <a:gd name="T26" fmla="*/ 21 w 65"/>
                    <a:gd name="T27" fmla="*/ 28 h 90"/>
                    <a:gd name="T28" fmla="*/ 27 w 65"/>
                    <a:gd name="T29" fmla="*/ 34 h 90"/>
                    <a:gd name="T30" fmla="*/ 37 w 65"/>
                    <a:gd name="T31" fmla="*/ 34 h 90"/>
                    <a:gd name="T32" fmla="*/ 44 w 65"/>
                    <a:gd name="T33" fmla="*/ 28 h 90"/>
                    <a:gd name="T34" fmla="*/ 44 w 65"/>
                    <a:gd name="T35" fmla="*/ 19 h 90"/>
                    <a:gd name="T36" fmla="*/ 37 w 65"/>
                    <a:gd name="T37" fmla="*/ 13 h 90"/>
                    <a:gd name="T38" fmla="*/ 32 w 65"/>
                    <a:gd name="T39" fmla="*/ 0 h 90"/>
                    <a:gd name="T40" fmla="*/ 48 w 65"/>
                    <a:gd name="T41" fmla="*/ 3 h 90"/>
                    <a:gd name="T42" fmla="*/ 60 w 65"/>
                    <a:gd name="T43" fmla="*/ 12 h 90"/>
                    <a:gd name="T44" fmla="*/ 63 w 65"/>
                    <a:gd name="T45" fmla="*/ 23 h 90"/>
                    <a:gd name="T46" fmla="*/ 58 w 65"/>
                    <a:gd name="T47" fmla="*/ 34 h 90"/>
                    <a:gd name="T48" fmla="*/ 47 w 65"/>
                    <a:gd name="T49" fmla="*/ 41 h 90"/>
                    <a:gd name="T50" fmla="*/ 57 w 65"/>
                    <a:gd name="T51" fmla="*/ 47 h 90"/>
                    <a:gd name="T52" fmla="*/ 63 w 65"/>
                    <a:gd name="T53" fmla="*/ 55 h 90"/>
                    <a:gd name="T54" fmla="*/ 63 w 65"/>
                    <a:gd name="T55" fmla="*/ 70 h 90"/>
                    <a:gd name="T56" fmla="*/ 55 w 65"/>
                    <a:gd name="T57" fmla="*/ 83 h 90"/>
                    <a:gd name="T58" fmla="*/ 42 w 65"/>
                    <a:gd name="T59" fmla="*/ 90 h 90"/>
                    <a:gd name="T60" fmla="*/ 24 w 65"/>
                    <a:gd name="T61" fmla="*/ 90 h 90"/>
                    <a:gd name="T62" fmla="*/ 9 w 65"/>
                    <a:gd name="T63" fmla="*/ 84 h 90"/>
                    <a:gd name="T64" fmla="*/ 1 w 65"/>
                    <a:gd name="T65" fmla="*/ 75 h 90"/>
                    <a:gd name="T66" fmla="*/ 0 w 65"/>
                    <a:gd name="T67" fmla="*/ 64 h 90"/>
                    <a:gd name="T68" fmla="*/ 3 w 65"/>
                    <a:gd name="T69" fmla="*/ 49 h 90"/>
                    <a:gd name="T70" fmla="*/ 11 w 65"/>
                    <a:gd name="T71" fmla="*/ 44 h 90"/>
                    <a:gd name="T72" fmla="*/ 11 w 65"/>
                    <a:gd name="T73" fmla="*/ 39 h 90"/>
                    <a:gd name="T74" fmla="*/ 5 w 65"/>
                    <a:gd name="T75" fmla="*/ 34 h 90"/>
                    <a:gd name="T76" fmla="*/ 1 w 65"/>
                    <a:gd name="T77" fmla="*/ 23 h 90"/>
                    <a:gd name="T78" fmla="*/ 5 w 65"/>
                    <a:gd name="T79" fmla="*/ 12 h 90"/>
                    <a:gd name="T80" fmla="*/ 14 w 65"/>
                    <a:gd name="T81" fmla="*/ 3 h 90"/>
                    <a:gd name="T82" fmla="*/ 32 w 65"/>
                    <a:gd name="T83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5" h="90">
                      <a:moveTo>
                        <a:pt x="32" y="48"/>
                      </a:moveTo>
                      <a:lnTo>
                        <a:pt x="27" y="48"/>
                      </a:lnTo>
                      <a:lnTo>
                        <a:pt x="24" y="49"/>
                      </a:lnTo>
                      <a:lnTo>
                        <a:pt x="21" y="52"/>
                      </a:lnTo>
                      <a:lnTo>
                        <a:pt x="19" y="57"/>
                      </a:lnTo>
                      <a:lnTo>
                        <a:pt x="18" y="62"/>
                      </a:lnTo>
                      <a:lnTo>
                        <a:pt x="18" y="67"/>
                      </a:lnTo>
                      <a:lnTo>
                        <a:pt x="19" y="70"/>
                      </a:lnTo>
                      <a:lnTo>
                        <a:pt x="22" y="73"/>
                      </a:lnTo>
                      <a:lnTo>
                        <a:pt x="24" y="75"/>
                      </a:lnTo>
                      <a:lnTo>
                        <a:pt x="27" y="77"/>
                      </a:lnTo>
                      <a:lnTo>
                        <a:pt x="32" y="77"/>
                      </a:lnTo>
                      <a:lnTo>
                        <a:pt x="37" y="77"/>
                      </a:lnTo>
                      <a:lnTo>
                        <a:pt x="42" y="74"/>
                      </a:lnTo>
                      <a:lnTo>
                        <a:pt x="44" y="70"/>
                      </a:lnTo>
                      <a:lnTo>
                        <a:pt x="45" y="67"/>
                      </a:lnTo>
                      <a:lnTo>
                        <a:pt x="45" y="62"/>
                      </a:lnTo>
                      <a:lnTo>
                        <a:pt x="45" y="58"/>
                      </a:lnTo>
                      <a:lnTo>
                        <a:pt x="44" y="55"/>
                      </a:lnTo>
                      <a:lnTo>
                        <a:pt x="42" y="52"/>
                      </a:lnTo>
                      <a:lnTo>
                        <a:pt x="37" y="48"/>
                      </a:lnTo>
                      <a:lnTo>
                        <a:pt x="32" y="48"/>
                      </a:lnTo>
                      <a:close/>
                      <a:moveTo>
                        <a:pt x="32" y="13"/>
                      </a:moveTo>
                      <a:lnTo>
                        <a:pt x="27" y="13"/>
                      </a:lnTo>
                      <a:lnTo>
                        <a:pt x="22" y="16"/>
                      </a:lnTo>
                      <a:lnTo>
                        <a:pt x="21" y="19"/>
                      </a:lnTo>
                      <a:lnTo>
                        <a:pt x="19" y="23"/>
                      </a:lnTo>
                      <a:lnTo>
                        <a:pt x="21" y="28"/>
                      </a:lnTo>
                      <a:lnTo>
                        <a:pt x="22" y="32"/>
                      </a:lnTo>
                      <a:lnTo>
                        <a:pt x="27" y="34"/>
                      </a:lnTo>
                      <a:lnTo>
                        <a:pt x="32" y="35"/>
                      </a:lnTo>
                      <a:lnTo>
                        <a:pt x="37" y="34"/>
                      </a:lnTo>
                      <a:lnTo>
                        <a:pt x="40" y="32"/>
                      </a:lnTo>
                      <a:lnTo>
                        <a:pt x="44" y="28"/>
                      </a:lnTo>
                      <a:lnTo>
                        <a:pt x="44" y="23"/>
                      </a:lnTo>
                      <a:lnTo>
                        <a:pt x="44" y="19"/>
                      </a:lnTo>
                      <a:lnTo>
                        <a:pt x="40" y="16"/>
                      </a:lnTo>
                      <a:lnTo>
                        <a:pt x="37" y="13"/>
                      </a:lnTo>
                      <a:lnTo>
                        <a:pt x="32" y="13"/>
                      </a:lnTo>
                      <a:close/>
                      <a:moveTo>
                        <a:pt x="32" y="0"/>
                      </a:moveTo>
                      <a:lnTo>
                        <a:pt x="40" y="0"/>
                      </a:lnTo>
                      <a:lnTo>
                        <a:pt x="48" y="3"/>
                      </a:lnTo>
                      <a:lnTo>
                        <a:pt x="55" y="6"/>
                      </a:lnTo>
                      <a:lnTo>
                        <a:pt x="60" y="12"/>
                      </a:lnTo>
                      <a:lnTo>
                        <a:pt x="62" y="16"/>
                      </a:lnTo>
                      <a:lnTo>
                        <a:pt x="63" y="23"/>
                      </a:lnTo>
                      <a:lnTo>
                        <a:pt x="62" y="29"/>
                      </a:lnTo>
                      <a:lnTo>
                        <a:pt x="58" y="34"/>
                      </a:lnTo>
                      <a:lnTo>
                        <a:pt x="53" y="38"/>
                      </a:lnTo>
                      <a:lnTo>
                        <a:pt x="47" y="41"/>
                      </a:lnTo>
                      <a:lnTo>
                        <a:pt x="53" y="44"/>
                      </a:lnTo>
                      <a:lnTo>
                        <a:pt x="57" y="47"/>
                      </a:lnTo>
                      <a:lnTo>
                        <a:pt x="60" y="49"/>
                      </a:lnTo>
                      <a:lnTo>
                        <a:pt x="63" y="55"/>
                      </a:lnTo>
                      <a:lnTo>
                        <a:pt x="65" y="62"/>
                      </a:lnTo>
                      <a:lnTo>
                        <a:pt x="63" y="70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48" y="87"/>
                      </a:lnTo>
                      <a:lnTo>
                        <a:pt x="42" y="90"/>
                      </a:lnTo>
                      <a:lnTo>
                        <a:pt x="32" y="90"/>
                      </a:lnTo>
                      <a:lnTo>
                        <a:pt x="24" y="90"/>
                      </a:lnTo>
                      <a:lnTo>
                        <a:pt x="16" y="87"/>
                      </a:lnTo>
                      <a:lnTo>
                        <a:pt x="9" y="84"/>
                      </a:lnTo>
                      <a:lnTo>
                        <a:pt x="5" y="80"/>
                      </a:lnTo>
                      <a:lnTo>
                        <a:pt x="1" y="75"/>
                      </a:lnTo>
                      <a:lnTo>
                        <a:pt x="0" y="70"/>
                      </a:lnTo>
                      <a:lnTo>
                        <a:pt x="0" y="64"/>
                      </a:lnTo>
                      <a:lnTo>
                        <a:pt x="0" y="57"/>
                      </a:lnTo>
                      <a:lnTo>
                        <a:pt x="3" y="49"/>
                      </a:lnTo>
                      <a:lnTo>
                        <a:pt x="6" y="47"/>
                      </a:lnTo>
                      <a:lnTo>
                        <a:pt x="11" y="44"/>
                      </a:lnTo>
                      <a:lnTo>
                        <a:pt x="16" y="41"/>
                      </a:lnTo>
                      <a:lnTo>
                        <a:pt x="11" y="39"/>
                      </a:lnTo>
                      <a:lnTo>
                        <a:pt x="8" y="36"/>
                      </a:lnTo>
                      <a:lnTo>
                        <a:pt x="5" y="34"/>
                      </a:lnTo>
                      <a:lnTo>
                        <a:pt x="1" y="28"/>
                      </a:lnTo>
                      <a:lnTo>
                        <a:pt x="1" y="23"/>
                      </a:lnTo>
                      <a:lnTo>
                        <a:pt x="1" y="16"/>
                      </a:lnTo>
                      <a:lnTo>
                        <a:pt x="5" y="12"/>
                      </a:lnTo>
                      <a:lnTo>
                        <a:pt x="9" y="6"/>
                      </a:lnTo>
                      <a:lnTo>
                        <a:pt x="14" y="3"/>
                      </a:lnTo>
                      <a:lnTo>
                        <a:pt x="22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6" name="Freeform 871"/>
                <p:cNvSpPr>
                  <a:spLocks/>
                </p:cNvSpPr>
                <p:nvPr/>
              </p:nvSpPr>
              <p:spPr bwMode="auto">
                <a:xfrm>
                  <a:off x="2453" y="3785"/>
                  <a:ext cx="22" cy="89"/>
                </a:xfrm>
                <a:custGeom>
                  <a:avLst/>
                  <a:gdLst>
                    <a:gd name="T0" fmla="*/ 27 w 44"/>
                    <a:gd name="T1" fmla="*/ 0 h 89"/>
                    <a:gd name="T2" fmla="*/ 44 w 44"/>
                    <a:gd name="T3" fmla="*/ 0 h 89"/>
                    <a:gd name="T4" fmla="*/ 44 w 44"/>
                    <a:gd name="T5" fmla="*/ 89 h 89"/>
                    <a:gd name="T6" fmla="*/ 24 w 44"/>
                    <a:gd name="T7" fmla="*/ 89 h 89"/>
                    <a:gd name="T8" fmla="*/ 24 w 44"/>
                    <a:gd name="T9" fmla="*/ 25 h 89"/>
                    <a:gd name="T10" fmla="*/ 17 w 44"/>
                    <a:gd name="T11" fmla="*/ 31 h 89"/>
                    <a:gd name="T12" fmla="*/ 9 w 44"/>
                    <a:gd name="T13" fmla="*/ 35 h 89"/>
                    <a:gd name="T14" fmla="*/ 0 w 44"/>
                    <a:gd name="T15" fmla="*/ 39 h 89"/>
                    <a:gd name="T16" fmla="*/ 0 w 44"/>
                    <a:gd name="T17" fmla="*/ 22 h 89"/>
                    <a:gd name="T18" fmla="*/ 8 w 44"/>
                    <a:gd name="T19" fmla="*/ 19 h 89"/>
                    <a:gd name="T20" fmla="*/ 16 w 44"/>
                    <a:gd name="T21" fmla="*/ 13 h 89"/>
                    <a:gd name="T22" fmla="*/ 21 w 44"/>
                    <a:gd name="T23" fmla="*/ 10 h 89"/>
                    <a:gd name="T24" fmla="*/ 26 w 44"/>
                    <a:gd name="T25" fmla="*/ 5 h 89"/>
                    <a:gd name="T26" fmla="*/ 27 w 44"/>
                    <a:gd name="T27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89">
                      <a:moveTo>
                        <a:pt x="27" y="0"/>
                      </a:moveTo>
                      <a:lnTo>
                        <a:pt x="44" y="0"/>
                      </a:lnTo>
                      <a:lnTo>
                        <a:pt x="44" y="89"/>
                      </a:lnTo>
                      <a:lnTo>
                        <a:pt x="24" y="89"/>
                      </a:lnTo>
                      <a:lnTo>
                        <a:pt x="24" y="25"/>
                      </a:lnTo>
                      <a:lnTo>
                        <a:pt x="17" y="31"/>
                      </a:lnTo>
                      <a:lnTo>
                        <a:pt x="9" y="35"/>
                      </a:lnTo>
                      <a:lnTo>
                        <a:pt x="0" y="39"/>
                      </a:lnTo>
                      <a:lnTo>
                        <a:pt x="0" y="22"/>
                      </a:lnTo>
                      <a:lnTo>
                        <a:pt x="8" y="19"/>
                      </a:lnTo>
                      <a:lnTo>
                        <a:pt x="16" y="13"/>
                      </a:lnTo>
                      <a:lnTo>
                        <a:pt x="21" y="10"/>
                      </a:lnTo>
                      <a:lnTo>
                        <a:pt x="26" y="5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7" name="Freeform 872"/>
                <p:cNvSpPr>
                  <a:spLocks noEditPoints="1"/>
                </p:cNvSpPr>
                <p:nvPr/>
              </p:nvSpPr>
              <p:spPr bwMode="auto">
                <a:xfrm>
                  <a:off x="2489" y="3785"/>
                  <a:ext cx="33" cy="90"/>
                </a:xfrm>
                <a:custGeom>
                  <a:avLst/>
                  <a:gdLst>
                    <a:gd name="T0" fmla="*/ 32 w 65"/>
                    <a:gd name="T1" fmla="*/ 16 h 90"/>
                    <a:gd name="T2" fmla="*/ 28 w 65"/>
                    <a:gd name="T3" fmla="*/ 16 h 90"/>
                    <a:gd name="T4" fmla="*/ 24 w 65"/>
                    <a:gd name="T5" fmla="*/ 18 h 90"/>
                    <a:gd name="T6" fmla="*/ 23 w 65"/>
                    <a:gd name="T7" fmla="*/ 20 h 90"/>
                    <a:gd name="T8" fmla="*/ 19 w 65"/>
                    <a:gd name="T9" fmla="*/ 23 h 90"/>
                    <a:gd name="T10" fmla="*/ 19 w 65"/>
                    <a:gd name="T11" fmla="*/ 29 h 90"/>
                    <a:gd name="T12" fmla="*/ 18 w 65"/>
                    <a:gd name="T13" fmla="*/ 36 h 90"/>
                    <a:gd name="T14" fmla="*/ 18 w 65"/>
                    <a:gd name="T15" fmla="*/ 45 h 90"/>
                    <a:gd name="T16" fmla="*/ 18 w 65"/>
                    <a:gd name="T17" fmla="*/ 54 h 90"/>
                    <a:gd name="T18" fmla="*/ 19 w 65"/>
                    <a:gd name="T19" fmla="*/ 61 h 90"/>
                    <a:gd name="T20" fmla="*/ 19 w 65"/>
                    <a:gd name="T21" fmla="*/ 65 h 90"/>
                    <a:gd name="T22" fmla="*/ 23 w 65"/>
                    <a:gd name="T23" fmla="*/ 70 h 90"/>
                    <a:gd name="T24" fmla="*/ 24 w 65"/>
                    <a:gd name="T25" fmla="*/ 73 h 90"/>
                    <a:gd name="T26" fmla="*/ 28 w 65"/>
                    <a:gd name="T27" fmla="*/ 74 h 90"/>
                    <a:gd name="T28" fmla="*/ 32 w 65"/>
                    <a:gd name="T29" fmla="*/ 74 h 90"/>
                    <a:gd name="T30" fmla="*/ 36 w 65"/>
                    <a:gd name="T31" fmla="*/ 74 h 90"/>
                    <a:gd name="T32" fmla="*/ 39 w 65"/>
                    <a:gd name="T33" fmla="*/ 73 h 90"/>
                    <a:gd name="T34" fmla="*/ 41 w 65"/>
                    <a:gd name="T35" fmla="*/ 70 h 90"/>
                    <a:gd name="T36" fmla="*/ 44 w 65"/>
                    <a:gd name="T37" fmla="*/ 67 h 90"/>
                    <a:gd name="T38" fmla="*/ 44 w 65"/>
                    <a:gd name="T39" fmla="*/ 61 h 90"/>
                    <a:gd name="T40" fmla="*/ 45 w 65"/>
                    <a:gd name="T41" fmla="*/ 54 h 90"/>
                    <a:gd name="T42" fmla="*/ 45 w 65"/>
                    <a:gd name="T43" fmla="*/ 45 h 90"/>
                    <a:gd name="T44" fmla="*/ 45 w 65"/>
                    <a:gd name="T45" fmla="*/ 36 h 90"/>
                    <a:gd name="T46" fmla="*/ 44 w 65"/>
                    <a:gd name="T47" fmla="*/ 29 h 90"/>
                    <a:gd name="T48" fmla="*/ 44 w 65"/>
                    <a:gd name="T49" fmla="*/ 25 h 90"/>
                    <a:gd name="T50" fmla="*/ 41 w 65"/>
                    <a:gd name="T51" fmla="*/ 20 h 90"/>
                    <a:gd name="T52" fmla="*/ 39 w 65"/>
                    <a:gd name="T53" fmla="*/ 18 h 90"/>
                    <a:gd name="T54" fmla="*/ 36 w 65"/>
                    <a:gd name="T55" fmla="*/ 16 h 90"/>
                    <a:gd name="T56" fmla="*/ 32 w 65"/>
                    <a:gd name="T57" fmla="*/ 16 h 90"/>
                    <a:gd name="T58" fmla="*/ 32 w 65"/>
                    <a:gd name="T59" fmla="*/ 0 h 90"/>
                    <a:gd name="T60" fmla="*/ 39 w 65"/>
                    <a:gd name="T61" fmla="*/ 0 h 90"/>
                    <a:gd name="T62" fmla="*/ 45 w 65"/>
                    <a:gd name="T63" fmla="*/ 2 h 90"/>
                    <a:gd name="T64" fmla="*/ 50 w 65"/>
                    <a:gd name="T65" fmla="*/ 5 h 90"/>
                    <a:gd name="T66" fmla="*/ 55 w 65"/>
                    <a:gd name="T67" fmla="*/ 9 h 90"/>
                    <a:gd name="T68" fmla="*/ 62 w 65"/>
                    <a:gd name="T69" fmla="*/ 23 h 90"/>
                    <a:gd name="T70" fmla="*/ 65 w 65"/>
                    <a:gd name="T71" fmla="*/ 45 h 90"/>
                    <a:gd name="T72" fmla="*/ 62 w 65"/>
                    <a:gd name="T73" fmla="*/ 67 h 90"/>
                    <a:gd name="T74" fmla="*/ 54 w 65"/>
                    <a:gd name="T75" fmla="*/ 81 h 90"/>
                    <a:gd name="T76" fmla="*/ 50 w 65"/>
                    <a:gd name="T77" fmla="*/ 86 h 90"/>
                    <a:gd name="T78" fmla="*/ 45 w 65"/>
                    <a:gd name="T79" fmla="*/ 89 h 90"/>
                    <a:gd name="T80" fmla="*/ 39 w 65"/>
                    <a:gd name="T81" fmla="*/ 90 h 90"/>
                    <a:gd name="T82" fmla="*/ 32 w 65"/>
                    <a:gd name="T83" fmla="*/ 90 h 90"/>
                    <a:gd name="T84" fmla="*/ 24 w 65"/>
                    <a:gd name="T85" fmla="*/ 90 h 90"/>
                    <a:gd name="T86" fmla="*/ 18 w 65"/>
                    <a:gd name="T87" fmla="*/ 87 h 90"/>
                    <a:gd name="T88" fmla="*/ 13 w 65"/>
                    <a:gd name="T89" fmla="*/ 84 h 90"/>
                    <a:gd name="T90" fmla="*/ 8 w 65"/>
                    <a:gd name="T91" fmla="*/ 80 h 90"/>
                    <a:gd name="T92" fmla="*/ 3 w 65"/>
                    <a:gd name="T93" fmla="*/ 73 h 90"/>
                    <a:gd name="T94" fmla="*/ 0 w 65"/>
                    <a:gd name="T95" fmla="*/ 60 h 90"/>
                    <a:gd name="T96" fmla="*/ 0 w 65"/>
                    <a:gd name="T97" fmla="*/ 45 h 90"/>
                    <a:gd name="T98" fmla="*/ 1 w 65"/>
                    <a:gd name="T99" fmla="*/ 23 h 90"/>
                    <a:gd name="T100" fmla="*/ 10 w 65"/>
                    <a:gd name="T101" fmla="*/ 9 h 90"/>
                    <a:gd name="T102" fmla="*/ 13 w 65"/>
                    <a:gd name="T103" fmla="*/ 5 h 90"/>
                    <a:gd name="T104" fmla="*/ 19 w 65"/>
                    <a:gd name="T105" fmla="*/ 2 h 90"/>
                    <a:gd name="T106" fmla="*/ 24 w 65"/>
                    <a:gd name="T107" fmla="*/ 0 h 90"/>
                    <a:gd name="T108" fmla="*/ 32 w 65"/>
                    <a:gd name="T10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90">
                      <a:moveTo>
                        <a:pt x="32" y="16"/>
                      </a:moveTo>
                      <a:lnTo>
                        <a:pt x="28" y="16"/>
                      </a:lnTo>
                      <a:lnTo>
                        <a:pt x="24" y="18"/>
                      </a:lnTo>
                      <a:lnTo>
                        <a:pt x="23" y="20"/>
                      </a:lnTo>
                      <a:lnTo>
                        <a:pt x="19" y="23"/>
                      </a:lnTo>
                      <a:lnTo>
                        <a:pt x="19" y="29"/>
                      </a:lnTo>
                      <a:lnTo>
                        <a:pt x="18" y="36"/>
                      </a:lnTo>
                      <a:lnTo>
                        <a:pt x="18" y="45"/>
                      </a:lnTo>
                      <a:lnTo>
                        <a:pt x="18" y="54"/>
                      </a:lnTo>
                      <a:lnTo>
                        <a:pt x="19" y="61"/>
                      </a:lnTo>
                      <a:lnTo>
                        <a:pt x="19" y="65"/>
                      </a:lnTo>
                      <a:lnTo>
                        <a:pt x="23" y="70"/>
                      </a:lnTo>
                      <a:lnTo>
                        <a:pt x="24" y="73"/>
                      </a:lnTo>
                      <a:lnTo>
                        <a:pt x="28" y="74"/>
                      </a:lnTo>
                      <a:lnTo>
                        <a:pt x="32" y="74"/>
                      </a:lnTo>
                      <a:lnTo>
                        <a:pt x="36" y="74"/>
                      </a:lnTo>
                      <a:lnTo>
                        <a:pt x="39" y="73"/>
                      </a:lnTo>
                      <a:lnTo>
                        <a:pt x="41" y="70"/>
                      </a:lnTo>
                      <a:lnTo>
                        <a:pt x="44" y="67"/>
                      </a:lnTo>
                      <a:lnTo>
                        <a:pt x="44" y="61"/>
                      </a:lnTo>
                      <a:lnTo>
                        <a:pt x="45" y="54"/>
                      </a:lnTo>
                      <a:lnTo>
                        <a:pt x="45" y="45"/>
                      </a:lnTo>
                      <a:lnTo>
                        <a:pt x="45" y="36"/>
                      </a:lnTo>
                      <a:lnTo>
                        <a:pt x="44" y="29"/>
                      </a:lnTo>
                      <a:lnTo>
                        <a:pt x="44" y="25"/>
                      </a:lnTo>
                      <a:lnTo>
                        <a:pt x="41" y="20"/>
                      </a:lnTo>
                      <a:lnTo>
                        <a:pt x="39" y="18"/>
                      </a:lnTo>
                      <a:lnTo>
                        <a:pt x="36" y="16"/>
                      </a:lnTo>
                      <a:lnTo>
                        <a:pt x="32" y="16"/>
                      </a:lnTo>
                      <a:close/>
                      <a:moveTo>
                        <a:pt x="32" y="0"/>
                      </a:moveTo>
                      <a:lnTo>
                        <a:pt x="39" y="0"/>
                      </a:lnTo>
                      <a:lnTo>
                        <a:pt x="45" y="2"/>
                      </a:lnTo>
                      <a:lnTo>
                        <a:pt x="50" y="5"/>
                      </a:lnTo>
                      <a:lnTo>
                        <a:pt x="55" y="9"/>
                      </a:lnTo>
                      <a:lnTo>
                        <a:pt x="62" y="23"/>
                      </a:lnTo>
                      <a:lnTo>
                        <a:pt x="65" y="45"/>
                      </a:lnTo>
                      <a:lnTo>
                        <a:pt x="62" y="67"/>
                      </a:lnTo>
                      <a:lnTo>
                        <a:pt x="54" y="81"/>
                      </a:lnTo>
                      <a:lnTo>
                        <a:pt x="50" y="86"/>
                      </a:lnTo>
                      <a:lnTo>
                        <a:pt x="45" y="89"/>
                      </a:lnTo>
                      <a:lnTo>
                        <a:pt x="39" y="90"/>
                      </a:lnTo>
                      <a:lnTo>
                        <a:pt x="32" y="90"/>
                      </a:lnTo>
                      <a:lnTo>
                        <a:pt x="24" y="90"/>
                      </a:lnTo>
                      <a:lnTo>
                        <a:pt x="18" y="87"/>
                      </a:lnTo>
                      <a:lnTo>
                        <a:pt x="13" y="84"/>
                      </a:lnTo>
                      <a:lnTo>
                        <a:pt x="8" y="80"/>
                      </a:lnTo>
                      <a:lnTo>
                        <a:pt x="3" y="73"/>
                      </a:lnTo>
                      <a:lnTo>
                        <a:pt x="0" y="60"/>
                      </a:lnTo>
                      <a:lnTo>
                        <a:pt x="0" y="45"/>
                      </a:lnTo>
                      <a:lnTo>
                        <a:pt x="1" y="23"/>
                      </a:lnTo>
                      <a:lnTo>
                        <a:pt x="10" y="9"/>
                      </a:lnTo>
                      <a:lnTo>
                        <a:pt x="13" y="5"/>
                      </a:lnTo>
                      <a:lnTo>
                        <a:pt x="19" y="2"/>
                      </a:lnTo>
                      <a:lnTo>
                        <a:pt x="24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8" name="Rectangle 873"/>
                <p:cNvSpPr>
                  <a:spLocks noChangeArrowheads="1"/>
                </p:cNvSpPr>
                <p:nvPr/>
              </p:nvSpPr>
              <p:spPr bwMode="auto">
                <a:xfrm>
                  <a:off x="2639" y="3662"/>
                  <a:ext cx="13" cy="12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9" name="Freeform 874"/>
                <p:cNvSpPr>
                  <a:spLocks/>
                </p:cNvSpPr>
                <p:nvPr/>
              </p:nvSpPr>
              <p:spPr bwMode="auto">
                <a:xfrm>
                  <a:off x="2655" y="3629"/>
                  <a:ext cx="15" cy="59"/>
                </a:xfrm>
                <a:custGeom>
                  <a:avLst/>
                  <a:gdLst>
                    <a:gd name="T0" fmla="*/ 19 w 29"/>
                    <a:gd name="T1" fmla="*/ 0 h 59"/>
                    <a:gd name="T2" fmla="*/ 29 w 29"/>
                    <a:gd name="T3" fmla="*/ 0 h 59"/>
                    <a:gd name="T4" fmla="*/ 29 w 29"/>
                    <a:gd name="T5" fmla="*/ 59 h 59"/>
                    <a:gd name="T6" fmla="*/ 16 w 29"/>
                    <a:gd name="T7" fmla="*/ 59 h 59"/>
                    <a:gd name="T8" fmla="*/ 16 w 29"/>
                    <a:gd name="T9" fmla="*/ 17 h 59"/>
                    <a:gd name="T10" fmla="*/ 10 w 29"/>
                    <a:gd name="T11" fmla="*/ 22 h 59"/>
                    <a:gd name="T12" fmla="*/ 0 w 29"/>
                    <a:gd name="T13" fmla="*/ 26 h 59"/>
                    <a:gd name="T14" fmla="*/ 0 w 29"/>
                    <a:gd name="T15" fmla="*/ 14 h 59"/>
                    <a:gd name="T16" fmla="*/ 5 w 29"/>
                    <a:gd name="T17" fmla="*/ 13 h 59"/>
                    <a:gd name="T18" fmla="*/ 11 w 29"/>
                    <a:gd name="T19" fmla="*/ 10 h 59"/>
                    <a:gd name="T20" fmla="*/ 16 w 29"/>
                    <a:gd name="T21" fmla="*/ 6 h 59"/>
                    <a:gd name="T22" fmla="*/ 19 w 29"/>
                    <a:gd name="T23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" h="59">
                      <a:moveTo>
                        <a:pt x="19" y="0"/>
                      </a:moveTo>
                      <a:lnTo>
                        <a:pt x="29" y="0"/>
                      </a:lnTo>
                      <a:lnTo>
                        <a:pt x="29" y="59"/>
                      </a:lnTo>
                      <a:lnTo>
                        <a:pt x="16" y="59"/>
                      </a:lnTo>
                      <a:lnTo>
                        <a:pt x="16" y="17"/>
                      </a:lnTo>
                      <a:lnTo>
                        <a:pt x="10" y="22"/>
                      </a:lnTo>
                      <a:lnTo>
                        <a:pt x="0" y="26"/>
                      </a:lnTo>
                      <a:lnTo>
                        <a:pt x="0" y="14"/>
                      </a:lnTo>
                      <a:lnTo>
                        <a:pt x="5" y="13"/>
                      </a:lnTo>
                      <a:lnTo>
                        <a:pt x="11" y="10"/>
                      </a:lnTo>
                      <a:lnTo>
                        <a:pt x="16" y="6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0" name="Freeform 875"/>
                <p:cNvSpPr>
                  <a:spLocks/>
                </p:cNvSpPr>
                <p:nvPr/>
              </p:nvSpPr>
              <p:spPr bwMode="auto">
                <a:xfrm>
                  <a:off x="2680" y="3630"/>
                  <a:ext cx="22" cy="60"/>
                </a:xfrm>
                <a:custGeom>
                  <a:avLst/>
                  <a:gdLst>
                    <a:gd name="T0" fmla="*/ 8 w 44"/>
                    <a:gd name="T1" fmla="*/ 0 h 60"/>
                    <a:gd name="T2" fmla="*/ 40 w 44"/>
                    <a:gd name="T3" fmla="*/ 0 h 60"/>
                    <a:gd name="T4" fmla="*/ 40 w 44"/>
                    <a:gd name="T5" fmla="*/ 12 h 60"/>
                    <a:gd name="T6" fmla="*/ 18 w 44"/>
                    <a:gd name="T7" fmla="*/ 12 h 60"/>
                    <a:gd name="T8" fmla="*/ 16 w 44"/>
                    <a:gd name="T9" fmla="*/ 22 h 60"/>
                    <a:gd name="T10" fmla="*/ 19 w 44"/>
                    <a:gd name="T11" fmla="*/ 19 h 60"/>
                    <a:gd name="T12" fmla="*/ 24 w 44"/>
                    <a:gd name="T13" fmla="*/ 19 h 60"/>
                    <a:gd name="T14" fmla="*/ 29 w 44"/>
                    <a:gd name="T15" fmla="*/ 19 h 60"/>
                    <a:gd name="T16" fmla="*/ 34 w 44"/>
                    <a:gd name="T17" fmla="*/ 22 h 60"/>
                    <a:gd name="T18" fmla="*/ 39 w 44"/>
                    <a:gd name="T19" fmla="*/ 25 h 60"/>
                    <a:gd name="T20" fmla="*/ 42 w 44"/>
                    <a:gd name="T21" fmla="*/ 28 h 60"/>
                    <a:gd name="T22" fmla="*/ 44 w 44"/>
                    <a:gd name="T23" fmla="*/ 34 h 60"/>
                    <a:gd name="T24" fmla="*/ 44 w 44"/>
                    <a:gd name="T25" fmla="*/ 39 h 60"/>
                    <a:gd name="T26" fmla="*/ 42 w 44"/>
                    <a:gd name="T27" fmla="*/ 45 h 60"/>
                    <a:gd name="T28" fmla="*/ 39 w 44"/>
                    <a:gd name="T29" fmla="*/ 51 h 60"/>
                    <a:gd name="T30" fmla="*/ 34 w 44"/>
                    <a:gd name="T31" fmla="*/ 55 h 60"/>
                    <a:gd name="T32" fmla="*/ 29 w 44"/>
                    <a:gd name="T33" fmla="*/ 58 h 60"/>
                    <a:gd name="T34" fmla="*/ 21 w 44"/>
                    <a:gd name="T35" fmla="*/ 60 h 60"/>
                    <a:gd name="T36" fmla="*/ 16 w 44"/>
                    <a:gd name="T37" fmla="*/ 58 h 60"/>
                    <a:gd name="T38" fmla="*/ 11 w 44"/>
                    <a:gd name="T39" fmla="*/ 57 h 60"/>
                    <a:gd name="T40" fmla="*/ 6 w 44"/>
                    <a:gd name="T41" fmla="*/ 55 h 60"/>
                    <a:gd name="T42" fmla="*/ 3 w 44"/>
                    <a:gd name="T43" fmla="*/ 51 h 60"/>
                    <a:gd name="T44" fmla="*/ 1 w 44"/>
                    <a:gd name="T45" fmla="*/ 47 h 60"/>
                    <a:gd name="T46" fmla="*/ 0 w 44"/>
                    <a:gd name="T47" fmla="*/ 42 h 60"/>
                    <a:gd name="T48" fmla="*/ 11 w 44"/>
                    <a:gd name="T49" fmla="*/ 41 h 60"/>
                    <a:gd name="T50" fmla="*/ 13 w 44"/>
                    <a:gd name="T51" fmla="*/ 44 h 60"/>
                    <a:gd name="T52" fmla="*/ 14 w 44"/>
                    <a:gd name="T53" fmla="*/ 47 h 60"/>
                    <a:gd name="T54" fmla="*/ 18 w 44"/>
                    <a:gd name="T55" fmla="*/ 48 h 60"/>
                    <a:gd name="T56" fmla="*/ 21 w 44"/>
                    <a:gd name="T57" fmla="*/ 50 h 60"/>
                    <a:gd name="T58" fmla="*/ 26 w 44"/>
                    <a:gd name="T59" fmla="*/ 48 h 60"/>
                    <a:gd name="T60" fmla="*/ 29 w 44"/>
                    <a:gd name="T61" fmla="*/ 47 h 60"/>
                    <a:gd name="T62" fmla="*/ 31 w 44"/>
                    <a:gd name="T63" fmla="*/ 44 h 60"/>
                    <a:gd name="T64" fmla="*/ 31 w 44"/>
                    <a:gd name="T65" fmla="*/ 39 h 60"/>
                    <a:gd name="T66" fmla="*/ 31 w 44"/>
                    <a:gd name="T67" fmla="*/ 35 h 60"/>
                    <a:gd name="T68" fmla="*/ 29 w 44"/>
                    <a:gd name="T69" fmla="*/ 32 h 60"/>
                    <a:gd name="T70" fmla="*/ 26 w 44"/>
                    <a:gd name="T71" fmla="*/ 31 h 60"/>
                    <a:gd name="T72" fmla="*/ 21 w 44"/>
                    <a:gd name="T73" fmla="*/ 29 h 60"/>
                    <a:gd name="T74" fmla="*/ 16 w 44"/>
                    <a:gd name="T75" fmla="*/ 31 h 60"/>
                    <a:gd name="T76" fmla="*/ 11 w 44"/>
                    <a:gd name="T77" fmla="*/ 34 h 60"/>
                    <a:gd name="T78" fmla="*/ 1 w 44"/>
                    <a:gd name="T79" fmla="*/ 32 h 60"/>
                    <a:gd name="T80" fmla="*/ 8 w 44"/>
                    <a:gd name="T81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" h="60">
                      <a:moveTo>
                        <a:pt x="8" y="0"/>
                      </a:moveTo>
                      <a:lnTo>
                        <a:pt x="40" y="0"/>
                      </a:lnTo>
                      <a:lnTo>
                        <a:pt x="40" y="12"/>
                      </a:lnTo>
                      <a:lnTo>
                        <a:pt x="18" y="12"/>
                      </a:lnTo>
                      <a:lnTo>
                        <a:pt x="16" y="22"/>
                      </a:lnTo>
                      <a:lnTo>
                        <a:pt x="19" y="19"/>
                      </a:lnTo>
                      <a:lnTo>
                        <a:pt x="24" y="19"/>
                      </a:lnTo>
                      <a:lnTo>
                        <a:pt x="29" y="19"/>
                      </a:lnTo>
                      <a:lnTo>
                        <a:pt x="34" y="22"/>
                      </a:lnTo>
                      <a:lnTo>
                        <a:pt x="39" y="25"/>
                      </a:lnTo>
                      <a:lnTo>
                        <a:pt x="42" y="28"/>
                      </a:lnTo>
                      <a:lnTo>
                        <a:pt x="44" y="34"/>
                      </a:lnTo>
                      <a:lnTo>
                        <a:pt x="44" y="39"/>
                      </a:lnTo>
                      <a:lnTo>
                        <a:pt x="42" y="45"/>
                      </a:lnTo>
                      <a:lnTo>
                        <a:pt x="39" y="51"/>
                      </a:lnTo>
                      <a:lnTo>
                        <a:pt x="34" y="55"/>
                      </a:lnTo>
                      <a:lnTo>
                        <a:pt x="29" y="58"/>
                      </a:lnTo>
                      <a:lnTo>
                        <a:pt x="21" y="60"/>
                      </a:lnTo>
                      <a:lnTo>
                        <a:pt x="16" y="58"/>
                      </a:lnTo>
                      <a:lnTo>
                        <a:pt x="11" y="57"/>
                      </a:lnTo>
                      <a:lnTo>
                        <a:pt x="6" y="55"/>
                      </a:lnTo>
                      <a:lnTo>
                        <a:pt x="3" y="51"/>
                      </a:lnTo>
                      <a:lnTo>
                        <a:pt x="1" y="47"/>
                      </a:lnTo>
                      <a:lnTo>
                        <a:pt x="0" y="42"/>
                      </a:lnTo>
                      <a:lnTo>
                        <a:pt x="11" y="41"/>
                      </a:lnTo>
                      <a:lnTo>
                        <a:pt x="13" y="44"/>
                      </a:lnTo>
                      <a:lnTo>
                        <a:pt x="14" y="47"/>
                      </a:lnTo>
                      <a:lnTo>
                        <a:pt x="18" y="48"/>
                      </a:lnTo>
                      <a:lnTo>
                        <a:pt x="21" y="50"/>
                      </a:lnTo>
                      <a:lnTo>
                        <a:pt x="26" y="48"/>
                      </a:lnTo>
                      <a:lnTo>
                        <a:pt x="29" y="47"/>
                      </a:lnTo>
                      <a:lnTo>
                        <a:pt x="31" y="44"/>
                      </a:lnTo>
                      <a:lnTo>
                        <a:pt x="31" y="39"/>
                      </a:lnTo>
                      <a:lnTo>
                        <a:pt x="31" y="35"/>
                      </a:lnTo>
                      <a:lnTo>
                        <a:pt x="29" y="32"/>
                      </a:lnTo>
                      <a:lnTo>
                        <a:pt x="26" y="31"/>
                      </a:lnTo>
                      <a:lnTo>
                        <a:pt x="21" y="29"/>
                      </a:lnTo>
                      <a:lnTo>
                        <a:pt x="16" y="31"/>
                      </a:lnTo>
                      <a:lnTo>
                        <a:pt x="11" y="34"/>
                      </a:lnTo>
                      <a:lnTo>
                        <a:pt x="1" y="32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1" name="Freeform 876"/>
                <p:cNvSpPr>
                  <a:spLocks/>
                </p:cNvSpPr>
                <p:nvPr/>
              </p:nvSpPr>
              <p:spPr bwMode="auto">
                <a:xfrm>
                  <a:off x="2565" y="3662"/>
                  <a:ext cx="21" cy="88"/>
                </a:xfrm>
                <a:custGeom>
                  <a:avLst/>
                  <a:gdLst>
                    <a:gd name="T0" fmla="*/ 28 w 43"/>
                    <a:gd name="T1" fmla="*/ 0 h 88"/>
                    <a:gd name="T2" fmla="*/ 43 w 43"/>
                    <a:gd name="T3" fmla="*/ 0 h 88"/>
                    <a:gd name="T4" fmla="*/ 43 w 43"/>
                    <a:gd name="T5" fmla="*/ 88 h 88"/>
                    <a:gd name="T6" fmla="*/ 25 w 43"/>
                    <a:gd name="T7" fmla="*/ 88 h 88"/>
                    <a:gd name="T8" fmla="*/ 25 w 43"/>
                    <a:gd name="T9" fmla="*/ 25 h 88"/>
                    <a:gd name="T10" fmla="*/ 17 w 43"/>
                    <a:gd name="T11" fmla="*/ 31 h 88"/>
                    <a:gd name="T12" fmla="*/ 8 w 43"/>
                    <a:gd name="T13" fmla="*/ 35 h 88"/>
                    <a:gd name="T14" fmla="*/ 0 w 43"/>
                    <a:gd name="T15" fmla="*/ 38 h 88"/>
                    <a:gd name="T16" fmla="*/ 0 w 43"/>
                    <a:gd name="T17" fmla="*/ 22 h 88"/>
                    <a:gd name="T18" fmla="*/ 7 w 43"/>
                    <a:gd name="T19" fmla="*/ 19 h 88"/>
                    <a:gd name="T20" fmla="*/ 15 w 43"/>
                    <a:gd name="T21" fmla="*/ 13 h 88"/>
                    <a:gd name="T22" fmla="*/ 21 w 43"/>
                    <a:gd name="T23" fmla="*/ 9 h 88"/>
                    <a:gd name="T24" fmla="*/ 25 w 43"/>
                    <a:gd name="T25" fmla="*/ 5 h 88"/>
                    <a:gd name="T26" fmla="*/ 28 w 43"/>
                    <a:gd name="T27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88">
                      <a:moveTo>
                        <a:pt x="28" y="0"/>
                      </a:moveTo>
                      <a:lnTo>
                        <a:pt x="43" y="0"/>
                      </a:lnTo>
                      <a:lnTo>
                        <a:pt x="43" y="88"/>
                      </a:lnTo>
                      <a:lnTo>
                        <a:pt x="25" y="88"/>
                      </a:lnTo>
                      <a:lnTo>
                        <a:pt x="25" y="25"/>
                      </a:lnTo>
                      <a:lnTo>
                        <a:pt x="17" y="31"/>
                      </a:lnTo>
                      <a:lnTo>
                        <a:pt x="8" y="35"/>
                      </a:lnTo>
                      <a:lnTo>
                        <a:pt x="0" y="38"/>
                      </a:lnTo>
                      <a:lnTo>
                        <a:pt x="0" y="22"/>
                      </a:lnTo>
                      <a:lnTo>
                        <a:pt x="7" y="19"/>
                      </a:lnTo>
                      <a:lnTo>
                        <a:pt x="15" y="13"/>
                      </a:lnTo>
                      <a:lnTo>
                        <a:pt x="21" y="9"/>
                      </a:lnTo>
                      <a:lnTo>
                        <a:pt x="25" y="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2" name="Freeform 877"/>
                <p:cNvSpPr>
                  <a:spLocks noEditPoints="1"/>
                </p:cNvSpPr>
                <p:nvPr/>
              </p:nvSpPr>
              <p:spPr bwMode="auto">
                <a:xfrm>
                  <a:off x="2601" y="3662"/>
                  <a:ext cx="32" cy="90"/>
                </a:xfrm>
                <a:custGeom>
                  <a:avLst/>
                  <a:gdLst>
                    <a:gd name="T0" fmla="*/ 32 w 65"/>
                    <a:gd name="T1" fmla="*/ 15 h 90"/>
                    <a:gd name="T2" fmla="*/ 29 w 65"/>
                    <a:gd name="T3" fmla="*/ 16 h 90"/>
                    <a:gd name="T4" fmla="*/ 26 w 65"/>
                    <a:gd name="T5" fmla="*/ 18 h 90"/>
                    <a:gd name="T6" fmla="*/ 23 w 65"/>
                    <a:gd name="T7" fmla="*/ 19 h 90"/>
                    <a:gd name="T8" fmla="*/ 21 w 65"/>
                    <a:gd name="T9" fmla="*/ 23 h 90"/>
                    <a:gd name="T10" fmla="*/ 19 w 65"/>
                    <a:gd name="T11" fmla="*/ 29 h 90"/>
                    <a:gd name="T12" fmla="*/ 19 w 65"/>
                    <a:gd name="T13" fmla="*/ 36 h 90"/>
                    <a:gd name="T14" fmla="*/ 19 w 65"/>
                    <a:gd name="T15" fmla="*/ 45 h 90"/>
                    <a:gd name="T16" fmla="*/ 19 w 65"/>
                    <a:gd name="T17" fmla="*/ 54 h 90"/>
                    <a:gd name="T18" fmla="*/ 19 w 65"/>
                    <a:gd name="T19" fmla="*/ 60 h 90"/>
                    <a:gd name="T20" fmla="*/ 21 w 65"/>
                    <a:gd name="T21" fmla="*/ 65 h 90"/>
                    <a:gd name="T22" fmla="*/ 23 w 65"/>
                    <a:gd name="T23" fmla="*/ 70 h 90"/>
                    <a:gd name="T24" fmla="*/ 26 w 65"/>
                    <a:gd name="T25" fmla="*/ 73 h 90"/>
                    <a:gd name="T26" fmla="*/ 29 w 65"/>
                    <a:gd name="T27" fmla="*/ 74 h 90"/>
                    <a:gd name="T28" fmla="*/ 32 w 65"/>
                    <a:gd name="T29" fmla="*/ 74 h 90"/>
                    <a:gd name="T30" fmla="*/ 36 w 65"/>
                    <a:gd name="T31" fmla="*/ 74 h 90"/>
                    <a:gd name="T32" fmla="*/ 39 w 65"/>
                    <a:gd name="T33" fmla="*/ 73 h 90"/>
                    <a:gd name="T34" fmla="*/ 42 w 65"/>
                    <a:gd name="T35" fmla="*/ 70 h 90"/>
                    <a:gd name="T36" fmla="*/ 44 w 65"/>
                    <a:gd name="T37" fmla="*/ 65 h 90"/>
                    <a:gd name="T38" fmla="*/ 45 w 65"/>
                    <a:gd name="T39" fmla="*/ 61 h 90"/>
                    <a:gd name="T40" fmla="*/ 45 w 65"/>
                    <a:gd name="T41" fmla="*/ 54 h 90"/>
                    <a:gd name="T42" fmla="*/ 45 w 65"/>
                    <a:gd name="T43" fmla="*/ 45 h 90"/>
                    <a:gd name="T44" fmla="*/ 45 w 65"/>
                    <a:gd name="T45" fmla="*/ 36 h 90"/>
                    <a:gd name="T46" fmla="*/ 45 w 65"/>
                    <a:gd name="T47" fmla="*/ 29 h 90"/>
                    <a:gd name="T48" fmla="*/ 44 w 65"/>
                    <a:gd name="T49" fmla="*/ 25 h 90"/>
                    <a:gd name="T50" fmla="*/ 42 w 65"/>
                    <a:gd name="T51" fmla="*/ 19 h 90"/>
                    <a:gd name="T52" fmla="*/ 39 w 65"/>
                    <a:gd name="T53" fmla="*/ 18 h 90"/>
                    <a:gd name="T54" fmla="*/ 36 w 65"/>
                    <a:gd name="T55" fmla="*/ 16 h 90"/>
                    <a:gd name="T56" fmla="*/ 32 w 65"/>
                    <a:gd name="T57" fmla="*/ 15 h 90"/>
                    <a:gd name="T58" fmla="*/ 32 w 65"/>
                    <a:gd name="T59" fmla="*/ 0 h 90"/>
                    <a:gd name="T60" fmla="*/ 39 w 65"/>
                    <a:gd name="T61" fmla="*/ 0 h 90"/>
                    <a:gd name="T62" fmla="*/ 45 w 65"/>
                    <a:gd name="T63" fmla="*/ 2 h 90"/>
                    <a:gd name="T64" fmla="*/ 50 w 65"/>
                    <a:gd name="T65" fmla="*/ 5 h 90"/>
                    <a:gd name="T66" fmla="*/ 55 w 65"/>
                    <a:gd name="T67" fmla="*/ 9 h 90"/>
                    <a:gd name="T68" fmla="*/ 63 w 65"/>
                    <a:gd name="T69" fmla="*/ 23 h 90"/>
                    <a:gd name="T70" fmla="*/ 65 w 65"/>
                    <a:gd name="T71" fmla="*/ 45 h 90"/>
                    <a:gd name="T72" fmla="*/ 63 w 65"/>
                    <a:gd name="T73" fmla="*/ 67 h 90"/>
                    <a:gd name="T74" fmla="*/ 55 w 65"/>
                    <a:gd name="T75" fmla="*/ 81 h 90"/>
                    <a:gd name="T76" fmla="*/ 50 w 65"/>
                    <a:gd name="T77" fmla="*/ 84 h 90"/>
                    <a:gd name="T78" fmla="*/ 45 w 65"/>
                    <a:gd name="T79" fmla="*/ 87 h 90"/>
                    <a:gd name="T80" fmla="*/ 39 w 65"/>
                    <a:gd name="T81" fmla="*/ 88 h 90"/>
                    <a:gd name="T82" fmla="*/ 32 w 65"/>
                    <a:gd name="T83" fmla="*/ 90 h 90"/>
                    <a:gd name="T84" fmla="*/ 26 w 65"/>
                    <a:gd name="T85" fmla="*/ 88 h 90"/>
                    <a:gd name="T86" fmla="*/ 19 w 65"/>
                    <a:gd name="T87" fmla="*/ 87 h 90"/>
                    <a:gd name="T88" fmla="*/ 15 w 65"/>
                    <a:gd name="T89" fmla="*/ 84 h 90"/>
                    <a:gd name="T90" fmla="*/ 10 w 65"/>
                    <a:gd name="T91" fmla="*/ 80 h 90"/>
                    <a:gd name="T92" fmla="*/ 3 w 65"/>
                    <a:gd name="T93" fmla="*/ 71 h 90"/>
                    <a:gd name="T94" fmla="*/ 1 w 65"/>
                    <a:gd name="T95" fmla="*/ 60 h 90"/>
                    <a:gd name="T96" fmla="*/ 0 w 65"/>
                    <a:gd name="T97" fmla="*/ 45 h 90"/>
                    <a:gd name="T98" fmla="*/ 3 w 65"/>
                    <a:gd name="T99" fmla="*/ 23 h 90"/>
                    <a:gd name="T100" fmla="*/ 10 w 65"/>
                    <a:gd name="T101" fmla="*/ 9 h 90"/>
                    <a:gd name="T102" fmla="*/ 15 w 65"/>
                    <a:gd name="T103" fmla="*/ 5 h 90"/>
                    <a:gd name="T104" fmla="*/ 19 w 65"/>
                    <a:gd name="T105" fmla="*/ 2 h 90"/>
                    <a:gd name="T106" fmla="*/ 26 w 65"/>
                    <a:gd name="T107" fmla="*/ 0 h 90"/>
                    <a:gd name="T108" fmla="*/ 32 w 65"/>
                    <a:gd name="T10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90">
                      <a:moveTo>
                        <a:pt x="32" y="15"/>
                      </a:moveTo>
                      <a:lnTo>
                        <a:pt x="29" y="16"/>
                      </a:lnTo>
                      <a:lnTo>
                        <a:pt x="26" y="18"/>
                      </a:lnTo>
                      <a:lnTo>
                        <a:pt x="23" y="19"/>
                      </a:lnTo>
                      <a:lnTo>
                        <a:pt x="21" y="23"/>
                      </a:lnTo>
                      <a:lnTo>
                        <a:pt x="19" y="29"/>
                      </a:lnTo>
                      <a:lnTo>
                        <a:pt x="19" y="36"/>
                      </a:lnTo>
                      <a:lnTo>
                        <a:pt x="19" y="45"/>
                      </a:lnTo>
                      <a:lnTo>
                        <a:pt x="19" y="54"/>
                      </a:lnTo>
                      <a:lnTo>
                        <a:pt x="19" y="60"/>
                      </a:lnTo>
                      <a:lnTo>
                        <a:pt x="21" y="65"/>
                      </a:lnTo>
                      <a:lnTo>
                        <a:pt x="23" y="70"/>
                      </a:lnTo>
                      <a:lnTo>
                        <a:pt x="26" y="73"/>
                      </a:lnTo>
                      <a:lnTo>
                        <a:pt x="29" y="74"/>
                      </a:lnTo>
                      <a:lnTo>
                        <a:pt x="32" y="74"/>
                      </a:lnTo>
                      <a:lnTo>
                        <a:pt x="36" y="74"/>
                      </a:lnTo>
                      <a:lnTo>
                        <a:pt x="39" y="73"/>
                      </a:lnTo>
                      <a:lnTo>
                        <a:pt x="42" y="70"/>
                      </a:lnTo>
                      <a:lnTo>
                        <a:pt x="44" y="65"/>
                      </a:lnTo>
                      <a:lnTo>
                        <a:pt x="45" y="61"/>
                      </a:lnTo>
                      <a:lnTo>
                        <a:pt x="45" y="54"/>
                      </a:lnTo>
                      <a:lnTo>
                        <a:pt x="45" y="45"/>
                      </a:lnTo>
                      <a:lnTo>
                        <a:pt x="45" y="36"/>
                      </a:lnTo>
                      <a:lnTo>
                        <a:pt x="45" y="29"/>
                      </a:lnTo>
                      <a:lnTo>
                        <a:pt x="44" y="25"/>
                      </a:lnTo>
                      <a:lnTo>
                        <a:pt x="42" y="19"/>
                      </a:lnTo>
                      <a:lnTo>
                        <a:pt x="39" y="18"/>
                      </a:lnTo>
                      <a:lnTo>
                        <a:pt x="36" y="16"/>
                      </a:lnTo>
                      <a:lnTo>
                        <a:pt x="32" y="15"/>
                      </a:lnTo>
                      <a:close/>
                      <a:moveTo>
                        <a:pt x="32" y="0"/>
                      </a:moveTo>
                      <a:lnTo>
                        <a:pt x="39" y="0"/>
                      </a:lnTo>
                      <a:lnTo>
                        <a:pt x="45" y="2"/>
                      </a:lnTo>
                      <a:lnTo>
                        <a:pt x="50" y="5"/>
                      </a:lnTo>
                      <a:lnTo>
                        <a:pt x="55" y="9"/>
                      </a:lnTo>
                      <a:lnTo>
                        <a:pt x="63" y="23"/>
                      </a:lnTo>
                      <a:lnTo>
                        <a:pt x="65" y="45"/>
                      </a:lnTo>
                      <a:lnTo>
                        <a:pt x="63" y="67"/>
                      </a:lnTo>
                      <a:lnTo>
                        <a:pt x="55" y="81"/>
                      </a:lnTo>
                      <a:lnTo>
                        <a:pt x="50" y="84"/>
                      </a:lnTo>
                      <a:lnTo>
                        <a:pt x="45" y="87"/>
                      </a:lnTo>
                      <a:lnTo>
                        <a:pt x="39" y="88"/>
                      </a:lnTo>
                      <a:lnTo>
                        <a:pt x="32" y="90"/>
                      </a:lnTo>
                      <a:lnTo>
                        <a:pt x="26" y="88"/>
                      </a:lnTo>
                      <a:lnTo>
                        <a:pt x="19" y="87"/>
                      </a:lnTo>
                      <a:lnTo>
                        <a:pt x="15" y="84"/>
                      </a:lnTo>
                      <a:lnTo>
                        <a:pt x="10" y="80"/>
                      </a:lnTo>
                      <a:lnTo>
                        <a:pt x="3" y="71"/>
                      </a:lnTo>
                      <a:lnTo>
                        <a:pt x="1" y="60"/>
                      </a:lnTo>
                      <a:lnTo>
                        <a:pt x="0" y="45"/>
                      </a:lnTo>
                      <a:lnTo>
                        <a:pt x="3" y="23"/>
                      </a:lnTo>
                      <a:lnTo>
                        <a:pt x="10" y="9"/>
                      </a:lnTo>
                      <a:lnTo>
                        <a:pt x="15" y="5"/>
                      </a:lnTo>
                      <a:lnTo>
                        <a:pt x="19" y="2"/>
                      </a:lnTo>
                      <a:lnTo>
                        <a:pt x="26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3" name="Freeform 878"/>
                <p:cNvSpPr>
                  <a:spLocks/>
                </p:cNvSpPr>
                <p:nvPr/>
              </p:nvSpPr>
              <p:spPr bwMode="auto">
                <a:xfrm>
                  <a:off x="2524" y="3693"/>
                  <a:ext cx="31" cy="53"/>
                </a:xfrm>
                <a:custGeom>
                  <a:avLst/>
                  <a:gdLst>
                    <a:gd name="T0" fmla="*/ 5 w 60"/>
                    <a:gd name="T1" fmla="*/ 0 h 53"/>
                    <a:gd name="T2" fmla="*/ 31 w 60"/>
                    <a:gd name="T3" fmla="*/ 23 h 53"/>
                    <a:gd name="T4" fmla="*/ 55 w 60"/>
                    <a:gd name="T5" fmla="*/ 0 h 53"/>
                    <a:gd name="T6" fmla="*/ 60 w 60"/>
                    <a:gd name="T7" fmla="*/ 4 h 53"/>
                    <a:gd name="T8" fmla="*/ 36 w 60"/>
                    <a:gd name="T9" fmla="*/ 27 h 53"/>
                    <a:gd name="T10" fmla="*/ 60 w 60"/>
                    <a:gd name="T11" fmla="*/ 49 h 53"/>
                    <a:gd name="T12" fmla="*/ 55 w 60"/>
                    <a:gd name="T13" fmla="*/ 53 h 53"/>
                    <a:gd name="T14" fmla="*/ 31 w 60"/>
                    <a:gd name="T15" fmla="*/ 31 h 53"/>
                    <a:gd name="T16" fmla="*/ 5 w 60"/>
                    <a:gd name="T17" fmla="*/ 53 h 53"/>
                    <a:gd name="T18" fmla="*/ 0 w 60"/>
                    <a:gd name="T19" fmla="*/ 49 h 53"/>
                    <a:gd name="T20" fmla="*/ 26 w 60"/>
                    <a:gd name="T21" fmla="*/ 27 h 53"/>
                    <a:gd name="T22" fmla="*/ 0 w 60"/>
                    <a:gd name="T23" fmla="*/ 4 h 53"/>
                    <a:gd name="T24" fmla="*/ 5 w 60"/>
                    <a:gd name="T25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0" h="53">
                      <a:moveTo>
                        <a:pt x="5" y="0"/>
                      </a:moveTo>
                      <a:lnTo>
                        <a:pt x="31" y="23"/>
                      </a:lnTo>
                      <a:lnTo>
                        <a:pt x="55" y="0"/>
                      </a:lnTo>
                      <a:lnTo>
                        <a:pt x="60" y="4"/>
                      </a:lnTo>
                      <a:lnTo>
                        <a:pt x="36" y="27"/>
                      </a:lnTo>
                      <a:lnTo>
                        <a:pt x="60" y="49"/>
                      </a:lnTo>
                      <a:lnTo>
                        <a:pt x="55" y="53"/>
                      </a:lnTo>
                      <a:lnTo>
                        <a:pt x="31" y="31"/>
                      </a:lnTo>
                      <a:lnTo>
                        <a:pt x="5" y="53"/>
                      </a:lnTo>
                      <a:lnTo>
                        <a:pt x="0" y="49"/>
                      </a:lnTo>
                      <a:lnTo>
                        <a:pt x="26" y="27"/>
                      </a:lnTo>
                      <a:lnTo>
                        <a:pt x="0" y="4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4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363" y="1166"/>
                  <a:ext cx="0" cy="2589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5" name="Freeform 880"/>
                <p:cNvSpPr>
                  <a:spLocks noEditPoints="1"/>
                </p:cNvSpPr>
                <p:nvPr/>
              </p:nvSpPr>
              <p:spPr bwMode="auto">
                <a:xfrm>
                  <a:off x="192" y="1205"/>
                  <a:ext cx="34" cy="42"/>
                </a:xfrm>
                <a:custGeom>
                  <a:avLst/>
                  <a:gdLst>
                    <a:gd name="T0" fmla="*/ 44 w 69"/>
                    <a:gd name="T1" fmla="*/ 11 h 42"/>
                    <a:gd name="T2" fmla="*/ 38 w 69"/>
                    <a:gd name="T3" fmla="*/ 11 h 42"/>
                    <a:gd name="T4" fmla="*/ 35 w 69"/>
                    <a:gd name="T5" fmla="*/ 13 h 42"/>
                    <a:gd name="T6" fmla="*/ 31 w 69"/>
                    <a:gd name="T7" fmla="*/ 14 h 42"/>
                    <a:gd name="T8" fmla="*/ 28 w 69"/>
                    <a:gd name="T9" fmla="*/ 17 h 42"/>
                    <a:gd name="T10" fmla="*/ 28 w 69"/>
                    <a:gd name="T11" fmla="*/ 22 h 42"/>
                    <a:gd name="T12" fmla="*/ 28 w 69"/>
                    <a:gd name="T13" fmla="*/ 25 h 42"/>
                    <a:gd name="T14" fmla="*/ 31 w 69"/>
                    <a:gd name="T15" fmla="*/ 27 h 42"/>
                    <a:gd name="T16" fmla="*/ 35 w 69"/>
                    <a:gd name="T17" fmla="*/ 30 h 42"/>
                    <a:gd name="T18" fmla="*/ 38 w 69"/>
                    <a:gd name="T19" fmla="*/ 30 h 42"/>
                    <a:gd name="T20" fmla="*/ 43 w 69"/>
                    <a:gd name="T21" fmla="*/ 30 h 42"/>
                    <a:gd name="T22" fmla="*/ 49 w 69"/>
                    <a:gd name="T23" fmla="*/ 30 h 42"/>
                    <a:gd name="T24" fmla="*/ 54 w 69"/>
                    <a:gd name="T25" fmla="*/ 29 h 42"/>
                    <a:gd name="T26" fmla="*/ 56 w 69"/>
                    <a:gd name="T27" fmla="*/ 26 h 42"/>
                    <a:gd name="T28" fmla="*/ 59 w 69"/>
                    <a:gd name="T29" fmla="*/ 23 h 42"/>
                    <a:gd name="T30" fmla="*/ 59 w 69"/>
                    <a:gd name="T31" fmla="*/ 20 h 42"/>
                    <a:gd name="T32" fmla="*/ 57 w 69"/>
                    <a:gd name="T33" fmla="*/ 17 h 42"/>
                    <a:gd name="T34" fmla="*/ 56 w 69"/>
                    <a:gd name="T35" fmla="*/ 14 h 42"/>
                    <a:gd name="T36" fmla="*/ 52 w 69"/>
                    <a:gd name="T37" fmla="*/ 13 h 42"/>
                    <a:gd name="T38" fmla="*/ 48 w 69"/>
                    <a:gd name="T39" fmla="*/ 11 h 42"/>
                    <a:gd name="T40" fmla="*/ 44 w 69"/>
                    <a:gd name="T41" fmla="*/ 11 h 42"/>
                    <a:gd name="T42" fmla="*/ 43 w 69"/>
                    <a:gd name="T43" fmla="*/ 0 h 42"/>
                    <a:gd name="T44" fmla="*/ 51 w 69"/>
                    <a:gd name="T45" fmla="*/ 0 h 42"/>
                    <a:gd name="T46" fmla="*/ 57 w 69"/>
                    <a:gd name="T47" fmla="*/ 3 h 42"/>
                    <a:gd name="T48" fmla="*/ 62 w 69"/>
                    <a:gd name="T49" fmla="*/ 6 h 42"/>
                    <a:gd name="T50" fmla="*/ 65 w 69"/>
                    <a:gd name="T51" fmla="*/ 9 h 42"/>
                    <a:gd name="T52" fmla="*/ 67 w 69"/>
                    <a:gd name="T53" fmla="*/ 13 h 42"/>
                    <a:gd name="T54" fmla="*/ 69 w 69"/>
                    <a:gd name="T55" fmla="*/ 17 h 42"/>
                    <a:gd name="T56" fmla="*/ 67 w 69"/>
                    <a:gd name="T57" fmla="*/ 22 h 42"/>
                    <a:gd name="T58" fmla="*/ 67 w 69"/>
                    <a:gd name="T59" fmla="*/ 25 h 42"/>
                    <a:gd name="T60" fmla="*/ 64 w 69"/>
                    <a:gd name="T61" fmla="*/ 27 h 42"/>
                    <a:gd name="T62" fmla="*/ 61 w 69"/>
                    <a:gd name="T63" fmla="*/ 30 h 42"/>
                    <a:gd name="T64" fmla="*/ 67 w 69"/>
                    <a:gd name="T65" fmla="*/ 30 h 42"/>
                    <a:gd name="T66" fmla="*/ 67 w 69"/>
                    <a:gd name="T67" fmla="*/ 42 h 42"/>
                    <a:gd name="T68" fmla="*/ 0 w 69"/>
                    <a:gd name="T69" fmla="*/ 42 h 42"/>
                    <a:gd name="T70" fmla="*/ 0 w 69"/>
                    <a:gd name="T71" fmla="*/ 30 h 42"/>
                    <a:gd name="T72" fmla="*/ 25 w 69"/>
                    <a:gd name="T73" fmla="*/ 30 h 42"/>
                    <a:gd name="T74" fmla="*/ 22 w 69"/>
                    <a:gd name="T75" fmla="*/ 27 h 42"/>
                    <a:gd name="T76" fmla="*/ 18 w 69"/>
                    <a:gd name="T77" fmla="*/ 23 h 42"/>
                    <a:gd name="T78" fmla="*/ 18 w 69"/>
                    <a:gd name="T79" fmla="*/ 19 h 42"/>
                    <a:gd name="T80" fmla="*/ 18 w 69"/>
                    <a:gd name="T81" fmla="*/ 13 h 42"/>
                    <a:gd name="T82" fmla="*/ 22 w 69"/>
                    <a:gd name="T83" fmla="*/ 9 h 42"/>
                    <a:gd name="T84" fmla="*/ 25 w 69"/>
                    <a:gd name="T85" fmla="*/ 6 h 42"/>
                    <a:gd name="T86" fmla="*/ 30 w 69"/>
                    <a:gd name="T87" fmla="*/ 3 h 42"/>
                    <a:gd name="T88" fmla="*/ 36 w 69"/>
                    <a:gd name="T89" fmla="*/ 0 h 42"/>
                    <a:gd name="T90" fmla="*/ 43 w 69"/>
                    <a:gd name="T91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69" h="42">
                      <a:moveTo>
                        <a:pt x="44" y="11"/>
                      </a:moveTo>
                      <a:lnTo>
                        <a:pt x="38" y="11"/>
                      </a:lnTo>
                      <a:lnTo>
                        <a:pt x="35" y="13"/>
                      </a:lnTo>
                      <a:lnTo>
                        <a:pt x="31" y="14"/>
                      </a:lnTo>
                      <a:lnTo>
                        <a:pt x="28" y="17"/>
                      </a:lnTo>
                      <a:lnTo>
                        <a:pt x="28" y="22"/>
                      </a:lnTo>
                      <a:lnTo>
                        <a:pt x="28" y="25"/>
                      </a:lnTo>
                      <a:lnTo>
                        <a:pt x="31" y="27"/>
                      </a:lnTo>
                      <a:lnTo>
                        <a:pt x="35" y="30"/>
                      </a:lnTo>
                      <a:lnTo>
                        <a:pt x="38" y="30"/>
                      </a:lnTo>
                      <a:lnTo>
                        <a:pt x="43" y="30"/>
                      </a:lnTo>
                      <a:lnTo>
                        <a:pt x="49" y="30"/>
                      </a:lnTo>
                      <a:lnTo>
                        <a:pt x="54" y="29"/>
                      </a:lnTo>
                      <a:lnTo>
                        <a:pt x="56" y="26"/>
                      </a:lnTo>
                      <a:lnTo>
                        <a:pt x="59" y="23"/>
                      </a:lnTo>
                      <a:lnTo>
                        <a:pt x="59" y="20"/>
                      </a:lnTo>
                      <a:lnTo>
                        <a:pt x="57" y="17"/>
                      </a:lnTo>
                      <a:lnTo>
                        <a:pt x="56" y="14"/>
                      </a:lnTo>
                      <a:lnTo>
                        <a:pt x="52" y="13"/>
                      </a:lnTo>
                      <a:lnTo>
                        <a:pt x="48" y="11"/>
                      </a:lnTo>
                      <a:lnTo>
                        <a:pt x="44" y="11"/>
                      </a:lnTo>
                      <a:close/>
                      <a:moveTo>
                        <a:pt x="43" y="0"/>
                      </a:moveTo>
                      <a:lnTo>
                        <a:pt x="51" y="0"/>
                      </a:lnTo>
                      <a:lnTo>
                        <a:pt x="57" y="3"/>
                      </a:lnTo>
                      <a:lnTo>
                        <a:pt x="62" y="6"/>
                      </a:lnTo>
                      <a:lnTo>
                        <a:pt x="65" y="9"/>
                      </a:lnTo>
                      <a:lnTo>
                        <a:pt x="67" y="13"/>
                      </a:lnTo>
                      <a:lnTo>
                        <a:pt x="69" y="17"/>
                      </a:lnTo>
                      <a:lnTo>
                        <a:pt x="67" y="22"/>
                      </a:lnTo>
                      <a:lnTo>
                        <a:pt x="67" y="25"/>
                      </a:lnTo>
                      <a:lnTo>
                        <a:pt x="64" y="27"/>
                      </a:lnTo>
                      <a:lnTo>
                        <a:pt x="61" y="30"/>
                      </a:lnTo>
                      <a:lnTo>
                        <a:pt x="67" y="30"/>
                      </a:lnTo>
                      <a:lnTo>
                        <a:pt x="67" y="42"/>
                      </a:lnTo>
                      <a:lnTo>
                        <a:pt x="0" y="42"/>
                      </a:lnTo>
                      <a:lnTo>
                        <a:pt x="0" y="30"/>
                      </a:lnTo>
                      <a:lnTo>
                        <a:pt x="25" y="30"/>
                      </a:lnTo>
                      <a:lnTo>
                        <a:pt x="22" y="27"/>
                      </a:lnTo>
                      <a:lnTo>
                        <a:pt x="18" y="23"/>
                      </a:lnTo>
                      <a:lnTo>
                        <a:pt x="18" y="19"/>
                      </a:lnTo>
                      <a:lnTo>
                        <a:pt x="18" y="13"/>
                      </a:lnTo>
                      <a:lnTo>
                        <a:pt x="22" y="9"/>
                      </a:lnTo>
                      <a:lnTo>
                        <a:pt x="25" y="6"/>
                      </a:lnTo>
                      <a:lnTo>
                        <a:pt x="30" y="3"/>
                      </a:lnTo>
                      <a:lnTo>
                        <a:pt x="36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6" name="Freeform 881"/>
                <p:cNvSpPr>
                  <a:spLocks/>
                </p:cNvSpPr>
                <p:nvPr/>
              </p:nvSpPr>
              <p:spPr bwMode="auto">
                <a:xfrm>
                  <a:off x="201" y="1170"/>
                  <a:ext cx="24" cy="26"/>
                </a:xfrm>
                <a:custGeom>
                  <a:avLst/>
                  <a:gdLst>
                    <a:gd name="T0" fmla="*/ 4 w 49"/>
                    <a:gd name="T1" fmla="*/ 0 h 26"/>
                    <a:gd name="T2" fmla="*/ 15 w 49"/>
                    <a:gd name="T3" fmla="*/ 3 h 26"/>
                    <a:gd name="T4" fmla="*/ 13 w 49"/>
                    <a:gd name="T5" fmla="*/ 6 h 26"/>
                    <a:gd name="T6" fmla="*/ 13 w 49"/>
                    <a:gd name="T7" fmla="*/ 7 h 26"/>
                    <a:gd name="T8" fmla="*/ 13 w 49"/>
                    <a:gd name="T9" fmla="*/ 10 h 26"/>
                    <a:gd name="T10" fmla="*/ 15 w 49"/>
                    <a:gd name="T11" fmla="*/ 12 h 26"/>
                    <a:gd name="T12" fmla="*/ 17 w 49"/>
                    <a:gd name="T13" fmla="*/ 13 h 26"/>
                    <a:gd name="T14" fmla="*/ 20 w 49"/>
                    <a:gd name="T15" fmla="*/ 15 h 26"/>
                    <a:gd name="T16" fmla="*/ 23 w 49"/>
                    <a:gd name="T17" fmla="*/ 15 h 26"/>
                    <a:gd name="T18" fmla="*/ 28 w 49"/>
                    <a:gd name="T19" fmla="*/ 15 h 26"/>
                    <a:gd name="T20" fmla="*/ 34 w 49"/>
                    <a:gd name="T21" fmla="*/ 15 h 26"/>
                    <a:gd name="T22" fmla="*/ 49 w 49"/>
                    <a:gd name="T23" fmla="*/ 15 h 26"/>
                    <a:gd name="T24" fmla="*/ 49 w 49"/>
                    <a:gd name="T25" fmla="*/ 26 h 26"/>
                    <a:gd name="T26" fmla="*/ 2 w 49"/>
                    <a:gd name="T27" fmla="*/ 26 h 26"/>
                    <a:gd name="T28" fmla="*/ 2 w 49"/>
                    <a:gd name="T29" fmla="*/ 15 h 26"/>
                    <a:gd name="T30" fmla="*/ 8 w 49"/>
                    <a:gd name="T31" fmla="*/ 15 h 26"/>
                    <a:gd name="T32" fmla="*/ 4 w 49"/>
                    <a:gd name="T33" fmla="*/ 13 h 26"/>
                    <a:gd name="T34" fmla="*/ 2 w 49"/>
                    <a:gd name="T35" fmla="*/ 10 h 26"/>
                    <a:gd name="T36" fmla="*/ 0 w 49"/>
                    <a:gd name="T37" fmla="*/ 9 h 26"/>
                    <a:gd name="T38" fmla="*/ 0 w 49"/>
                    <a:gd name="T39" fmla="*/ 6 h 26"/>
                    <a:gd name="T40" fmla="*/ 0 w 49"/>
                    <a:gd name="T41" fmla="*/ 3 h 26"/>
                    <a:gd name="T42" fmla="*/ 4 w 49"/>
                    <a:gd name="T4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9" h="26">
                      <a:moveTo>
                        <a:pt x="4" y="0"/>
                      </a:moveTo>
                      <a:lnTo>
                        <a:pt x="15" y="3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3" y="10"/>
                      </a:lnTo>
                      <a:lnTo>
                        <a:pt x="15" y="12"/>
                      </a:lnTo>
                      <a:lnTo>
                        <a:pt x="17" y="13"/>
                      </a:lnTo>
                      <a:lnTo>
                        <a:pt x="20" y="15"/>
                      </a:lnTo>
                      <a:lnTo>
                        <a:pt x="23" y="15"/>
                      </a:lnTo>
                      <a:lnTo>
                        <a:pt x="28" y="15"/>
                      </a:lnTo>
                      <a:lnTo>
                        <a:pt x="34" y="15"/>
                      </a:lnTo>
                      <a:lnTo>
                        <a:pt x="49" y="15"/>
                      </a:lnTo>
                      <a:lnTo>
                        <a:pt x="49" y="26"/>
                      </a:lnTo>
                      <a:lnTo>
                        <a:pt x="2" y="26"/>
                      </a:lnTo>
                      <a:lnTo>
                        <a:pt x="2" y="15"/>
                      </a:lnTo>
                      <a:lnTo>
                        <a:pt x="8" y="15"/>
                      </a:lnTo>
                      <a:lnTo>
                        <a:pt x="4" y="13"/>
                      </a:lnTo>
                      <a:lnTo>
                        <a:pt x="2" y="10"/>
                      </a:ln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7" name="Freeform 882"/>
                <p:cNvSpPr>
                  <a:spLocks noEditPoints="1"/>
                </p:cNvSpPr>
                <p:nvPr/>
              </p:nvSpPr>
              <p:spPr bwMode="auto">
                <a:xfrm>
                  <a:off x="156" y="1258"/>
                  <a:ext cx="50" cy="68"/>
                </a:xfrm>
                <a:custGeom>
                  <a:avLst/>
                  <a:gdLst>
                    <a:gd name="T0" fmla="*/ 31 w 99"/>
                    <a:gd name="T1" fmla="*/ 16 h 68"/>
                    <a:gd name="T2" fmla="*/ 26 w 99"/>
                    <a:gd name="T3" fmla="*/ 18 h 68"/>
                    <a:gd name="T4" fmla="*/ 23 w 99"/>
                    <a:gd name="T5" fmla="*/ 21 h 68"/>
                    <a:gd name="T6" fmla="*/ 19 w 99"/>
                    <a:gd name="T7" fmla="*/ 24 h 68"/>
                    <a:gd name="T8" fmla="*/ 18 w 99"/>
                    <a:gd name="T9" fmla="*/ 28 h 68"/>
                    <a:gd name="T10" fmla="*/ 18 w 99"/>
                    <a:gd name="T11" fmla="*/ 31 h 68"/>
                    <a:gd name="T12" fmla="*/ 18 w 99"/>
                    <a:gd name="T13" fmla="*/ 35 h 68"/>
                    <a:gd name="T14" fmla="*/ 18 w 99"/>
                    <a:gd name="T15" fmla="*/ 42 h 68"/>
                    <a:gd name="T16" fmla="*/ 18 w 99"/>
                    <a:gd name="T17" fmla="*/ 51 h 68"/>
                    <a:gd name="T18" fmla="*/ 45 w 99"/>
                    <a:gd name="T19" fmla="*/ 51 h 68"/>
                    <a:gd name="T20" fmla="*/ 45 w 99"/>
                    <a:gd name="T21" fmla="*/ 41 h 68"/>
                    <a:gd name="T22" fmla="*/ 45 w 99"/>
                    <a:gd name="T23" fmla="*/ 34 h 68"/>
                    <a:gd name="T24" fmla="*/ 44 w 99"/>
                    <a:gd name="T25" fmla="*/ 29 h 68"/>
                    <a:gd name="T26" fmla="*/ 44 w 99"/>
                    <a:gd name="T27" fmla="*/ 25 h 68"/>
                    <a:gd name="T28" fmla="*/ 42 w 99"/>
                    <a:gd name="T29" fmla="*/ 22 h 68"/>
                    <a:gd name="T30" fmla="*/ 39 w 99"/>
                    <a:gd name="T31" fmla="*/ 19 h 68"/>
                    <a:gd name="T32" fmla="*/ 36 w 99"/>
                    <a:gd name="T33" fmla="*/ 18 h 68"/>
                    <a:gd name="T34" fmla="*/ 31 w 99"/>
                    <a:gd name="T35" fmla="*/ 16 h 68"/>
                    <a:gd name="T36" fmla="*/ 31 w 99"/>
                    <a:gd name="T37" fmla="*/ 0 h 68"/>
                    <a:gd name="T38" fmla="*/ 39 w 99"/>
                    <a:gd name="T39" fmla="*/ 0 h 68"/>
                    <a:gd name="T40" fmla="*/ 47 w 99"/>
                    <a:gd name="T41" fmla="*/ 3 h 68"/>
                    <a:gd name="T42" fmla="*/ 52 w 99"/>
                    <a:gd name="T43" fmla="*/ 6 h 68"/>
                    <a:gd name="T44" fmla="*/ 57 w 99"/>
                    <a:gd name="T45" fmla="*/ 11 h 68"/>
                    <a:gd name="T46" fmla="*/ 58 w 99"/>
                    <a:gd name="T47" fmla="*/ 16 h 68"/>
                    <a:gd name="T48" fmla="*/ 60 w 99"/>
                    <a:gd name="T49" fmla="*/ 21 h 68"/>
                    <a:gd name="T50" fmla="*/ 62 w 99"/>
                    <a:gd name="T51" fmla="*/ 25 h 68"/>
                    <a:gd name="T52" fmla="*/ 62 w 99"/>
                    <a:gd name="T53" fmla="*/ 32 h 68"/>
                    <a:gd name="T54" fmla="*/ 62 w 99"/>
                    <a:gd name="T55" fmla="*/ 40 h 68"/>
                    <a:gd name="T56" fmla="*/ 62 w 99"/>
                    <a:gd name="T57" fmla="*/ 51 h 68"/>
                    <a:gd name="T58" fmla="*/ 99 w 99"/>
                    <a:gd name="T59" fmla="*/ 51 h 68"/>
                    <a:gd name="T60" fmla="*/ 99 w 99"/>
                    <a:gd name="T61" fmla="*/ 68 h 68"/>
                    <a:gd name="T62" fmla="*/ 0 w 99"/>
                    <a:gd name="T63" fmla="*/ 68 h 68"/>
                    <a:gd name="T64" fmla="*/ 0 w 99"/>
                    <a:gd name="T65" fmla="*/ 40 h 68"/>
                    <a:gd name="T66" fmla="*/ 0 w 99"/>
                    <a:gd name="T67" fmla="*/ 29 h 68"/>
                    <a:gd name="T68" fmla="*/ 1 w 99"/>
                    <a:gd name="T69" fmla="*/ 22 h 68"/>
                    <a:gd name="T70" fmla="*/ 1 w 99"/>
                    <a:gd name="T71" fmla="*/ 18 h 68"/>
                    <a:gd name="T72" fmla="*/ 3 w 99"/>
                    <a:gd name="T73" fmla="*/ 13 h 68"/>
                    <a:gd name="T74" fmla="*/ 6 w 99"/>
                    <a:gd name="T75" fmla="*/ 9 h 68"/>
                    <a:gd name="T76" fmla="*/ 11 w 99"/>
                    <a:gd name="T77" fmla="*/ 5 h 68"/>
                    <a:gd name="T78" fmla="*/ 16 w 99"/>
                    <a:gd name="T79" fmla="*/ 2 h 68"/>
                    <a:gd name="T80" fmla="*/ 23 w 99"/>
                    <a:gd name="T81" fmla="*/ 0 h 68"/>
                    <a:gd name="T82" fmla="*/ 31 w 99"/>
                    <a:gd name="T83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99" h="68">
                      <a:moveTo>
                        <a:pt x="31" y="16"/>
                      </a:moveTo>
                      <a:lnTo>
                        <a:pt x="26" y="18"/>
                      </a:lnTo>
                      <a:lnTo>
                        <a:pt x="23" y="21"/>
                      </a:lnTo>
                      <a:lnTo>
                        <a:pt x="19" y="24"/>
                      </a:lnTo>
                      <a:lnTo>
                        <a:pt x="18" y="28"/>
                      </a:lnTo>
                      <a:lnTo>
                        <a:pt x="18" y="31"/>
                      </a:lnTo>
                      <a:lnTo>
                        <a:pt x="18" y="35"/>
                      </a:lnTo>
                      <a:lnTo>
                        <a:pt x="18" y="42"/>
                      </a:lnTo>
                      <a:lnTo>
                        <a:pt x="18" y="51"/>
                      </a:lnTo>
                      <a:lnTo>
                        <a:pt x="45" y="51"/>
                      </a:lnTo>
                      <a:lnTo>
                        <a:pt x="45" y="41"/>
                      </a:lnTo>
                      <a:lnTo>
                        <a:pt x="45" y="34"/>
                      </a:lnTo>
                      <a:lnTo>
                        <a:pt x="44" y="29"/>
                      </a:lnTo>
                      <a:lnTo>
                        <a:pt x="44" y="25"/>
                      </a:lnTo>
                      <a:lnTo>
                        <a:pt x="42" y="22"/>
                      </a:lnTo>
                      <a:lnTo>
                        <a:pt x="39" y="19"/>
                      </a:lnTo>
                      <a:lnTo>
                        <a:pt x="36" y="18"/>
                      </a:lnTo>
                      <a:lnTo>
                        <a:pt x="31" y="16"/>
                      </a:lnTo>
                      <a:close/>
                      <a:moveTo>
                        <a:pt x="31" y="0"/>
                      </a:moveTo>
                      <a:lnTo>
                        <a:pt x="39" y="0"/>
                      </a:lnTo>
                      <a:lnTo>
                        <a:pt x="47" y="3"/>
                      </a:lnTo>
                      <a:lnTo>
                        <a:pt x="52" y="6"/>
                      </a:lnTo>
                      <a:lnTo>
                        <a:pt x="57" y="11"/>
                      </a:lnTo>
                      <a:lnTo>
                        <a:pt x="58" y="16"/>
                      </a:lnTo>
                      <a:lnTo>
                        <a:pt x="60" y="21"/>
                      </a:lnTo>
                      <a:lnTo>
                        <a:pt x="62" y="25"/>
                      </a:lnTo>
                      <a:lnTo>
                        <a:pt x="62" y="32"/>
                      </a:lnTo>
                      <a:lnTo>
                        <a:pt x="62" y="40"/>
                      </a:lnTo>
                      <a:lnTo>
                        <a:pt x="62" y="51"/>
                      </a:lnTo>
                      <a:lnTo>
                        <a:pt x="99" y="51"/>
                      </a:lnTo>
                      <a:lnTo>
                        <a:pt x="99" y="68"/>
                      </a:lnTo>
                      <a:lnTo>
                        <a:pt x="0" y="68"/>
                      </a:lnTo>
                      <a:lnTo>
                        <a:pt x="0" y="40"/>
                      </a:lnTo>
                      <a:lnTo>
                        <a:pt x="0" y="29"/>
                      </a:lnTo>
                      <a:lnTo>
                        <a:pt x="1" y="22"/>
                      </a:lnTo>
                      <a:lnTo>
                        <a:pt x="1" y="18"/>
                      </a:lnTo>
                      <a:lnTo>
                        <a:pt x="3" y="13"/>
                      </a:lnTo>
                      <a:lnTo>
                        <a:pt x="6" y="9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23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8" name="Line 883"/>
                <p:cNvSpPr>
                  <a:spLocks noChangeShapeType="1"/>
                </p:cNvSpPr>
                <p:nvPr/>
              </p:nvSpPr>
              <p:spPr bwMode="auto">
                <a:xfrm flipH="1">
                  <a:off x="363" y="3406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9" name="Line 884"/>
                <p:cNvSpPr>
                  <a:spLocks noChangeShapeType="1"/>
                </p:cNvSpPr>
                <p:nvPr/>
              </p:nvSpPr>
              <p:spPr bwMode="auto">
                <a:xfrm flipH="1">
                  <a:off x="363" y="3337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0" name="Line 885"/>
                <p:cNvSpPr>
                  <a:spLocks noChangeShapeType="1"/>
                </p:cNvSpPr>
                <p:nvPr/>
              </p:nvSpPr>
              <p:spPr bwMode="auto">
                <a:xfrm flipH="1">
                  <a:off x="363" y="3267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1" name="Line 886"/>
                <p:cNvSpPr>
                  <a:spLocks noChangeShapeType="1"/>
                </p:cNvSpPr>
                <p:nvPr/>
              </p:nvSpPr>
              <p:spPr bwMode="auto">
                <a:xfrm flipH="1">
                  <a:off x="363" y="3195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2" name="Line 887"/>
                <p:cNvSpPr>
                  <a:spLocks noChangeShapeType="1"/>
                </p:cNvSpPr>
                <p:nvPr/>
              </p:nvSpPr>
              <p:spPr bwMode="auto">
                <a:xfrm flipH="1">
                  <a:off x="363" y="3125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3" name="Line 888"/>
                <p:cNvSpPr>
                  <a:spLocks noChangeShapeType="1"/>
                </p:cNvSpPr>
                <p:nvPr/>
              </p:nvSpPr>
              <p:spPr bwMode="auto">
                <a:xfrm flipH="1">
                  <a:off x="363" y="3054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4" name="Line 889"/>
                <p:cNvSpPr>
                  <a:spLocks noChangeShapeType="1"/>
                </p:cNvSpPr>
                <p:nvPr/>
              </p:nvSpPr>
              <p:spPr bwMode="auto">
                <a:xfrm flipH="1">
                  <a:off x="363" y="2985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5" name="Line 890"/>
                <p:cNvSpPr>
                  <a:spLocks noChangeShapeType="1"/>
                </p:cNvSpPr>
                <p:nvPr/>
              </p:nvSpPr>
              <p:spPr bwMode="auto">
                <a:xfrm flipH="1">
                  <a:off x="363" y="2913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6" name="Line 891"/>
                <p:cNvSpPr>
                  <a:spLocks noChangeShapeType="1"/>
                </p:cNvSpPr>
                <p:nvPr/>
              </p:nvSpPr>
              <p:spPr bwMode="auto">
                <a:xfrm flipH="1">
                  <a:off x="363" y="2843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7" name="Line 892"/>
                <p:cNvSpPr>
                  <a:spLocks noChangeShapeType="1"/>
                </p:cNvSpPr>
                <p:nvPr/>
              </p:nvSpPr>
              <p:spPr bwMode="auto">
                <a:xfrm flipH="1">
                  <a:off x="363" y="2774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8" name="Line 893"/>
                <p:cNvSpPr>
                  <a:spLocks noChangeShapeType="1"/>
                </p:cNvSpPr>
                <p:nvPr/>
              </p:nvSpPr>
              <p:spPr bwMode="auto">
                <a:xfrm flipH="1">
                  <a:off x="363" y="2703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9" name="Line 894"/>
                <p:cNvSpPr>
                  <a:spLocks noChangeShapeType="1"/>
                </p:cNvSpPr>
                <p:nvPr/>
              </p:nvSpPr>
              <p:spPr bwMode="auto">
                <a:xfrm flipH="1">
                  <a:off x="363" y="2633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0" name="Line 895"/>
                <p:cNvSpPr>
                  <a:spLocks noChangeShapeType="1"/>
                </p:cNvSpPr>
                <p:nvPr/>
              </p:nvSpPr>
              <p:spPr bwMode="auto">
                <a:xfrm flipH="1">
                  <a:off x="363" y="2561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1" name="Line 896"/>
                <p:cNvSpPr>
                  <a:spLocks noChangeShapeType="1"/>
                </p:cNvSpPr>
                <p:nvPr/>
              </p:nvSpPr>
              <p:spPr bwMode="auto">
                <a:xfrm flipH="1">
                  <a:off x="363" y="2491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2" name="Line 897"/>
                <p:cNvSpPr>
                  <a:spLocks noChangeShapeType="1"/>
                </p:cNvSpPr>
                <p:nvPr/>
              </p:nvSpPr>
              <p:spPr bwMode="auto">
                <a:xfrm flipH="1">
                  <a:off x="363" y="2422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3" name="Line 898"/>
                <p:cNvSpPr>
                  <a:spLocks noChangeShapeType="1"/>
                </p:cNvSpPr>
                <p:nvPr/>
              </p:nvSpPr>
              <p:spPr bwMode="auto">
                <a:xfrm flipH="1">
                  <a:off x="363" y="2351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4" name="Line 899"/>
                <p:cNvSpPr>
                  <a:spLocks noChangeShapeType="1"/>
                </p:cNvSpPr>
                <p:nvPr/>
              </p:nvSpPr>
              <p:spPr bwMode="auto">
                <a:xfrm flipH="1">
                  <a:off x="363" y="2282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5" name="Line 900"/>
                <p:cNvSpPr>
                  <a:spLocks noChangeShapeType="1"/>
                </p:cNvSpPr>
                <p:nvPr/>
              </p:nvSpPr>
              <p:spPr bwMode="auto">
                <a:xfrm flipH="1">
                  <a:off x="363" y="2209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6" name="Line 901"/>
                <p:cNvSpPr>
                  <a:spLocks noChangeShapeType="1"/>
                </p:cNvSpPr>
                <p:nvPr/>
              </p:nvSpPr>
              <p:spPr bwMode="auto">
                <a:xfrm flipH="1">
                  <a:off x="363" y="2140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7" name="Line 902"/>
                <p:cNvSpPr>
                  <a:spLocks noChangeShapeType="1"/>
                </p:cNvSpPr>
                <p:nvPr/>
              </p:nvSpPr>
              <p:spPr bwMode="auto">
                <a:xfrm flipH="1">
                  <a:off x="363" y="2069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8" name="Line 903"/>
                <p:cNvSpPr>
                  <a:spLocks noChangeShapeType="1"/>
                </p:cNvSpPr>
                <p:nvPr/>
              </p:nvSpPr>
              <p:spPr bwMode="auto">
                <a:xfrm flipH="1">
                  <a:off x="363" y="1999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9" name="Line 904"/>
                <p:cNvSpPr>
                  <a:spLocks noChangeShapeType="1"/>
                </p:cNvSpPr>
                <p:nvPr/>
              </p:nvSpPr>
              <p:spPr bwMode="auto">
                <a:xfrm flipH="1">
                  <a:off x="363" y="1930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0" name="Line 905"/>
                <p:cNvSpPr>
                  <a:spLocks noChangeShapeType="1"/>
                </p:cNvSpPr>
                <p:nvPr/>
              </p:nvSpPr>
              <p:spPr bwMode="auto">
                <a:xfrm flipH="1">
                  <a:off x="363" y="1858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1" name="Line 906"/>
                <p:cNvSpPr>
                  <a:spLocks noChangeShapeType="1"/>
                </p:cNvSpPr>
                <p:nvPr/>
              </p:nvSpPr>
              <p:spPr bwMode="auto">
                <a:xfrm flipH="1">
                  <a:off x="363" y="1788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2" name="Line 907"/>
                <p:cNvSpPr>
                  <a:spLocks noChangeShapeType="1"/>
                </p:cNvSpPr>
                <p:nvPr/>
              </p:nvSpPr>
              <p:spPr bwMode="auto">
                <a:xfrm flipH="1">
                  <a:off x="363" y="1717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3" name="Line 908"/>
                <p:cNvSpPr>
                  <a:spLocks noChangeShapeType="1"/>
                </p:cNvSpPr>
                <p:nvPr/>
              </p:nvSpPr>
              <p:spPr bwMode="auto">
                <a:xfrm flipH="1">
                  <a:off x="363" y="1648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4" name="Line 909"/>
                <p:cNvSpPr>
                  <a:spLocks noChangeShapeType="1"/>
                </p:cNvSpPr>
                <p:nvPr/>
              </p:nvSpPr>
              <p:spPr bwMode="auto">
                <a:xfrm flipH="1">
                  <a:off x="363" y="1578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5" name="Line 910"/>
                <p:cNvSpPr>
                  <a:spLocks noChangeShapeType="1"/>
                </p:cNvSpPr>
                <p:nvPr/>
              </p:nvSpPr>
              <p:spPr bwMode="auto">
                <a:xfrm flipH="1">
                  <a:off x="363" y="1506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6" name="Line 911"/>
                <p:cNvSpPr>
                  <a:spLocks noChangeShapeType="1"/>
                </p:cNvSpPr>
                <p:nvPr/>
              </p:nvSpPr>
              <p:spPr bwMode="auto">
                <a:xfrm flipH="1">
                  <a:off x="363" y="1436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7" name="Line 912"/>
                <p:cNvSpPr>
                  <a:spLocks noChangeShapeType="1"/>
                </p:cNvSpPr>
                <p:nvPr/>
              </p:nvSpPr>
              <p:spPr bwMode="auto">
                <a:xfrm flipH="1">
                  <a:off x="363" y="1366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8" name="Line 913"/>
                <p:cNvSpPr>
                  <a:spLocks noChangeShapeType="1"/>
                </p:cNvSpPr>
                <p:nvPr/>
              </p:nvSpPr>
              <p:spPr bwMode="auto">
                <a:xfrm flipH="1">
                  <a:off x="363" y="1296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9" name="Line 914"/>
                <p:cNvSpPr>
                  <a:spLocks noChangeShapeType="1"/>
                </p:cNvSpPr>
                <p:nvPr/>
              </p:nvSpPr>
              <p:spPr bwMode="auto">
                <a:xfrm flipH="1">
                  <a:off x="363" y="3406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0" name="Line 915"/>
                <p:cNvSpPr>
                  <a:spLocks noChangeShapeType="1"/>
                </p:cNvSpPr>
                <p:nvPr/>
              </p:nvSpPr>
              <p:spPr bwMode="auto">
                <a:xfrm flipH="1">
                  <a:off x="363" y="3477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1" name="Line 916"/>
                <p:cNvSpPr>
                  <a:spLocks noChangeShapeType="1"/>
                </p:cNvSpPr>
                <p:nvPr/>
              </p:nvSpPr>
              <p:spPr bwMode="auto">
                <a:xfrm flipH="1">
                  <a:off x="363" y="3546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2" name="Line 917"/>
                <p:cNvSpPr>
                  <a:spLocks noChangeShapeType="1"/>
                </p:cNvSpPr>
                <p:nvPr/>
              </p:nvSpPr>
              <p:spPr bwMode="auto">
                <a:xfrm flipH="1">
                  <a:off x="363" y="3619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3" name="Line 918"/>
                <p:cNvSpPr>
                  <a:spLocks noChangeShapeType="1"/>
                </p:cNvSpPr>
                <p:nvPr/>
              </p:nvSpPr>
              <p:spPr bwMode="auto">
                <a:xfrm flipH="1">
                  <a:off x="363" y="3688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4" name="Line 919"/>
                <p:cNvSpPr>
                  <a:spLocks noChangeShapeType="1"/>
                </p:cNvSpPr>
                <p:nvPr/>
              </p:nvSpPr>
              <p:spPr bwMode="auto">
                <a:xfrm flipH="1">
                  <a:off x="363" y="1296"/>
                  <a:ext cx="64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5" name="Line 920"/>
                <p:cNvSpPr>
                  <a:spLocks noChangeShapeType="1"/>
                </p:cNvSpPr>
                <p:nvPr/>
              </p:nvSpPr>
              <p:spPr bwMode="auto">
                <a:xfrm flipH="1">
                  <a:off x="363" y="1224"/>
                  <a:ext cx="32" cy="0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6" name="Freeform 921"/>
                <p:cNvSpPr>
                  <a:spLocks noEditPoints="1"/>
                </p:cNvSpPr>
                <p:nvPr/>
              </p:nvSpPr>
              <p:spPr bwMode="auto">
                <a:xfrm>
                  <a:off x="262" y="3360"/>
                  <a:ext cx="33" cy="89"/>
                </a:xfrm>
                <a:custGeom>
                  <a:avLst/>
                  <a:gdLst>
                    <a:gd name="T0" fmla="*/ 33 w 65"/>
                    <a:gd name="T1" fmla="*/ 16 h 89"/>
                    <a:gd name="T2" fmla="*/ 29 w 65"/>
                    <a:gd name="T3" fmla="*/ 16 h 89"/>
                    <a:gd name="T4" fmla="*/ 26 w 65"/>
                    <a:gd name="T5" fmla="*/ 17 h 89"/>
                    <a:gd name="T6" fmla="*/ 24 w 65"/>
                    <a:gd name="T7" fmla="*/ 20 h 89"/>
                    <a:gd name="T8" fmla="*/ 21 w 65"/>
                    <a:gd name="T9" fmla="*/ 24 h 89"/>
                    <a:gd name="T10" fmla="*/ 21 w 65"/>
                    <a:gd name="T11" fmla="*/ 29 h 89"/>
                    <a:gd name="T12" fmla="*/ 20 w 65"/>
                    <a:gd name="T13" fmla="*/ 36 h 89"/>
                    <a:gd name="T14" fmla="*/ 20 w 65"/>
                    <a:gd name="T15" fmla="*/ 45 h 89"/>
                    <a:gd name="T16" fmla="*/ 20 w 65"/>
                    <a:gd name="T17" fmla="*/ 53 h 89"/>
                    <a:gd name="T18" fmla="*/ 21 w 65"/>
                    <a:gd name="T19" fmla="*/ 61 h 89"/>
                    <a:gd name="T20" fmla="*/ 21 w 65"/>
                    <a:gd name="T21" fmla="*/ 65 h 89"/>
                    <a:gd name="T22" fmla="*/ 24 w 65"/>
                    <a:gd name="T23" fmla="*/ 69 h 89"/>
                    <a:gd name="T24" fmla="*/ 26 w 65"/>
                    <a:gd name="T25" fmla="*/ 72 h 89"/>
                    <a:gd name="T26" fmla="*/ 29 w 65"/>
                    <a:gd name="T27" fmla="*/ 74 h 89"/>
                    <a:gd name="T28" fmla="*/ 33 w 65"/>
                    <a:gd name="T29" fmla="*/ 75 h 89"/>
                    <a:gd name="T30" fmla="*/ 37 w 65"/>
                    <a:gd name="T31" fmla="*/ 74 h 89"/>
                    <a:gd name="T32" fmla="*/ 41 w 65"/>
                    <a:gd name="T33" fmla="*/ 72 h 89"/>
                    <a:gd name="T34" fmla="*/ 42 w 65"/>
                    <a:gd name="T35" fmla="*/ 69 h 89"/>
                    <a:gd name="T36" fmla="*/ 46 w 65"/>
                    <a:gd name="T37" fmla="*/ 66 h 89"/>
                    <a:gd name="T38" fmla="*/ 46 w 65"/>
                    <a:gd name="T39" fmla="*/ 61 h 89"/>
                    <a:gd name="T40" fmla="*/ 47 w 65"/>
                    <a:gd name="T41" fmla="*/ 53 h 89"/>
                    <a:gd name="T42" fmla="*/ 47 w 65"/>
                    <a:gd name="T43" fmla="*/ 45 h 89"/>
                    <a:gd name="T44" fmla="*/ 47 w 65"/>
                    <a:gd name="T45" fmla="*/ 36 h 89"/>
                    <a:gd name="T46" fmla="*/ 46 w 65"/>
                    <a:gd name="T47" fmla="*/ 29 h 89"/>
                    <a:gd name="T48" fmla="*/ 46 w 65"/>
                    <a:gd name="T49" fmla="*/ 24 h 89"/>
                    <a:gd name="T50" fmla="*/ 42 w 65"/>
                    <a:gd name="T51" fmla="*/ 20 h 89"/>
                    <a:gd name="T52" fmla="*/ 41 w 65"/>
                    <a:gd name="T53" fmla="*/ 17 h 89"/>
                    <a:gd name="T54" fmla="*/ 37 w 65"/>
                    <a:gd name="T55" fmla="*/ 16 h 89"/>
                    <a:gd name="T56" fmla="*/ 33 w 65"/>
                    <a:gd name="T57" fmla="*/ 16 h 89"/>
                    <a:gd name="T58" fmla="*/ 33 w 65"/>
                    <a:gd name="T59" fmla="*/ 0 h 89"/>
                    <a:gd name="T60" fmla="*/ 41 w 65"/>
                    <a:gd name="T61" fmla="*/ 0 h 89"/>
                    <a:gd name="T62" fmla="*/ 46 w 65"/>
                    <a:gd name="T63" fmla="*/ 3 h 89"/>
                    <a:gd name="T64" fmla="*/ 52 w 65"/>
                    <a:gd name="T65" fmla="*/ 6 h 89"/>
                    <a:gd name="T66" fmla="*/ 55 w 65"/>
                    <a:gd name="T67" fmla="*/ 8 h 89"/>
                    <a:gd name="T68" fmla="*/ 63 w 65"/>
                    <a:gd name="T69" fmla="*/ 23 h 89"/>
                    <a:gd name="T70" fmla="*/ 65 w 65"/>
                    <a:gd name="T71" fmla="*/ 45 h 89"/>
                    <a:gd name="T72" fmla="*/ 63 w 65"/>
                    <a:gd name="T73" fmla="*/ 66 h 89"/>
                    <a:gd name="T74" fmla="*/ 55 w 65"/>
                    <a:gd name="T75" fmla="*/ 81 h 89"/>
                    <a:gd name="T76" fmla="*/ 52 w 65"/>
                    <a:gd name="T77" fmla="*/ 85 h 89"/>
                    <a:gd name="T78" fmla="*/ 46 w 65"/>
                    <a:gd name="T79" fmla="*/ 88 h 89"/>
                    <a:gd name="T80" fmla="*/ 41 w 65"/>
                    <a:gd name="T81" fmla="*/ 89 h 89"/>
                    <a:gd name="T82" fmla="*/ 33 w 65"/>
                    <a:gd name="T83" fmla="*/ 89 h 89"/>
                    <a:gd name="T84" fmla="*/ 26 w 65"/>
                    <a:gd name="T85" fmla="*/ 89 h 89"/>
                    <a:gd name="T86" fmla="*/ 20 w 65"/>
                    <a:gd name="T87" fmla="*/ 87 h 89"/>
                    <a:gd name="T88" fmla="*/ 15 w 65"/>
                    <a:gd name="T89" fmla="*/ 84 h 89"/>
                    <a:gd name="T90" fmla="*/ 10 w 65"/>
                    <a:gd name="T91" fmla="*/ 79 h 89"/>
                    <a:gd name="T92" fmla="*/ 5 w 65"/>
                    <a:gd name="T93" fmla="*/ 72 h 89"/>
                    <a:gd name="T94" fmla="*/ 2 w 65"/>
                    <a:gd name="T95" fmla="*/ 59 h 89"/>
                    <a:gd name="T96" fmla="*/ 0 w 65"/>
                    <a:gd name="T97" fmla="*/ 45 h 89"/>
                    <a:gd name="T98" fmla="*/ 3 w 65"/>
                    <a:gd name="T99" fmla="*/ 23 h 89"/>
                    <a:gd name="T100" fmla="*/ 10 w 65"/>
                    <a:gd name="T101" fmla="*/ 8 h 89"/>
                    <a:gd name="T102" fmla="*/ 15 w 65"/>
                    <a:gd name="T103" fmla="*/ 4 h 89"/>
                    <a:gd name="T104" fmla="*/ 20 w 65"/>
                    <a:gd name="T105" fmla="*/ 3 h 89"/>
                    <a:gd name="T106" fmla="*/ 26 w 65"/>
                    <a:gd name="T107" fmla="*/ 0 h 89"/>
                    <a:gd name="T108" fmla="*/ 33 w 65"/>
                    <a:gd name="T109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89">
                      <a:moveTo>
                        <a:pt x="33" y="16"/>
                      </a:moveTo>
                      <a:lnTo>
                        <a:pt x="29" y="16"/>
                      </a:lnTo>
                      <a:lnTo>
                        <a:pt x="26" y="17"/>
                      </a:lnTo>
                      <a:lnTo>
                        <a:pt x="24" y="20"/>
                      </a:lnTo>
                      <a:lnTo>
                        <a:pt x="21" y="24"/>
                      </a:lnTo>
                      <a:lnTo>
                        <a:pt x="21" y="29"/>
                      </a:lnTo>
                      <a:lnTo>
                        <a:pt x="20" y="36"/>
                      </a:lnTo>
                      <a:lnTo>
                        <a:pt x="20" y="45"/>
                      </a:lnTo>
                      <a:lnTo>
                        <a:pt x="20" y="53"/>
                      </a:lnTo>
                      <a:lnTo>
                        <a:pt x="21" y="61"/>
                      </a:lnTo>
                      <a:lnTo>
                        <a:pt x="21" y="65"/>
                      </a:lnTo>
                      <a:lnTo>
                        <a:pt x="24" y="69"/>
                      </a:lnTo>
                      <a:lnTo>
                        <a:pt x="26" y="72"/>
                      </a:lnTo>
                      <a:lnTo>
                        <a:pt x="29" y="74"/>
                      </a:lnTo>
                      <a:lnTo>
                        <a:pt x="33" y="75"/>
                      </a:lnTo>
                      <a:lnTo>
                        <a:pt x="37" y="74"/>
                      </a:lnTo>
                      <a:lnTo>
                        <a:pt x="41" y="72"/>
                      </a:lnTo>
                      <a:lnTo>
                        <a:pt x="42" y="69"/>
                      </a:lnTo>
                      <a:lnTo>
                        <a:pt x="46" y="66"/>
                      </a:lnTo>
                      <a:lnTo>
                        <a:pt x="46" y="61"/>
                      </a:lnTo>
                      <a:lnTo>
                        <a:pt x="47" y="53"/>
                      </a:lnTo>
                      <a:lnTo>
                        <a:pt x="47" y="45"/>
                      </a:lnTo>
                      <a:lnTo>
                        <a:pt x="47" y="36"/>
                      </a:lnTo>
                      <a:lnTo>
                        <a:pt x="46" y="29"/>
                      </a:lnTo>
                      <a:lnTo>
                        <a:pt x="46" y="24"/>
                      </a:lnTo>
                      <a:lnTo>
                        <a:pt x="42" y="20"/>
                      </a:lnTo>
                      <a:lnTo>
                        <a:pt x="41" y="17"/>
                      </a:lnTo>
                      <a:lnTo>
                        <a:pt x="37" y="16"/>
                      </a:lnTo>
                      <a:lnTo>
                        <a:pt x="33" y="16"/>
                      </a:lnTo>
                      <a:close/>
                      <a:moveTo>
                        <a:pt x="33" y="0"/>
                      </a:moveTo>
                      <a:lnTo>
                        <a:pt x="41" y="0"/>
                      </a:lnTo>
                      <a:lnTo>
                        <a:pt x="46" y="3"/>
                      </a:lnTo>
                      <a:lnTo>
                        <a:pt x="52" y="6"/>
                      </a:lnTo>
                      <a:lnTo>
                        <a:pt x="55" y="8"/>
                      </a:lnTo>
                      <a:lnTo>
                        <a:pt x="63" y="23"/>
                      </a:lnTo>
                      <a:lnTo>
                        <a:pt x="65" y="45"/>
                      </a:lnTo>
                      <a:lnTo>
                        <a:pt x="63" y="66"/>
                      </a:lnTo>
                      <a:lnTo>
                        <a:pt x="55" y="81"/>
                      </a:lnTo>
                      <a:lnTo>
                        <a:pt x="52" y="85"/>
                      </a:lnTo>
                      <a:lnTo>
                        <a:pt x="46" y="88"/>
                      </a:lnTo>
                      <a:lnTo>
                        <a:pt x="41" y="89"/>
                      </a:lnTo>
                      <a:lnTo>
                        <a:pt x="33" y="89"/>
                      </a:lnTo>
                      <a:lnTo>
                        <a:pt x="26" y="89"/>
                      </a:lnTo>
                      <a:lnTo>
                        <a:pt x="20" y="87"/>
                      </a:lnTo>
                      <a:lnTo>
                        <a:pt x="15" y="84"/>
                      </a:lnTo>
                      <a:lnTo>
                        <a:pt x="10" y="79"/>
                      </a:lnTo>
                      <a:lnTo>
                        <a:pt x="5" y="72"/>
                      </a:lnTo>
                      <a:lnTo>
                        <a:pt x="2" y="59"/>
                      </a:lnTo>
                      <a:lnTo>
                        <a:pt x="0" y="45"/>
                      </a:lnTo>
                      <a:lnTo>
                        <a:pt x="3" y="23"/>
                      </a:lnTo>
                      <a:lnTo>
                        <a:pt x="10" y="8"/>
                      </a:lnTo>
                      <a:lnTo>
                        <a:pt x="15" y="4"/>
                      </a:lnTo>
                      <a:lnTo>
                        <a:pt x="20" y="3"/>
                      </a:lnTo>
                      <a:lnTo>
                        <a:pt x="26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7" name="Rectangle 922"/>
                <p:cNvSpPr>
                  <a:spLocks noChangeArrowheads="1"/>
                </p:cNvSpPr>
                <p:nvPr/>
              </p:nvSpPr>
              <p:spPr bwMode="auto">
                <a:xfrm>
                  <a:off x="303" y="3432"/>
                  <a:ext cx="10" cy="1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8" name="Freeform 923"/>
                <p:cNvSpPr>
                  <a:spLocks/>
                </p:cNvSpPr>
                <p:nvPr/>
              </p:nvSpPr>
              <p:spPr bwMode="auto">
                <a:xfrm>
                  <a:off x="323" y="3360"/>
                  <a:ext cx="22" cy="88"/>
                </a:xfrm>
                <a:custGeom>
                  <a:avLst/>
                  <a:gdLst>
                    <a:gd name="T0" fmla="*/ 28 w 44"/>
                    <a:gd name="T1" fmla="*/ 0 h 88"/>
                    <a:gd name="T2" fmla="*/ 44 w 44"/>
                    <a:gd name="T3" fmla="*/ 0 h 88"/>
                    <a:gd name="T4" fmla="*/ 44 w 44"/>
                    <a:gd name="T5" fmla="*/ 88 h 88"/>
                    <a:gd name="T6" fmla="*/ 25 w 44"/>
                    <a:gd name="T7" fmla="*/ 88 h 88"/>
                    <a:gd name="T8" fmla="*/ 25 w 44"/>
                    <a:gd name="T9" fmla="*/ 24 h 88"/>
                    <a:gd name="T10" fmla="*/ 18 w 44"/>
                    <a:gd name="T11" fmla="*/ 30 h 88"/>
                    <a:gd name="T12" fmla="*/ 10 w 44"/>
                    <a:gd name="T13" fmla="*/ 34 h 88"/>
                    <a:gd name="T14" fmla="*/ 0 w 44"/>
                    <a:gd name="T15" fmla="*/ 39 h 88"/>
                    <a:gd name="T16" fmla="*/ 0 w 44"/>
                    <a:gd name="T17" fmla="*/ 21 h 88"/>
                    <a:gd name="T18" fmla="*/ 9 w 44"/>
                    <a:gd name="T19" fmla="*/ 19 h 88"/>
                    <a:gd name="T20" fmla="*/ 17 w 44"/>
                    <a:gd name="T21" fmla="*/ 14 h 88"/>
                    <a:gd name="T22" fmla="*/ 22 w 44"/>
                    <a:gd name="T23" fmla="*/ 10 h 88"/>
                    <a:gd name="T24" fmla="*/ 26 w 44"/>
                    <a:gd name="T25" fmla="*/ 4 h 88"/>
                    <a:gd name="T26" fmla="*/ 28 w 44"/>
                    <a:gd name="T27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88">
                      <a:moveTo>
                        <a:pt x="28" y="0"/>
                      </a:moveTo>
                      <a:lnTo>
                        <a:pt x="44" y="0"/>
                      </a:lnTo>
                      <a:lnTo>
                        <a:pt x="44" y="88"/>
                      </a:lnTo>
                      <a:lnTo>
                        <a:pt x="25" y="88"/>
                      </a:lnTo>
                      <a:lnTo>
                        <a:pt x="25" y="24"/>
                      </a:lnTo>
                      <a:lnTo>
                        <a:pt x="18" y="30"/>
                      </a:lnTo>
                      <a:lnTo>
                        <a:pt x="10" y="34"/>
                      </a:lnTo>
                      <a:lnTo>
                        <a:pt x="0" y="39"/>
                      </a:lnTo>
                      <a:lnTo>
                        <a:pt x="0" y="21"/>
                      </a:lnTo>
                      <a:lnTo>
                        <a:pt x="9" y="19"/>
                      </a:lnTo>
                      <a:lnTo>
                        <a:pt x="17" y="14"/>
                      </a:lnTo>
                      <a:lnTo>
                        <a:pt x="22" y="10"/>
                      </a:lnTo>
                      <a:lnTo>
                        <a:pt x="26" y="4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9" name="Freeform 924"/>
                <p:cNvSpPr>
                  <a:spLocks noEditPoints="1"/>
                </p:cNvSpPr>
                <p:nvPr/>
              </p:nvSpPr>
              <p:spPr bwMode="auto">
                <a:xfrm>
                  <a:off x="217" y="3010"/>
                  <a:ext cx="32" cy="89"/>
                </a:xfrm>
                <a:custGeom>
                  <a:avLst/>
                  <a:gdLst>
                    <a:gd name="T0" fmla="*/ 32 w 65"/>
                    <a:gd name="T1" fmla="*/ 15 h 89"/>
                    <a:gd name="T2" fmla="*/ 27 w 65"/>
                    <a:gd name="T3" fmla="*/ 15 h 89"/>
                    <a:gd name="T4" fmla="*/ 24 w 65"/>
                    <a:gd name="T5" fmla="*/ 17 h 89"/>
                    <a:gd name="T6" fmla="*/ 23 w 65"/>
                    <a:gd name="T7" fmla="*/ 20 h 89"/>
                    <a:gd name="T8" fmla="*/ 19 w 65"/>
                    <a:gd name="T9" fmla="*/ 24 h 89"/>
                    <a:gd name="T10" fmla="*/ 19 w 65"/>
                    <a:gd name="T11" fmla="*/ 28 h 89"/>
                    <a:gd name="T12" fmla="*/ 18 w 65"/>
                    <a:gd name="T13" fmla="*/ 36 h 89"/>
                    <a:gd name="T14" fmla="*/ 18 w 65"/>
                    <a:gd name="T15" fmla="*/ 44 h 89"/>
                    <a:gd name="T16" fmla="*/ 18 w 65"/>
                    <a:gd name="T17" fmla="*/ 53 h 89"/>
                    <a:gd name="T18" fmla="*/ 19 w 65"/>
                    <a:gd name="T19" fmla="*/ 60 h 89"/>
                    <a:gd name="T20" fmla="*/ 19 w 65"/>
                    <a:gd name="T21" fmla="*/ 65 h 89"/>
                    <a:gd name="T22" fmla="*/ 23 w 65"/>
                    <a:gd name="T23" fmla="*/ 70 h 89"/>
                    <a:gd name="T24" fmla="*/ 24 w 65"/>
                    <a:gd name="T25" fmla="*/ 72 h 89"/>
                    <a:gd name="T26" fmla="*/ 27 w 65"/>
                    <a:gd name="T27" fmla="*/ 73 h 89"/>
                    <a:gd name="T28" fmla="*/ 32 w 65"/>
                    <a:gd name="T29" fmla="*/ 75 h 89"/>
                    <a:gd name="T30" fmla="*/ 36 w 65"/>
                    <a:gd name="T31" fmla="*/ 73 h 89"/>
                    <a:gd name="T32" fmla="*/ 39 w 65"/>
                    <a:gd name="T33" fmla="*/ 72 h 89"/>
                    <a:gd name="T34" fmla="*/ 41 w 65"/>
                    <a:gd name="T35" fmla="*/ 70 h 89"/>
                    <a:gd name="T36" fmla="*/ 44 w 65"/>
                    <a:gd name="T37" fmla="*/ 66 h 89"/>
                    <a:gd name="T38" fmla="*/ 44 w 65"/>
                    <a:gd name="T39" fmla="*/ 60 h 89"/>
                    <a:gd name="T40" fmla="*/ 45 w 65"/>
                    <a:gd name="T41" fmla="*/ 53 h 89"/>
                    <a:gd name="T42" fmla="*/ 45 w 65"/>
                    <a:gd name="T43" fmla="*/ 44 h 89"/>
                    <a:gd name="T44" fmla="*/ 45 w 65"/>
                    <a:gd name="T45" fmla="*/ 36 h 89"/>
                    <a:gd name="T46" fmla="*/ 44 w 65"/>
                    <a:gd name="T47" fmla="*/ 30 h 89"/>
                    <a:gd name="T48" fmla="*/ 44 w 65"/>
                    <a:gd name="T49" fmla="*/ 24 h 89"/>
                    <a:gd name="T50" fmla="*/ 41 w 65"/>
                    <a:gd name="T51" fmla="*/ 20 h 89"/>
                    <a:gd name="T52" fmla="*/ 39 w 65"/>
                    <a:gd name="T53" fmla="*/ 17 h 89"/>
                    <a:gd name="T54" fmla="*/ 36 w 65"/>
                    <a:gd name="T55" fmla="*/ 15 h 89"/>
                    <a:gd name="T56" fmla="*/ 32 w 65"/>
                    <a:gd name="T57" fmla="*/ 15 h 89"/>
                    <a:gd name="T58" fmla="*/ 32 w 65"/>
                    <a:gd name="T59" fmla="*/ 0 h 89"/>
                    <a:gd name="T60" fmla="*/ 39 w 65"/>
                    <a:gd name="T61" fmla="*/ 1 h 89"/>
                    <a:gd name="T62" fmla="*/ 44 w 65"/>
                    <a:gd name="T63" fmla="*/ 2 h 89"/>
                    <a:gd name="T64" fmla="*/ 50 w 65"/>
                    <a:gd name="T65" fmla="*/ 5 h 89"/>
                    <a:gd name="T66" fmla="*/ 55 w 65"/>
                    <a:gd name="T67" fmla="*/ 10 h 89"/>
                    <a:gd name="T68" fmla="*/ 62 w 65"/>
                    <a:gd name="T69" fmla="*/ 23 h 89"/>
                    <a:gd name="T70" fmla="*/ 65 w 65"/>
                    <a:gd name="T71" fmla="*/ 44 h 89"/>
                    <a:gd name="T72" fmla="*/ 62 w 65"/>
                    <a:gd name="T73" fmla="*/ 66 h 89"/>
                    <a:gd name="T74" fmla="*/ 54 w 65"/>
                    <a:gd name="T75" fmla="*/ 81 h 89"/>
                    <a:gd name="T76" fmla="*/ 50 w 65"/>
                    <a:gd name="T77" fmla="*/ 85 h 89"/>
                    <a:gd name="T78" fmla="*/ 44 w 65"/>
                    <a:gd name="T79" fmla="*/ 88 h 89"/>
                    <a:gd name="T80" fmla="*/ 39 w 65"/>
                    <a:gd name="T81" fmla="*/ 89 h 89"/>
                    <a:gd name="T82" fmla="*/ 32 w 65"/>
                    <a:gd name="T83" fmla="*/ 89 h 89"/>
                    <a:gd name="T84" fmla="*/ 24 w 65"/>
                    <a:gd name="T85" fmla="*/ 89 h 89"/>
                    <a:gd name="T86" fmla="*/ 18 w 65"/>
                    <a:gd name="T87" fmla="*/ 88 h 89"/>
                    <a:gd name="T88" fmla="*/ 13 w 65"/>
                    <a:gd name="T89" fmla="*/ 85 h 89"/>
                    <a:gd name="T90" fmla="*/ 8 w 65"/>
                    <a:gd name="T91" fmla="*/ 81 h 89"/>
                    <a:gd name="T92" fmla="*/ 3 w 65"/>
                    <a:gd name="T93" fmla="*/ 72 h 89"/>
                    <a:gd name="T94" fmla="*/ 0 w 65"/>
                    <a:gd name="T95" fmla="*/ 60 h 89"/>
                    <a:gd name="T96" fmla="*/ 0 w 65"/>
                    <a:gd name="T97" fmla="*/ 44 h 89"/>
                    <a:gd name="T98" fmla="*/ 1 w 65"/>
                    <a:gd name="T99" fmla="*/ 23 h 89"/>
                    <a:gd name="T100" fmla="*/ 10 w 65"/>
                    <a:gd name="T101" fmla="*/ 8 h 89"/>
                    <a:gd name="T102" fmla="*/ 13 w 65"/>
                    <a:gd name="T103" fmla="*/ 5 h 89"/>
                    <a:gd name="T104" fmla="*/ 19 w 65"/>
                    <a:gd name="T105" fmla="*/ 2 h 89"/>
                    <a:gd name="T106" fmla="*/ 24 w 65"/>
                    <a:gd name="T107" fmla="*/ 1 h 89"/>
                    <a:gd name="T108" fmla="*/ 32 w 65"/>
                    <a:gd name="T109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89">
                      <a:moveTo>
                        <a:pt x="32" y="15"/>
                      </a:moveTo>
                      <a:lnTo>
                        <a:pt x="27" y="15"/>
                      </a:lnTo>
                      <a:lnTo>
                        <a:pt x="24" y="17"/>
                      </a:lnTo>
                      <a:lnTo>
                        <a:pt x="23" y="20"/>
                      </a:lnTo>
                      <a:lnTo>
                        <a:pt x="19" y="24"/>
                      </a:lnTo>
                      <a:lnTo>
                        <a:pt x="19" y="28"/>
                      </a:lnTo>
                      <a:lnTo>
                        <a:pt x="18" y="36"/>
                      </a:lnTo>
                      <a:lnTo>
                        <a:pt x="18" y="44"/>
                      </a:lnTo>
                      <a:lnTo>
                        <a:pt x="18" y="53"/>
                      </a:lnTo>
                      <a:lnTo>
                        <a:pt x="19" y="60"/>
                      </a:lnTo>
                      <a:lnTo>
                        <a:pt x="19" y="65"/>
                      </a:lnTo>
                      <a:lnTo>
                        <a:pt x="23" y="70"/>
                      </a:lnTo>
                      <a:lnTo>
                        <a:pt x="24" y="72"/>
                      </a:lnTo>
                      <a:lnTo>
                        <a:pt x="27" y="73"/>
                      </a:lnTo>
                      <a:lnTo>
                        <a:pt x="32" y="75"/>
                      </a:lnTo>
                      <a:lnTo>
                        <a:pt x="36" y="73"/>
                      </a:lnTo>
                      <a:lnTo>
                        <a:pt x="39" y="72"/>
                      </a:lnTo>
                      <a:lnTo>
                        <a:pt x="41" y="70"/>
                      </a:lnTo>
                      <a:lnTo>
                        <a:pt x="44" y="66"/>
                      </a:lnTo>
                      <a:lnTo>
                        <a:pt x="44" y="60"/>
                      </a:lnTo>
                      <a:lnTo>
                        <a:pt x="45" y="53"/>
                      </a:lnTo>
                      <a:lnTo>
                        <a:pt x="45" y="44"/>
                      </a:lnTo>
                      <a:lnTo>
                        <a:pt x="45" y="36"/>
                      </a:lnTo>
                      <a:lnTo>
                        <a:pt x="44" y="30"/>
                      </a:lnTo>
                      <a:lnTo>
                        <a:pt x="44" y="24"/>
                      </a:lnTo>
                      <a:lnTo>
                        <a:pt x="41" y="20"/>
                      </a:lnTo>
                      <a:lnTo>
                        <a:pt x="39" y="17"/>
                      </a:lnTo>
                      <a:lnTo>
                        <a:pt x="36" y="15"/>
                      </a:lnTo>
                      <a:lnTo>
                        <a:pt x="32" y="15"/>
                      </a:lnTo>
                      <a:close/>
                      <a:moveTo>
                        <a:pt x="32" y="0"/>
                      </a:moveTo>
                      <a:lnTo>
                        <a:pt x="39" y="1"/>
                      </a:lnTo>
                      <a:lnTo>
                        <a:pt x="44" y="2"/>
                      </a:lnTo>
                      <a:lnTo>
                        <a:pt x="50" y="5"/>
                      </a:lnTo>
                      <a:lnTo>
                        <a:pt x="55" y="10"/>
                      </a:lnTo>
                      <a:lnTo>
                        <a:pt x="62" y="23"/>
                      </a:lnTo>
                      <a:lnTo>
                        <a:pt x="65" y="44"/>
                      </a:lnTo>
                      <a:lnTo>
                        <a:pt x="62" y="66"/>
                      </a:lnTo>
                      <a:lnTo>
                        <a:pt x="54" y="81"/>
                      </a:lnTo>
                      <a:lnTo>
                        <a:pt x="50" y="85"/>
                      </a:lnTo>
                      <a:lnTo>
                        <a:pt x="44" y="88"/>
                      </a:lnTo>
                      <a:lnTo>
                        <a:pt x="39" y="89"/>
                      </a:lnTo>
                      <a:lnTo>
                        <a:pt x="32" y="89"/>
                      </a:lnTo>
                      <a:lnTo>
                        <a:pt x="24" y="89"/>
                      </a:lnTo>
                      <a:lnTo>
                        <a:pt x="18" y="88"/>
                      </a:lnTo>
                      <a:lnTo>
                        <a:pt x="13" y="85"/>
                      </a:lnTo>
                      <a:lnTo>
                        <a:pt x="8" y="81"/>
                      </a:lnTo>
                      <a:lnTo>
                        <a:pt x="3" y="72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1" y="23"/>
                      </a:lnTo>
                      <a:lnTo>
                        <a:pt x="10" y="8"/>
                      </a:lnTo>
                      <a:lnTo>
                        <a:pt x="13" y="5"/>
                      </a:lnTo>
                      <a:lnTo>
                        <a:pt x="19" y="2"/>
                      </a:lnTo>
                      <a:lnTo>
                        <a:pt x="24" y="1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0" name="Rectangle 925"/>
                <p:cNvSpPr>
                  <a:spLocks noChangeArrowheads="1"/>
                </p:cNvSpPr>
                <p:nvPr/>
              </p:nvSpPr>
              <p:spPr bwMode="auto">
                <a:xfrm>
                  <a:off x="257" y="3082"/>
                  <a:ext cx="10" cy="1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1" name="Freeform 926"/>
                <p:cNvSpPr>
                  <a:spLocks/>
                </p:cNvSpPr>
                <p:nvPr/>
              </p:nvSpPr>
              <p:spPr bwMode="auto">
                <a:xfrm>
                  <a:off x="276" y="3010"/>
                  <a:ext cx="22" cy="89"/>
                </a:xfrm>
                <a:custGeom>
                  <a:avLst/>
                  <a:gdLst>
                    <a:gd name="T0" fmla="*/ 29 w 44"/>
                    <a:gd name="T1" fmla="*/ 0 h 89"/>
                    <a:gd name="T2" fmla="*/ 44 w 44"/>
                    <a:gd name="T3" fmla="*/ 0 h 89"/>
                    <a:gd name="T4" fmla="*/ 44 w 44"/>
                    <a:gd name="T5" fmla="*/ 89 h 89"/>
                    <a:gd name="T6" fmla="*/ 24 w 44"/>
                    <a:gd name="T7" fmla="*/ 89 h 89"/>
                    <a:gd name="T8" fmla="*/ 24 w 44"/>
                    <a:gd name="T9" fmla="*/ 24 h 89"/>
                    <a:gd name="T10" fmla="*/ 18 w 44"/>
                    <a:gd name="T11" fmla="*/ 30 h 89"/>
                    <a:gd name="T12" fmla="*/ 9 w 44"/>
                    <a:gd name="T13" fmla="*/ 34 h 89"/>
                    <a:gd name="T14" fmla="*/ 0 w 44"/>
                    <a:gd name="T15" fmla="*/ 39 h 89"/>
                    <a:gd name="T16" fmla="*/ 0 w 44"/>
                    <a:gd name="T17" fmla="*/ 21 h 89"/>
                    <a:gd name="T18" fmla="*/ 8 w 44"/>
                    <a:gd name="T19" fmla="*/ 18 h 89"/>
                    <a:gd name="T20" fmla="*/ 16 w 44"/>
                    <a:gd name="T21" fmla="*/ 14 h 89"/>
                    <a:gd name="T22" fmla="*/ 21 w 44"/>
                    <a:gd name="T23" fmla="*/ 10 h 89"/>
                    <a:gd name="T24" fmla="*/ 26 w 44"/>
                    <a:gd name="T25" fmla="*/ 5 h 89"/>
                    <a:gd name="T26" fmla="*/ 29 w 44"/>
                    <a:gd name="T27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" h="89">
                      <a:moveTo>
                        <a:pt x="29" y="0"/>
                      </a:moveTo>
                      <a:lnTo>
                        <a:pt x="44" y="0"/>
                      </a:lnTo>
                      <a:lnTo>
                        <a:pt x="44" y="89"/>
                      </a:lnTo>
                      <a:lnTo>
                        <a:pt x="24" y="89"/>
                      </a:lnTo>
                      <a:lnTo>
                        <a:pt x="24" y="24"/>
                      </a:lnTo>
                      <a:lnTo>
                        <a:pt x="18" y="30"/>
                      </a:lnTo>
                      <a:lnTo>
                        <a:pt x="9" y="34"/>
                      </a:lnTo>
                      <a:lnTo>
                        <a:pt x="0" y="39"/>
                      </a:lnTo>
                      <a:lnTo>
                        <a:pt x="0" y="21"/>
                      </a:lnTo>
                      <a:lnTo>
                        <a:pt x="8" y="18"/>
                      </a:lnTo>
                      <a:lnTo>
                        <a:pt x="16" y="14"/>
                      </a:lnTo>
                      <a:lnTo>
                        <a:pt x="21" y="10"/>
                      </a:lnTo>
                      <a:lnTo>
                        <a:pt x="26" y="5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2" name="Freeform 927"/>
                <p:cNvSpPr>
                  <a:spLocks/>
                </p:cNvSpPr>
                <p:nvPr/>
              </p:nvSpPr>
              <p:spPr bwMode="auto">
                <a:xfrm>
                  <a:off x="313" y="3011"/>
                  <a:ext cx="33" cy="88"/>
                </a:xfrm>
                <a:custGeom>
                  <a:avLst/>
                  <a:gdLst>
                    <a:gd name="T0" fmla="*/ 13 w 67"/>
                    <a:gd name="T1" fmla="*/ 0 h 88"/>
                    <a:gd name="T2" fmla="*/ 62 w 67"/>
                    <a:gd name="T3" fmla="*/ 0 h 88"/>
                    <a:gd name="T4" fmla="*/ 62 w 67"/>
                    <a:gd name="T5" fmla="*/ 17 h 88"/>
                    <a:gd name="T6" fmla="*/ 28 w 67"/>
                    <a:gd name="T7" fmla="*/ 17 h 88"/>
                    <a:gd name="T8" fmla="*/ 24 w 67"/>
                    <a:gd name="T9" fmla="*/ 32 h 88"/>
                    <a:gd name="T10" fmla="*/ 31 w 67"/>
                    <a:gd name="T11" fmla="*/ 29 h 88"/>
                    <a:gd name="T12" fmla="*/ 36 w 67"/>
                    <a:gd name="T13" fmla="*/ 29 h 88"/>
                    <a:gd name="T14" fmla="*/ 44 w 67"/>
                    <a:gd name="T15" fmla="*/ 29 h 88"/>
                    <a:gd name="T16" fmla="*/ 52 w 67"/>
                    <a:gd name="T17" fmla="*/ 32 h 88"/>
                    <a:gd name="T18" fmla="*/ 57 w 67"/>
                    <a:gd name="T19" fmla="*/ 36 h 88"/>
                    <a:gd name="T20" fmla="*/ 62 w 67"/>
                    <a:gd name="T21" fmla="*/ 42 h 88"/>
                    <a:gd name="T22" fmla="*/ 65 w 67"/>
                    <a:gd name="T23" fmla="*/ 49 h 88"/>
                    <a:gd name="T24" fmla="*/ 67 w 67"/>
                    <a:gd name="T25" fmla="*/ 58 h 88"/>
                    <a:gd name="T26" fmla="*/ 65 w 67"/>
                    <a:gd name="T27" fmla="*/ 65 h 88"/>
                    <a:gd name="T28" fmla="*/ 63 w 67"/>
                    <a:gd name="T29" fmla="*/ 71 h 88"/>
                    <a:gd name="T30" fmla="*/ 59 w 67"/>
                    <a:gd name="T31" fmla="*/ 77 h 88"/>
                    <a:gd name="T32" fmla="*/ 47 w 67"/>
                    <a:gd name="T33" fmla="*/ 85 h 88"/>
                    <a:gd name="T34" fmla="*/ 32 w 67"/>
                    <a:gd name="T35" fmla="*/ 88 h 88"/>
                    <a:gd name="T36" fmla="*/ 24 w 67"/>
                    <a:gd name="T37" fmla="*/ 88 h 88"/>
                    <a:gd name="T38" fmla="*/ 16 w 67"/>
                    <a:gd name="T39" fmla="*/ 85 h 88"/>
                    <a:gd name="T40" fmla="*/ 10 w 67"/>
                    <a:gd name="T41" fmla="*/ 81 h 88"/>
                    <a:gd name="T42" fmla="*/ 5 w 67"/>
                    <a:gd name="T43" fmla="*/ 77 h 88"/>
                    <a:gd name="T44" fmla="*/ 2 w 67"/>
                    <a:gd name="T45" fmla="*/ 69 h 88"/>
                    <a:gd name="T46" fmla="*/ 0 w 67"/>
                    <a:gd name="T47" fmla="*/ 62 h 88"/>
                    <a:gd name="T48" fmla="*/ 16 w 67"/>
                    <a:gd name="T49" fmla="*/ 61 h 88"/>
                    <a:gd name="T50" fmla="*/ 18 w 67"/>
                    <a:gd name="T51" fmla="*/ 67 h 88"/>
                    <a:gd name="T52" fmla="*/ 23 w 67"/>
                    <a:gd name="T53" fmla="*/ 69 h 88"/>
                    <a:gd name="T54" fmla="*/ 26 w 67"/>
                    <a:gd name="T55" fmla="*/ 72 h 88"/>
                    <a:gd name="T56" fmla="*/ 32 w 67"/>
                    <a:gd name="T57" fmla="*/ 74 h 88"/>
                    <a:gd name="T58" fmla="*/ 37 w 67"/>
                    <a:gd name="T59" fmla="*/ 72 h 88"/>
                    <a:gd name="T60" fmla="*/ 42 w 67"/>
                    <a:gd name="T61" fmla="*/ 69 h 88"/>
                    <a:gd name="T62" fmla="*/ 45 w 67"/>
                    <a:gd name="T63" fmla="*/ 67 h 88"/>
                    <a:gd name="T64" fmla="*/ 47 w 67"/>
                    <a:gd name="T65" fmla="*/ 62 h 88"/>
                    <a:gd name="T66" fmla="*/ 47 w 67"/>
                    <a:gd name="T67" fmla="*/ 58 h 88"/>
                    <a:gd name="T68" fmla="*/ 47 w 67"/>
                    <a:gd name="T69" fmla="*/ 54 h 88"/>
                    <a:gd name="T70" fmla="*/ 45 w 67"/>
                    <a:gd name="T71" fmla="*/ 51 h 88"/>
                    <a:gd name="T72" fmla="*/ 44 w 67"/>
                    <a:gd name="T73" fmla="*/ 48 h 88"/>
                    <a:gd name="T74" fmla="*/ 41 w 67"/>
                    <a:gd name="T75" fmla="*/ 45 h 88"/>
                    <a:gd name="T76" fmla="*/ 36 w 67"/>
                    <a:gd name="T77" fmla="*/ 45 h 88"/>
                    <a:gd name="T78" fmla="*/ 32 w 67"/>
                    <a:gd name="T79" fmla="*/ 43 h 88"/>
                    <a:gd name="T80" fmla="*/ 28 w 67"/>
                    <a:gd name="T81" fmla="*/ 45 h 88"/>
                    <a:gd name="T82" fmla="*/ 23 w 67"/>
                    <a:gd name="T83" fmla="*/ 46 h 88"/>
                    <a:gd name="T84" fmla="*/ 18 w 67"/>
                    <a:gd name="T85" fmla="*/ 51 h 88"/>
                    <a:gd name="T86" fmla="*/ 2 w 67"/>
                    <a:gd name="T87" fmla="*/ 48 h 88"/>
                    <a:gd name="T88" fmla="*/ 13 w 67"/>
                    <a:gd name="T89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7" h="88">
                      <a:moveTo>
                        <a:pt x="13" y="0"/>
                      </a:moveTo>
                      <a:lnTo>
                        <a:pt x="62" y="0"/>
                      </a:lnTo>
                      <a:lnTo>
                        <a:pt x="62" y="17"/>
                      </a:lnTo>
                      <a:lnTo>
                        <a:pt x="28" y="17"/>
                      </a:lnTo>
                      <a:lnTo>
                        <a:pt x="24" y="32"/>
                      </a:lnTo>
                      <a:lnTo>
                        <a:pt x="31" y="29"/>
                      </a:lnTo>
                      <a:lnTo>
                        <a:pt x="36" y="29"/>
                      </a:lnTo>
                      <a:lnTo>
                        <a:pt x="44" y="29"/>
                      </a:lnTo>
                      <a:lnTo>
                        <a:pt x="52" y="32"/>
                      </a:lnTo>
                      <a:lnTo>
                        <a:pt x="57" y="36"/>
                      </a:lnTo>
                      <a:lnTo>
                        <a:pt x="62" y="42"/>
                      </a:lnTo>
                      <a:lnTo>
                        <a:pt x="65" y="49"/>
                      </a:lnTo>
                      <a:lnTo>
                        <a:pt x="67" y="58"/>
                      </a:lnTo>
                      <a:lnTo>
                        <a:pt x="65" y="65"/>
                      </a:lnTo>
                      <a:lnTo>
                        <a:pt x="63" y="71"/>
                      </a:lnTo>
                      <a:lnTo>
                        <a:pt x="59" y="77"/>
                      </a:lnTo>
                      <a:lnTo>
                        <a:pt x="47" y="85"/>
                      </a:lnTo>
                      <a:lnTo>
                        <a:pt x="32" y="88"/>
                      </a:lnTo>
                      <a:lnTo>
                        <a:pt x="24" y="88"/>
                      </a:lnTo>
                      <a:lnTo>
                        <a:pt x="16" y="85"/>
                      </a:lnTo>
                      <a:lnTo>
                        <a:pt x="10" y="81"/>
                      </a:lnTo>
                      <a:lnTo>
                        <a:pt x="5" y="77"/>
                      </a:lnTo>
                      <a:lnTo>
                        <a:pt x="2" y="69"/>
                      </a:lnTo>
                      <a:lnTo>
                        <a:pt x="0" y="62"/>
                      </a:lnTo>
                      <a:lnTo>
                        <a:pt x="16" y="61"/>
                      </a:lnTo>
                      <a:lnTo>
                        <a:pt x="18" y="67"/>
                      </a:lnTo>
                      <a:lnTo>
                        <a:pt x="23" y="69"/>
                      </a:lnTo>
                      <a:lnTo>
                        <a:pt x="26" y="72"/>
                      </a:lnTo>
                      <a:lnTo>
                        <a:pt x="32" y="74"/>
                      </a:lnTo>
                      <a:lnTo>
                        <a:pt x="37" y="72"/>
                      </a:lnTo>
                      <a:lnTo>
                        <a:pt x="42" y="69"/>
                      </a:lnTo>
                      <a:lnTo>
                        <a:pt x="45" y="67"/>
                      </a:lnTo>
                      <a:lnTo>
                        <a:pt x="47" y="62"/>
                      </a:lnTo>
                      <a:lnTo>
                        <a:pt x="47" y="58"/>
                      </a:lnTo>
                      <a:lnTo>
                        <a:pt x="47" y="54"/>
                      </a:lnTo>
                      <a:lnTo>
                        <a:pt x="45" y="51"/>
                      </a:lnTo>
                      <a:lnTo>
                        <a:pt x="44" y="48"/>
                      </a:lnTo>
                      <a:lnTo>
                        <a:pt x="41" y="45"/>
                      </a:lnTo>
                      <a:lnTo>
                        <a:pt x="36" y="45"/>
                      </a:lnTo>
                      <a:lnTo>
                        <a:pt x="32" y="43"/>
                      </a:lnTo>
                      <a:lnTo>
                        <a:pt x="28" y="45"/>
                      </a:lnTo>
                      <a:lnTo>
                        <a:pt x="23" y="46"/>
                      </a:lnTo>
                      <a:lnTo>
                        <a:pt x="18" y="51"/>
                      </a:lnTo>
                      <a:lnTo>
                        <a:pt x="2" y="48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3" name="Freeform 928"/>
                <p:cNvSpPr>
                  <a:spLocks noEditPoints="1"/>
                </p:cNvSpPr>
                <p:nvPr/>
              </p:nvSpPr>
              <p:spPr bwMode="auto">
                <a:xfrm>
                  <a:off x="255" y="2659"/>
                  <a:ext cx="33" cy="91"/>
                </a:xfrm>
                <a:custGeom>
                  <a:avLst/>
                  <a:gdLst>
                    <a:gd name="T0" fmla="*/ 33 w 65"/>
                    <a:gd name="T1" fmla="*/ 16 h 91"/>
                    <a:gd name="T2" fmla="*/ 30 w 65"/>
                    <a:gd name="T3" fmla="*/ 16 h 91"/>
                    <a:gd name="T4" fmla="*/ 26 w 65"/>
                    <a:gd name="T5" fmla="*/ 18 h 91"/>
                    <a:gd name="T6" fmla="*/ 23 w 65"/>
                    <a:gd name="T7" fmla="*/ 21 h 91"/>
                    <a:gd name="T8" fmla="*/ 21 w 65"/>
                    <a:gd name="T9" fmla="*/ 25 h 91"/>
                    <a:gd name="T10" fmla="*/ 20 w 65"/>
                    <a:gd name="T11" fmla="*/ 31 h 91"/>
                    <a:gd name="T12" fmla="*/ 20 w 65"/>
                    <a:gd name="T13" fmla="*/ 36 h 91"/>
                    <a:gd name="T14" fmla="*/ 18 w 65"/>
                    <a:gd name="T15" fmla="*/ 47 h 91"/>
                    <a:gd name="T16" fmla="*/ 20 w 65"/>
                    <a:gd name="T17" fmla="*/ 55 h 91"/>
                    <a:gd name="T18" fmla="*/ 20 w 65"/>
                    <a:gd name="T19" fmla="*/ 61 h 91"/>
                    <a:gd name="T20" fmla="*/ 21 w 65"/>
                    <a:gd name="T21" fmla="*/ 67 h 91"/>
                    <a:gd name="T22" fmla="*/ 23 w 65"/>
                    <a:gd name="T23" fmla="*/ 71 h 91"/>
                    <a:gd name="T24" fmla="*/ 26 w 65"/>
                    <a:gd name="T25" fmla="*/ 74 h 91"/>
                    <a:gd name="T26" fmla="*/ 30 w 65"/>
                    <a:gd name="T27" fmla="*/ 76 h 91"/>
                    <a:gd name="T28" fmla="*/ 33 w 65"/>
                    <a:gd name="T29" fmla="*/ 76 h 91"/>
                    <a:gd name="T30" fmla="*/ 36 w 65"/>
                    <a:gd name="T31" fmla="*/ 76 h 91"/>
                    <a:gd name="T32" fmla="*/ 39 w 65"/>
                    <a:gd name="T33" fmla="*/ 74 h 91"/>
                    <a:gd name="T34" fmla="*/ 43 w 65"/>
                    <a:gd name="T35" fmla="*/ 71 h 91"/>
                    <a:gd name="T36" fmla="*/ 44 w 65"/>
                    <a:gd name="T37" fmla="*/ 67 h 91"/>
                    <a:gd name="T38" fmla="*/ 46 w 65"/>
                    <a:gd name="T39" fmla="*/ 63 h 91"/>
                    <a:gd name="T40" fmla="*/ 46 w 65"/>
                    <a:gd name="T41" fmla="*/ 55 h 91"/>
                    <a:gd name="T42" fmla="*/ 46 w 65"/>
                    <a:gd name="T43" fmla="*/ 47 h 91"/>
                    <a:gd name="T44" fmla="*/ 46 w 65"/>
                    <a:gd name="T45" fmla="*/ 36 h 91"/>
                    <a:gd name="T46" fmla="*/ 46 w 65"/>
                    <a:gd name="T47" fmla="*/ 31 h 91"/>
                    <a:gd name="T48" fmla="*/ 44 w 65"/>
                    <a:gd name="T49" fmla="*/ 25 h 91"/>
                    <a:gd name="T50" fmla="*/ 43 w 65"/>
                    <a:gd name="T51" fmla="*/ 21 h 91"/>
                    <a:gd name="T52" fmla="*/ 39 w 65"/>
                    <a:gd name="T53" fmla="*/ 18 h 91"/>
                    <a:gd name="T54" fmla="*/ 36 w 65"/>
                    <a:gd name="T55" fmla="*/ 16 h 91"/>
                    <a:gd name="T56" fmla="*/ 33 w 65"/>
                    <a:gd name="T57" fmla="*/ 16 h 91"/>
                    <a:gd name="T58" fmla="*/ 33 w 65"/>
                    <a:gd name="T59" fmla="*/ 0 h 91"/>
                    <a:gd name="T60" fmla="*/ 39 w 65"/>
                    <a:gd name="T61" fmla="*/ 2 h 91"/>
                    <a:gd name="T62" fmla="*/ 46 w 65"/>
                    <a:gd name="T63" fmla="*/ 3 h 91"/>
                    <a:gd name="T64" fmla="*/ 51 w 65"/>
                    <a:gd name="T65" fmla="*/ 6 h 91"/>
                    <a:gd name="T66" fmla="*/ 56 w 65"/>
                    <a:gd name="T67" fmla="*/ 10 h 91"/>
                    <a:gd name="T68" fmla="*/ 62 w 65"/>
                    <a:gd name="T69" fmla="*/ 25 h 91"/>
                    <a:gd name="T70" fmla="*/ 65 w 65"/>
                    <a:gd name="T71" fmla="*/ 47 h 91"/>
                    <a:gd name="T72" fmla="*/ 62 w 65"/>
                    <a:gd name="T73" fmla="*/ 67 h 91"/>
                    <a:gd name="T74" fmla="*/ 56 w 65"/>
                    <a:gd name="T75" fmla="*/ 81 h 91"/>
                    <a:gd name="T76" fmla="*/ 51 w 65"/>
                    <a:gd name="T77" fmla="*/ 86 h 91"/>
                    <a:gd name="T78" fmla="*/ 46 w 65"/>
                    <a:gd name="T79" fmla="*/ 89 h 91"/>
                    <a:gd name="T80" fmla="*/ 39 w 65"/>
                    <a:gd name="T81" fmla="*/ 90 h 91"/>
                    <a:gd name="T82" fmla="*/ 33 w 65"/>
                    <a:gd name="T83" fmla="*/ 91 h 91"/>
                    <a:gd name="T84" fmla="*/ 26 w 65"/>
                    <a:gd name="T85" fmla="*/ 90 h 91"/>
                    <a:gd name="T86" fmla="*/ 20 w 65"/>
                    <a:gd name="T87" fmla="*/ 89 h 91"/>
                    <a:gd name="T88" fmla="*/ 13 w 65"/>
                    <a:gd name="T89" fmla="*/ 86 h 91"/>
                    <a:gd name="T90" fmla="*/ 8 w 65"/>
                    <a:gd name="T91" fmla="*/ 81 h 91"/>
                    <a:gd name="T92" fmla="*/ 4 w 65"/>
                    <a:gd name="T93" fmla="*/ 73 h 91"/>
                    <a:gd name="T94" fmla="*/ 2 w 65"/>
                    <a:gd name="T95" fmla="*/ 61 h 91"/>
                    <a:gd name="T96" fmla="*/ 0 w 65"/>
                    <a:gd name="T97" fmla="*/ 45 h 91"/>
                    <a:gd name="T98" fmla="*/ 2 w 65"/>
                    <a:gd name="T99" fmla="*/ 25 h 91"/>
                    <a:gd name="T100" fmla="*/ 10 w 65"/>
                    <a:gd name="T101" fmla="*/ 10 h 91"/>
                    <a:gd name="T102" fmla="*/ 15 w 65"/>
                    <a:gd name="T103" fmla="*/ 6 h 91"/>
                    <a:gd name="T104" fmla="*/ 20 w 65"/>
                    <a:gd name="T105" fmla="*/ 3 h 91"/>
                    <a:gd name="T106" fmla="*/ 26 w 65"/>
                    <a:gd name="T107" fmla="*/ 2 h 91"/>
                    <a:gd name="T108" fmla="*/ 33 w 65"/>
                    <a:gd name="T109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91">
                      <a:moveTo>
                        <a:pt x="33" y="16"/>
                      </a:moveTo>
                      <a:lnTo>
                        <a:pt x="30" y="16"/>
                      </a:lnTo>
                      <a:lnTo>
                        <a:pt x="26" y="18"/>
                      </a:lnTo>
                      <a:lnTo>
                        <a:pt x="23" y="21"/>
                      </a:lnTo>
                      <a:lnTo>
                        <a:pt x="21" y="25"/>
                      </a:lnTo>
                      <a:lnTo>
                        <a:pt x="20" y="31"/>
                      </a:lnTo>
                      <a:lnTo>
                        <a:pt x="20" y="36"/>
                      </a:lnTo>
                      <a:lnTo>
                        <a:pt x="18" y="47"/>
                      </a:lnTo>
                      <a:lnTo>
                        <a:pt x="20" y="55"/>
                      </a:lnTo>
                      <a:lnTo>
                        <a:pt x="20" y="61"/>
                      </a:lnTo>
                      <a:lnTo>
                        <a:pt x="21" y="67"/>
                      </a:lnTo>
                      <a:lnTo>
                        <a:pt x="23" y="71"/>
                      </a:lnTo>
                      <a:lnTo>
                        <a:pt x="26" y="74"/>
                      </a:lnTo>
                      <a:lnTo>
                        <a:pt x="30" y="76"/>
                      </a:lnTo>
                      <a:lnTo>
                        <a:pt x="33" y="76"/>
                      </a:lnTo>
                      <a:lnTo>
                        <a:pt x="36" y="76"/>
                      </a:lnTo>
                      <a:lnTo>
                        <a:pt x="39" y="74"/>
                      </a:lnTo>
                      <a:lnTo>
                        <a:pt x="43" y="71"/>
                      </a:lnTo>
                      <a:lnTo>
                        <a:pt x="44" y="67"/>
                      </a:lnTo>
                      <a:lnTo>
                        <a:pt x="46" y="63"/>
                      </a:lnTo>
                      <a:lnTo>
                        <a:pt x="46" y="55"/>
                      </a:lnTo>
                      <a:lnTo>
                        <a:pt x="46" y="47"/>
                      </a:lnTo>
                      <a:lnTo>
                        <a:pt x="46" y="36"/>
                      </a:lnTo>
                      <a:lnTo>
                        <a:pt x="46" y="31"/>
                      </a:lnTo>
                      <a:lnTo>
                        <a:pt x="44" y="25"/>
                      </a:lnTo>
                      <a:lnTo>
                        <a:pt x="43" y="21"/>
                      </a:lnTo>
                      <a:lnTo>
                        <a:pt x="39" y="18"/>
                      </a:lnTo>
                      <a:lnTo>
                        <a:pt x="36" y="16"/>
                      </a:lnTo>
                      <a:lnTo>
                        <a:pt x="33" y="16"/>
                      </a:lnTo>
                      <a:close/>
                      <a:moveTo>
                        <a:pt x="33" y="0"/>
                      </a:moveTo>
                      <a:lnTo>
                        <a:pt x="39" y="2"/>
                      </a:lnTo>
                      <a:lnTo>
                        <a:pt x="46" y="3"/>
                      </a:lnTo>
                      <a:lnTo>
                        <a:pt x="51" y="6"/>
                      </a:lnTo>
                      <a:lnTo>
                        <a:pt x="56" y="10"/>
                      </a:lnTo>
                      <a:lnTo>
                        <a:pt x="62" y="25"/>
                      </a:lnTo>
                      <a:lnTo>
                        <a:pt x="65" y="47"/>
                      </a:lnTo>
                      <a:lnTo>
                        <a:pt x="62" y="67"/>
                      </a:lnTo>
                      <a:lnTo>
                        <a:pt x="56" y="81"/>
                      </a:lnTo>
                      <a:lnTo>
                        <a:pt x="51" y="86"/>
                      </a:lnTo>
                      <a:lnTo>
                        <a:pt x="46" y="89"/>
                      </a:lnTo>
                      <a:lnTo>
                        <a:pt x="39" y="90"/>
                      </a:lnTo>
                      <a:lnTo>
                        <a:pt x="33" y="91"/>
                      </a:lnTo>
                      <a:lnTo>
                        <a:pt x="26" y="90"/>
                      </a:lnTo>
                      <a:lnTo>
                        <a:pt x="20" y="89"/>
                      </a:lnTo>
                      <a:lnTo>
                        <a:pt x="13" y="86"/>
                      </a:lnTo>
                      <a:lnTo>
                        <a:pt x="8" y="81"/>
                      </a:lnTo>
                      <a:lnTo>
                        <a:pt x="4" y="73"/>
                      </a:lnTo>
                      <a:lnTo>
                        <a:pt x="2" y="61"/>
                      </a:lnTo>
                      <a:lnTo>
                        <a:pt x="0" y="45"/>
                      </a:lnTo>
                      <a:lnTo>
                        <a:pt x="2" y="25"/>
                      </a:lnTo>
                      <a:lnTo>
                        <a:pt x="10" y="10"/>
                      </a:lnTo>
                      <a:lnTo>
                        <a:pt x="15" y="6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4" name="Rectangle 929"/>
                <p:cNvSpPr>
                  <a:spLocks noChangeArrowheads="1"/>
                </p:cNvSpPr>
                <p:nvPr/>
              </p:nvSpPr>
              <p:spPr bwMode="auto">
                <a:xfrm>
                  <a:off x="296" y="2732"/>
                  <a:ext cx="9" cy="1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5" name="Freeform 930"/>
                <p:cNvSpPr>
                  <a:spLocks/>
                </p:cNvSpPr>
                <p:nvPr/>
              </p:nvSpPr>
              <p:spPr bwMode="auto">
                <a:xfrm>
                  <a:off x="313" y="2659"/>
                  <a:ext cx="33" cy="90"/>
                </a:xfrm>
                <a:custGeom>
                  <a:avLst/>
                  <a:gdLst>
                    <a:gd name="T0" fmla="*/ 34 w 65"/>
                    <a:gd name="T1" fmla="*/ 0 h 90"/>
                    <a:gd name="T2" fmla="*/ 42 w 65"/>
                    <a:gd name="T3" fmla="*/ 2 h 90"/>
                    <a:gd name="T4" fmla="*/ 50 w 65"/>
                    <a:gd name="T5" fmla="*/ 5 h 90"/>
                    <a:gd name="T6" fmla="*/ 57 w 65"/>
                    <a:gd name="T7" fmla="*/ 8 h 90"/>
                    <a:gd name="T8" fmla="*/ 62 w 65"/>
                    <a:gd name="T9" fmla="*/ 13 h 90"/>
                    <a:gd name="T10" fmla="*/ 63 w 65"/>
                    <a:gd name="T11" fmla="*/ 19 h 90"/>
                    <a:gd name="T12" fmla="*/ 65 w 65"/>
                    <a:gd name="T13" fmla="*/ 25 h 90"/>
                    <a:gd name="T14" fmla="*/ 65 w 65"/>
                    <a:gd name="T15" fmla="*/ 31 h 90"/>
                    <a:gd name="T16" fmla="*/ 63 w 65"/>
                    <a:gd name="T17" fmla="*/ 36 h 90"/>
                    <a:gd name="T18" fmla="*/ 60 w 65"/>
                    <a:gd name="T19" fmla="*/ 42 h 90"/>
                    <a:gd name="T20" fmla="*/ 55 w 65"/>
                    <a:gd name="T21" fmla="*/ 48 h 90"/>
                    <a:gd name="T22" fmla="*/ 52 w 65"/>
                    <a:gd name="T23" fmla="*/ 51 h 90"/>
                    <a:gd name="T24" fmla="*/ 49 w 65"/>
                    <a:gd name="T25" fmla="*/ 54 h 90"/>
                    <a:gd name="T26" fmla="*/ 44 w 65"/>
                    <a:gd name="T27" fmla="*/ 58 h 90"/>
                    <a:gd name="T28" fmla="*/ 37 w 65"/>
                    <a:gd name="T29" fmla="*/ 63 h 90"/>
                    <a:gd name="T30" fmla="*/ 34 w 65"/>
                    <a:gd name="T31" fmla="*/ 67 h 90"/>
                    <a:gd name="T32" fmla="*/ 32 w 65"/>
                    <a:gd name="T33" fmla="*/ 68 h 90"/>
                    <a:gd name="T34" fmla="*/ 28 w 65"/>
                    <a:gd name="T35" fmla="*/ 73 h 90"/>
                    <a:gd name="T36" fmla="*/ 65 w 65"/>
                    <a:gd name="T37" fmla="*/ 73 h 90"/>
                    <a:gd name="T38" fmla="*/ 65 w 65"/>
                    <a:gd name="T39" fmla="*/ 90 h 90"/>
                    <a:gd name="T40" fmla="*/ 0 w 65"/>
                    <a:gd name="T41" fmla="*/ 90 h 90"/>
                    <a:gd name="T42" fmla="*/ 2 w 65"/>
                    <a:gd name="T43" fmla="*/ 81 h 90"/>
                    <a:gd name="T44" fmla="*/ 6 w 65"/>
                    <a:gd name="T45" fmla="*/ 73 h 90"/>
                    <a:gd name="T46" fmla="*/ 10 w 65"/>
                    <a:gd name="T47" fmla="*/ 68 h 90"/>
                    <a:gd name="T48" fmla="*/ 15 w 65"/>
                    <a:gd name="T49" fmla="*/ 64 h 90"/>
                    <a:gd name="T50" fmla="*/ 19 w 65"/>
                    <a:gd name="T51" fmla="*/ 58 h 90"/>
                    <a:gd name="T52" fmla="*/ 28 w 65"/>
                    <a:gd name="T53" fmla="*/ 52 h 90"/>
                    <a:gd name="T54" fmla="*/ 32 w 65"/>
                    <a:gd name="T55" fmla="*/ 48 h 90"/>
                    <a:gd name="T56" fmla="*/ 37 w 65"/>
                    <a:gd name="T57" fmla="*/ 44 h 90"/>
                    <a:gd name="T58" fmla="*/ 41 w 65"/>
                    <a:gd name="T59" fmla="*/ 41 h 90"/>
                    <a:gd name="T60" fmla="*/ 42 w 65"/>
                    <a:gd name="T61" fmla="*/ 38 h 90"/>
                    <a:gd name="T62" fmla="*/ 45 w 65"/>
                    <a:gd name="T63" fmla="*/ 34 h 90"/>
                    <a:gd name="T64" fmla="*/ 45 w 65"/>
                    <a:gd name="T65" fmla="*/ 28 h 90"/>
                    <a:gd name="T66" fmla="*/ 45 w 65"/>
                    <a:gd name="T67" fmla="*/ 23 h 90"/>
                    <a:gd name="T68" fmla="*/ 42 w 65"/>
                    <a:gd name="T69" fmla="*/ 19 h 90"/>
                    <a:gd name="T70" fmla="*/ 39 w 65"/>
                    <a:gd name="T71" fmla="*/ 18 h 90"/>
                    <a:gd name="T72" fmla="*/ 34 w 65"/>
                    <a:gd name="T73" fmla="*/ 16 h 90"/>
                    <a:gd name="T74" fmla="*/ 28 w 65"/>
                    <a:gd name="T75" fmla="*/ 18 h 90"/>
                    <a:gd name="T76" fmla="*/ 24 w 65"/>
                    <a:gd name="T77" fmla="*/ 19 h 90"/>
                    <a:gd name="T78" fmla="*/ 23 w 65"/>
                    <a:gd name="T79" fmla="*/ 22 h 90"/>
                    <a:gd name="T80" fmla="*/ 21 w 65"/>
                    <a:gd name="T81" fmla="*/ 25 h 90"/>
                    <a:gd name="T82" fmla="*/ 19 w 65"/>
                    <a:gd name="T83" fmla="*/ 29 h 90"/>
                    <a:gd name="T84" fmla="*/ 2 w 65"/>
                    <a:gd name="T85" fmla="*/ 28 h 90"/>
                    <a:gd name="T86" fmla="*/ 3 w 65"/>
                    <a:gd name="T87" fmla="*/ 21 h 90"/>
                    <a:gd name="T88" fmla="*/ 5 w 65"/>
                    <a:gd name="T89" fmla="*/ 15 h 90"/>
                    <a:gd name="T90" fmla="*/ 8 w 65"/>
                    <a:gd name="T91" fmla="*/ 10 h 90"/>
                    <a:gd name="T92" fmla="*/ 11 w 65"/>
                    <a:gd name="T93" fmla="*/ 8 h 90"/>
                    <a:gd name="T94" fmla="*/ 18 w 65"/>
                    <a:gd name="T95" fmla="*/ 3 h 90"/>
                    <a:gd name="T96" fmla="*/ 26 w 65"/>
                    <a:gd name="T97" fmla="*/ 2 h 90"/>
                    <a:gd name="T98" fmla="*/ 34 w 65"/>
                    <a:gd name="T9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5" h="90">
                      <a:moveTo>
                        <a:pt x="34" y="0"/>
                      </a:moveTo>
                      <a:lnTo>
                        <a:pt x="42" y="2"/>
                      </a:lnTo>
                      <a:lnTo>
                        <a:pt x="50" y="5"/>
                      </a:lnTo>
                      <a:lnTo>
                        <a:pt x="57" y="8"/>
                      </a:lnTo>
                      <a:lnTo>
                        <a:pt x="62" y="13"/>
                      </a:lnTo>
                      <a:lnTo>
                        <a:pt x="63" y="19"/>
                      </a:lnTo>
                      <a:lnTo>
                        <a:pt x="65" y="25"/>
                      </a:lnTo>
                      <a:lnTo>
                        <a:pt x="65" y="31"/>
                      </a:lnTo>
                      <a:lnTo>
                        <a:pt x="63" y="36"/>
                      </a:lnTo>
                      <a:lnTo>
                        <a:pt x="60" y="42"/>
                      </a:lnTo>
                      <a:lnTo>
                        <a:pt x="55" y="48"/>
                      </a:lnTo>
                      <a:lnTo>
                        <a:pt x="52" y="51"/>
                      </a:lnTo>
                      <a:lnTo>
                        <a:pt x="49" y="54"/>
                      </a:lnTo>
                      <a:lnTo>
                        <a:pt x="44" y="58"/>
                      </a:lnTo>
                      <a:lnTo>
                        <a:pt x="37" y="63"/>
                      </a:lnTo>
                      <a:lnTo>
                        <a:pt x="34" y="67"/>
                      </a:lnTo>
                      <a:lnTo>
                        <a:pt x="32" y="68"/>
                      </a:lnTo>
                      <a:lnTo>
                        <a:pt x="28" y="73"/>
                      </a:lnTo>
                      <a:lnTo>
                        <a:pt x="65" y="73"/>
                      </a:lnTo>
                      <a:lnTo>
                        <a:pt x="65" y="90"/>
                      </a:lnTo>
                      <a:lnTo>
                        <a:pt x="0" y="90"/>
                      </a:lnTo>
                      <a:lnTo>
                        <a:pt x="2" y="81"/>
                      </a:lnTo>
                      <a:lnTo>
                        <a:pt x="6" y="73"/>
                      </a:lnTo>
                      <a:lnTo>
                        <a:pt x="10" y="68"/>
                      </a:lnTo>
                      <a:lnTo>
                        <a:pt x="15" y="64"/>
                      </a:lnTo>
                      <a:lnTo>
                        <a:pt x="19" y="58"/>
                      </a:lnTo>
                      <a:lnTo>
                        <a:pt x="28" y="52"/>
                      </a:lnTo>
                      <a:lnTo>
                        <a:pt x="32" y="48"/>
                      </a:lnTo>
                      <a:lnTo>
                        <a:pt x="37" y="44"/>
                      </a:lnTo>
                      <a:lnTo>
                        <a:pt x="41" y="41"/>
                      </a:lnTo>
                      <a:lnTo>
                        <a:pt x="42" y="38"/>
                      </a:lnTo>
                      <a:lnTo>
                        <a:pt x="45" y="34"/>
                      </a:lnTo>
                      <a:lnTo>
                        <a:pt x="45" y="28"/>
                      </a:lnTo>
                      <a:lnTo>
                        <a:pt x="45" y="23"/>
                      </a:lnTo>
                      <a:lnTo>
                        <a:pt x="42" y="19"/>
                      </a:lnTo>
                      <a:lnTo>
                        <a:pt x="39" y="18"/>
                      </a:lnTo>
                      <a:lnTo>
                        <a:pt x="34" y="16"/>
                      </a:lnTo>
                      <a:lnTo>
                        <a:pt x="28" y="18"/>
                      </a:lnTo>
                      <a:lnTo>
                        <a:pt x="24" y="19"/>
                      </a:lnTo>
                      <a:lnTo>
                        <a:pt x="23" y="22"/>
                      </a:lnTo>
                      <a:lnTo>
                        <a:pt x="21" y="25"/>
                      </a:lnTo>
                      <a:lnTo>
                        <a:pt x="19" y="29"/>
                      </a:lnTo>
                      <a:lnTo>
                        <a:pt x="2" y="28"/>
                      </a:lnTo>
                      <a:lnTo>
                        <a:pt x="3" y="21"/>
                      </a:lnTo>
                      <a:lnTo>
                        <a:pt x="5" y="15"/>
                      </a:lnTo>
                      <a:lnTo>
                        <a:pt x="8" y="10"/>
                      </a:lnTo>
                      <a:lnTo>
                        <a:pt x="11" y="8"/>
                      </a:lnTo>
                      <a:lnTo>
                        <a:pt x="18" y="3"/>
                      </a:lnTo>
                      <a:lnTo>
                        <a:pt x="26" y="2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6" name="Freeform 931"/>
                <p:cNvSpPr>
                  <a:spLocks noEditPoints="1"/>
                </p:cNvSpPr>
                <p:nvPr/>
              </p:nvSpPr>
              <p:spPr bwMode="auto">
                <a:xfrm>
                  <a:off x="217" y="2311"/>
                  <a:ext cx="32" cy="89"/>
                </a:xfrm>
                <a:custGeom>
                  <a:avLst/>
                  <a:gdLst>
                    <a:gd name="T0" fmla="*/ 32 w 65"/>
                    <a:gd name="T1" fmla="*/ 14 h 89"/>
                    <a:gd name="T2" fmla="*/ 27 w 65"/>
                    <a:gd name="T3" fmla="*/ 15 h 89"/>
                    <a:gd name="T4" fmla="*/ 24 w 65"/>
                    <a:gd name="T5" fmla="*/ 17 h 89"/>
                    <a:gd name="T6" fmla="*/ 23 w 65"/>
                    <a:gd name="T7" fmla="*/ 18 h 89"/>
                    <a:gd name="T8" fmla="*/ 19 w 65"/>
                    <a:gd name="T9" fmla="*/ 23 h 89"/>
                    <a:gd name="T10" fmla="*/ 19 w 65"/>
                    <a:gd name="T11" fmla="*/ 28 h 89"/>
                    <a:gd name="T12" fmla="*/ 18 w 65"/>
                    <a:gd name="T13" fmla="*/ 36 h 89"/>
                    <a:gd name="T14" fmla="*/ 18 w 65"/>
                    <a:gd name="T15" fmla="*/ 44 h 89"/>
                    <a:gd name="T16" fmla="*/ 18 w 65"/>
                    <a:gd name="T17" fmla="*/ 53 h 89"/>
                    <a:gd name="T18" fmla="*/ 19 w 65"/>
                    <a:gd name="T19" fmla="*/ 60 h 89"/>
                    <a:gd name="T20" fmla="*/ 19 w 65"/>
                    <a:gd name="T21" fmla="*/ 65 h 89"/>
                    <a:gd name="T22" fmla="*/ 23 w 65"/>
                    <a:gd name="T23" fmla="*/ 69 h 89"/>
                    <a:gd name="T24" fmla="*/ 24 w 65"/>
                    <a:gd name="T25" fmla="*/ 72 h 89"/>
                    <a:gd name="T26" fmla="*/ 27 w 65"/>
                    <a:gd name="T27" fmla="*/ 73 h 89"/>
                    <a:gd name="T28" fmla="*/ 32 w 65"/>
                    <a:gd name="T29" fmla="*/ 73 h 89"/>
                    <a:gd name="T30" fmla="*/ 36 w 65"/>
                    <a:gd name="T31" fmla="*/ 73 h 89"/>
                    <a:gd name="T32" fmla="*/ 39 w 65"/>
                    <a:gd name="T33" fmla="*/ 72 h 89"/>
                    <a:gd name="T34" fmla="*/ 41 w 65"/>
                    <a:gd name="T35" fmla="*/ 69 h 89"/>
                    <a:gd name="T36" fmla="*/ 44 w 65"/>
                    <a:gd name="T37" fmla="*/ 65 h 89"/>
                    <a:gd name="T38" fmla="*/ 44 w 65"/>
                    <a:gd name="T39" fmla="*/ 60 h 89"/>
                    <a:gd name="T40" fmla="*/ 45 w 65"/>
                    <a:gd name="T41" fmla="*/ 53 h 89"/>
                    <a:gd name="T42" fmla="*/ 45 w 65"/>
                    <a:gd name="T43" fmla="*/ 44 h 89"/>
                    <a:gd name="T44" fmla="*/ 45 w 65"/>
                    <a:gd name="T45" fmla="*/ 36 h 89"/>
                    <a:gd name="T46" fmla="*/ 44 w 65"/>
                    <a:gd name="T47" fmla="*/ 28 h 89"/>
                    <a:gd name="T48" fmla="*/ 44 w 65"/>
                    <a:gd name="T49" fmla="*/ 24 h 89"/>
                    <a:gd name="T50" fmla="*/ 41 w 65"/>
                    <a:gd name="T51" fmla="*/ 20 h 89"/>
                    <a:gd name="T52" fmla="*/ 39 w 65"/>
                    <a:gd name="T53" fmla="*/ 17 h 89"/>
                    <a:gd name="T54" fmla="*/ 36 w 65"/>
                    <a:gd name="T55" fmla="*/ 15 h 89"/>
                    <a:gd name="T56" fmla="*/ 32 w 65"/>
                    <a:gd name="T57" fmla="*/ 14 h 89"/>
                    <a:gd name="T58" fmla="*/ 32 w 65"/>
                    <a:gd name="T59" fmla="*/ 0 h 89"/>
                    <a:gd name="T60" fmla="*/ 39 w 65"/>
                    <a:gd name="T61" fmla="*/ 0 h 89"/>
                    <a:gd name="T62" fmla="*/ 44 w 65"/>
                    <a:gd name="T63" fmla="*/ 1 h 89"/>
                    <a:gd name="T64" fmla="*/ 50 w 65"/>
                    <a:gd name="T65" fmla="*/ 4 h 89"/>
                    <a:gd name="T66" fmla="*/ 55 w 65"/>
                    <a:gd name="T67" fmla="*/ 8 h 89"/>
                    <a:gd name="T68" fmla="*/ 62 w 65"/>
                    <a:gd name="T69" fmla="*/ 23 h 89"/>
                    <a:gd name="T70" fmla="*/ 65 w 65"/>
                    <a:gd name="T71" fmla="*/ 44 h 89"/>
                    <a:gd name="T72" fmla="*/ 62 w 65"/>
                    <a:gd name="T73" fmla="*/ 66 h 89"/>
                    <a:gd name="T74" fmla="*/ 54 w 65"/>
                    <a:gd name="T75" fmla="*/ 81 h 89"/>
                    <a:gd name="T76" fmla="*/ 50 w 65"/>
                    <a:gd name="T77" fmla="*/ 83 h 89"/>
                    <a:gd name="T78" fmla="*/ 44 w 65"/>
                    <a:gd name="T79" fmla="*/ 86 h 89"/>
                    <a:gd name="T80" fmla="*/ 39 w 65"/>
                    <a:gd name="T81" fmla="*/ 88 h 89"/>
                    <a:gd name="T82" fmla="*/ 32 w 65"/>
                    <a:gd name="T83" fmla="*/ 89 h 89"/>
                    <a:gd name="T84" fmla="*/ 24 w 65"/>
                    <a:gd name="T85" fmla="*/ 88 h 89"/>
                    <a:gd name="T86" fmla="*/ 18 w 65"/>
                    <a:gd name="T87" fmla="*/ 86 h 89"/>
                    <a:gd name="T88" fmla="*/ 13 w 65"/>
                    <a:gd name="T89" fmla="*/ 83 h 89"/>
                    <a:gd name="T90" fmla="*/ 8 w 65"/>
                    <a:gd name="T91" fmla="*/ 79 h 89"/>
                    <a:gd name="T92" fmla="*/ 3 w 65"/>
                    <a:gd name="T93" fmla="*/ 70 h 89"/>
                    <a:gd name="T94" fmla="*/ 0 w 65"/>
                    <a:gd name="T95" fmla="*/ 59 h 89"/>
                    <a:gd name="T96" fmla="*/ 0 w 65"/>
                    <a:gd name="T97" fmla="*/ 44 h 89"/>
                    <a:gd name="T98" fmla="*/ 1 w 65"/>
                    <a:gd name="T99" fmla="*/ 23 h 89"/>
                    <a:gd name="T100" fmla="*/ 10 w 65"/>
                    <a:gd name="T101" fmla="*/ 8 h 89"/>
                    <a:gd name="T102" fmla="*/ 13 w 65"/>
                    <a:gd name="T103" fmla="*/ 4 h 89"/>
                    <a:gd name="T104" fmla="*/ 19 w 65"/>
                    <a:gd name="T105" fmla="*/ 1 h 89"/>
                    <a:gd name="T106" fmla="*/ 24 w 65"/>
                    <a:gd name="T107" fmla="*/ 0 h 89"/>
                    <a:gd name="T108" fmla="*/ 32 w 65"/>
                    <a:gd name="T109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89">
                      <a:moveTo>
                        <a:pt x="32" y="14"/>
                      </a:moveTo>
                      <a:lnTo>
                        <a:pt x="27" y="15"/>
                      </a:lnTo>
                      <a:lnTo>
                        <a:pt x="24" y="17"/>
                      </a:lnTo>
                      <a:lnTo>
                        <a:pt x="23" y="18"/>
                      </a:lnTo>
                      <a:lnTo>
                        <a:pt x="19" y="23"/>
                      </a:lnTo>
                      <a:lnTo>
                        <a:pt x="19" y="28"/>
                      </a:lnTo>
                      <a:lnTo>
                        <a:pt x="18" y="36"/>
                      </a:lnTo>
                      <a:lnTo>
                        <a:pt x="18" y="44"/>
                      </a:lnTo>
                      <a:lnTo>
                        <a:pt x="18" y="53"/>
                      </a:lnTo>
                      <a:lnTo>
                        <a:pt x="19" y="60"/>
                      </a:lnTo>
                      <a:lnTo>
                        <a:pt x="19" y="65"/>
                      </a:lnTo>
                      <a:lnTo>
                        <a:pt x="23" y="69"/>
                      </a:lnTo>
                      <a:lnTo>
                        <a:pt x="24" y="72"/>
                      </a:lnTo>
                      <a:lnTo>
                        <a:pt x="27" y="73"/>
                      </a:lnTo>
                      <a:lnTo>
                        <a:pt x="32" y="73"/>
                      </a:lnTo>
                      <a:lnTo>
                        <a:pt x="36" y="73"/>
                      </a:lnTo>
                      <a:lnTo>
                        <a:pt x="39" y="72"/>
                      </a:lnTo>
                      <a:lnTo>
                        <a:pt x="41" y="69"/>
                      </a:lnTo>
                      <a:lnTo>
                        <a:pt x="44" y="65"/>
                      </a:lnTo>
                      <a:lnTo>
                        <a:pt x="44" y="60"/>
                      </a:lnTo>
                      <a:lnTo>
                        <a:pt x="45" y="53"/>
                      </a:lnTo>
                      <a:lnTo>
                        <a:pt x="45" y="44"/>
                      </a:lnTo>
                      <a:lnTo>
                        <a:pt x="45" y="36"/>
                      </a:lnTo>
                      <a:lnTo>
                        <a:pt x="44" y="28"/>
                      </a:lnTo>
                      <a:lnTo>
                        <a:pt x="44" y="24"/>
                      </a:lnTo>
                      <a:lnTo>
                        <a:pt x="41" y="20"/>
                      </a:lnTo>
                      <a:lnTo>
                        <a:pt x="39" y="17"/>
                      </a:lnTo>
                      <a:lnTo>
                        <a:pt x="36" y="15"/>
                      </a:lnTo>
                      <a:lnTo>
                        <a:pt x="32" y="14"/>
                      </a:lnTo>
                      <a:close/>
                      <a:moveTo>
                        <a:pt x="32" y="0"/>
                      </a:moveTo>
                      <a:lnTo>
                        <a:pt x="39" y="0"/>
                      </a:lnTo>
                      <a:lnTo>
                        <a:pt x="44" y="1"/>
                      </a:lnTo>
                      <a:lnTo>
                        <a:pt x="50" y="4"/>
                      </a:lnTo>
                      <a:lnTo>
                        <a:pt x="55" y="8"/>
                      </a:lnTo>
                      <a:lnTo>
                        <a:pt x="62" y="23"/>
                      </a:lnTo>
                      <a:lnTo>
                        <a:pt x="65" y="44"/>
                      </a:lnTo>
                      <a:lnTo>
                        <a:pt x="62" y="66"/>
                      </a:lnTo>
                      <a:lnTo>
                        <a:pt x="54" y="81"/>
                      </a:lnTo>
                      <a:lnTo>
                        <a:pt x="50" y="83"/>
                      </a:lnTo>
                      <a:lnTo>
                        <a:pt x="44" y="86"/>
                      </a:lnTo>
                      <a:lnTo>
                        <a:pt x="39" y="88"/>
                      </a:lnTo>
                      <a:lnTo>
                        <a:pt x="32" y="89"/>
                      </a:lnTo>
                      <a:lnTo>
                        <a:pt x="24" y="88"/>
                      </a:lnTo>
                      <a:lnTo>
                        <a:pt x="18" y="86"/>
                      </a:lnTo>
                      <a:lnTo>
                        <a:pt x="13" y="83"/>
                      </a:lnTo>
                      <a:lnTo>
                        <a:pt x="8" y="79"/>
                      </a:lnTo>
                      <a:lnTo>
                        <a:pt x="3" y="70"/>
                      </a:lnTo>
                      <a:lnTo>
                        <a:pt x="0" y="59"/>
                      </a:lnTo>
                      <a:lnTo>
                        <a:pt x="0" y="44"/>
                      </a:lnTo>
                      <a:lnTo>
                        <a:pt x="1" y="23"/>
                      </a:lnTo>
                      <a:lnTo>
                        <a:pt x="10" y="8"/>
                      </a:lnTo>
                      <a:lnTo>
                        <a:pt x="13" y="4"/>
                      </a:lnTo>
                      <a:lnTo>
                        <a:pt x="19" y="1"/>
                      </a:lnTo>
                      <a:lnTo>
                        <a:pt x="24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7" name="Rectangle 932"/>
                <p:cNvSpPr>
                  <a:spLocks noChangeArrowheads="1"/>
                </p:cNvSpPr>
                <p:nvPr/>
              </p:nvSpPr>
              <p:spPr bwMode="auto">
                <a:xfrm>
                  <a:off x="257" y="2381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8" name="Freeform 933"/>
                <p:cNvSpPr>
                  <a:spLocks/>
                </p:cNvSpPr>
                <p:nvPr/>
              </p:nvSpPr>
              <p:spPr bwMode="auto">
                <a:xfrm>
                  <a:off x="275" y="2311"/>
                  <a:ext cx="32" cy="88"/>
                </a:xfrm>
                <a:custGeom>
                  <a:avLst/>
                  <a:gdLst>
                    <a:gd name="T0" fmla="*/ 35 w 66"/>
                    <a:gd name="T1" fmla="*/ 0 h 88"/>
                    <a:gd name="T2" fmla="*/ 43 w 66"/>
                    <a:gd name="T3" fmla="*/ 0 h 88"/>
                    <a:gd name="T4" fmla="*/ 51 w 66"/>
                    <a:gd name="T5" fmla="*/ 2 h 88"/>
                    <a:gd name="T6" fmla="*/ 57 w 66"/>
                    <a:gd name="T7" fmla="*/ 5 h 88"/>
                    <a:gd name="T8" fmla="*/ 61 w 66"/>
                    <a:gd name="T9" fmla="*/ 11 h 88"/>
                    <a:gd name="T10" fmla="*/ 64 w 66"/>
                    <a:gd name="T11" fmla="*/ 17 h 88"/>
                    <a:gd name="T12" fmla="*/ 66 w 66"/>
                    <a:gd name="T13" fmla="*/ 23 h 88"/>
                    <a:gd name="T14" fmla="*/ 64 w 66"/>
                    <a:gd name="T15" fmla="*/ 28 h 88"/>
                    <a:gd name="T16" fmla="*/ 62 w 66"/>
                    <a:gd name="T17" fmla="*/ 34 h 88"/>
                    <a:gd name="T18" fmla="*/ 59 w 66"/>
                    <a:gd name="T19" fmla="*/ 40 h 88"/>
                    <a:gd name="T20" fmla="*/ 56 w 66"/>
                    <a:gd name="T21" fmla="*/ 46 h 88"/>
                    <a:gd name="T22" fmla="*/ 52 w 66"/>
                    <a:gd name="T23" fmla="*/ 49 h 88"/>
                    <a:gd name="T24" fmla="*/ 48 w 66"/>
                    <a:gd name="T25" fmla="*/ 52 h 88"/>
                    <a:gd name="T26" fmla="*/ 43 w 66"/>
                    <a:gd name="T27" fmla="*/ 57 h 88"/>
                    <a:gd name="T28" fmla="*/ 38 w 66"/>
                    <a:gd name="T29" fmla="*/ 62 h 88"/>
                    <a:gd name="T30" fmla="*/ 35 w 66"/>
                    <a:gd name="T31" fmla="*/ 65 h 88"/>
                    <a:gd name="T32" fmla="*/ 31 w 66"/>
                    <a:gd name="T33" fmla="*/ 66 h 88"/>
                    <a:gd name="T34" fmla="*/ 28 w 66"/>
                    <a:gd name="T35" fmla="*/ 70 h 88"/>
                    <a:gd name="T36" fmla="*/ 66 w 66"/>
                    <a:gd name="T37" fmla="*/ 70 h 88"/>
                    <a:gd name="T38" fmla="*/ 66 w 66"/>
                    <a:gd name="T39" fmla="*/ 88 h 88"/>
                    <a:gd name="T40" fmla="*/ 0 w 66"/>
                    <a:gd name="T41" fmla="*/ 88 h 88"/>
                    <a:gd name="T42" fmla="*/ 2 w 66"/>
                    <a:gd name="T43" fmla="*/ 79 h 88"/>
                    <a:gd name="T44" fmla="*/ 7 w 66"/>
                    <a:gd name="T45" fmla="*/ 70 h 88"/>
                    <a:gd name="T46" fmla="*/ 10 w 66"/>
                    <a:gd name="T47" fmla="*/ 68 h 88"/>
                    <a:gd name="T48" fmla="*/ 13 w 66"/>
                    <a:gd name="T49" fmla="*/ 62 h 88"/>
                    <a:gd name="T50" fmla="*/ 20 w 66"/>
                    <a:gd name="T51" fmla="*/ 56 h 88"/>
                    <a:gd name="T52" fmla="*/ 26 w 66"/>
                    <a:gd name="T53" fmla="*/ 50 h 88"/>
                    <a:gd name="T54" fmla="*/ 33 w 66"/>
                    <a:gd name="T55" fmla="*/ 46 h 88"/>
                    <a:gd name="T56" fmla="*/ 38 w 66"/>
                    <a:gd name="T57" fmla="*/ 42 h 88"/>
                    <a:gd name="T58" fmla="*/ 39 w 66"/>
                    <a:gd name="T59" fmla="*/ 39 h 88"/>
                    <a:gd name="T60" fmla="*/ 43 w 66"/>
                    <a:gd name="T61" fmla="*/ 36 h 88"/>
                    <a:gd name="T62" fmla="*/ 44 w 66"/>
                    <a:gd name="T63" fmla="*/ 31 h 88"/>
                    <a:gd name="T64" fmla="*/ 46 w 66"/>
                    <a:gd name="T65" fmla="*/ 26 h 88"/>
                    <a:gd name="T66" fmla="*/ 46 w 66"/>
                    <a:gd name="T67" fmla="*/ 21 h 88"/>
                    <a:gd name="T68" fmla="*/ 43 w 66"/>
                    <a:gd name="T69" fmla="*/ 17 h 88"/>
                    <a:gd name="T70" fmla="*/ 39 w 66"/>
                    <a:gd name="T71" fmla="*/ 15 h 88"/>
                    <a:gd name="T72" fmla="*/ 33 w 66"/>
                    <a:gd name="T73" fmla="*/ 14 h 88"/>
                    <a:gd name="T74" fmla="*/ 28 w 66"/>
                    <a:gd name="T75" fmla="*/ 15 h 88"/>
                    <a:gd name="T76" fmla="*/ 25 w 66"/>
                    <a:gd name="T77" fmla="*/ 17 h 88"/>
                    <a:gd name="T78" fmla="*/ 22 w 66"/>
                    <a:gd name="T79" fmla="*/ 20 h 88"/>
                    <a:gd name="T80" fmla="*/ 20 w 66"/>
                    <a:gd name="T81" fmla="*/ 23 h 88"/>
                    <a:gd name="T82" fmla="*/ 20 w 66"/>
                    <a:gd name="T83" fmla="*/ 27 h 88"/>
                    <a:gd name="T84" fmla="*/ 2 w 66"/>
                    <a:gd name="T85" fmla="*/ 26 h 88"/>
                    <a:gd name="T86" fmla="*/ 2 w 66"/>
                    <a:gd name="T87" fmla="*/ 20 h 88"/>
                    <a:gd name="T88" fmla="*/ 5 w 66"/>
                    <a:gd name="T89" fmla="*/ 14 h 88"/>
                    <a:gd name="T90" fmla="*/ 9 w 66"/>
                    <a:gd name="T91" fmla="*/ 8 h 88"/>
                    <a:gd name="T92" fmla="*/ 12 w 66"/>
                    <a:gd name="T93" fmla="*/ 5 h 88"/>
                    <a:gd name="T94" fmla="*/ 18 w 66"/>
                    <a:gd name="T95" fmla="*/ 2 h 88"/>
                    <a:gd name="T96" fmla="*/ 25 w 66"/>
                    <a:gd name="T97" fmla="*/ 0 h 88"/>
                    <a:gd name="T98" fmla="*/ 35 w 66"/>
                    <a:gd name="T99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6" h="88">
                      <a:moveTo>
                        <a:pt x="35" y="0"/>
                      </a:moveTo>
                      <a:lnTo>
                        <a:pt x="43" y="0"/>
                      </a:lnTo>
                      <a:lnTo>
                        <a:pt x="51" y="2"/>
                      </a:lnTo>
                      <a:lnTo>
                        <a:pt x="57" y="5"/>
                      </a:lnTo>
                      <a:lnTo>
                        <a:pt x="61" y="11"/>
                      </a:lnTo>
                      <a:lnTo>
                        <a:pt x="64" y="17"/>
                      </a:lnTo>
                      <a:lnTo>
                        <a:pt x="66" y="23"/>
                      </a:lnTo>
                      <a:lnTo>
                        <a:pt x="64" y="28"/>
                      </a:lnTo>
                      <a:lnTo>
                        <a:pt x="62" y="34"/>
                      </a:lnTo>
                      <a:lnTo>
                        <a:pt x="59" y="40"/>
                      </a:lnTo>
                      <a:lnTo>
                        <a:pt x="56" y="46"/>
                      </a:lnTo>
                      <a:lnTo>
                        <a:pt x="52" y="49"/>
                      </a:lnTo>
                      <a:lnTo>
                        <a:pt x="48" y="52"/>
                      </a:lnTo>
                      <a:lnTo>
                        <a:pt x="43" y="57"/>
                      </a:lnTo>
                      <a:lnTo>
                        <a:pt x="38" y="62"/>
                      </a:lnTo>
                      <a:lnTo>
                        <a:pt x="35" y="65"/>
                      </a:lnTo>
                      <a:lnTo>
                        <a:pt x="31" y="66"/>
                      </a:lnTo>
                      <a:lnTo>
                        <a:pt x="28" y="70"/>
                      </a:lnTo>
                      <a:lnTo>
                        <a:pt x="66" y="70"/>
                      </a:lnTo>
                      <a:lnTo>
                        <a:pt x="66" y="88"/>
                      </a:lnTo>
                      <a:lnTo>
                        <a:pt x="0" y="88"/>
                      </a:lnTo>
                      <a:lnTo>
                        <a:pt x="2" y="79"/>
                      </a:lnTo>
                      <a:lnTo>
                        <a:pt x="7" y="70"/>
                      </a:lnTo>
                      <a:lnTo>
                        <a:pt x="10" y="68"/>
                      </a:lnTo>
                      <a:lnTo>
                        <a:pt x="13" y="62"/>
                      </a:lnTo>
                      <a:lnTo>
                        <a:pt x="20" y="56"/>
                      </a:lnTo>
                      <a:lnTo>
                        <a:pt x="26" y="50"/>
                      </a:lnTo>
                      <a:lnTo>
                        <a:pt x="33" y="46"/>
                      </a:lnTo>
                      <a:lnTo>
                        <a:pt x="38" y="42"/>
                      </a:lnTo>
                      <a:lnTo>
                        <a:pt x="39" y="39"/>
                      </a:lnTo>
                      <a:lnTo>
                        <a:pt x="43" y="36"/>
                      </a:lnTo>
                      <a:lnTo>
                        <a:pt x="44" y="31"/>
                      </a:lnTo>
                      <a:lnTo>
                        <a:pt x="46" y="26"/>
                      </a:lnTo>
                      <a:lnTo>
                        <a:pt x="46" y="21"/>
                      </a:lnTo>
                      <a:lnTo>
                        <a:pt x="43" y="17"/>
                      </a:lnTo>
                      <a:lnTo>
                        <a:pt x="39" y="15"/>
                      </a:lnTo>
                      <a:lnTo>
                        <a:pt x="33" y="14"/>
                      </a:lnTo>
                      <a:lnTo>
                        <a:pt x="28" y="15"/>
                      </a:lnTo>
                      <a:lnTo>
                        <a:pt x="25" y="17"/>
                      </a:lnTo>
                      <a:lnTo>
                        <a:pt x="22" y="20"/>
                      </a:lnTo>
                      <a:lnTo>
                        <a:pt x="20" y="23"/>
                      </a:lnTo>
                      <a:lnTo>
                        <a:pt x="20" y="27"/>
                      </a:lnTo>
                      <a:lnTo>
                        <a:pt x="2" y="26"/>
                      </a:lnTo>
                      <a:lnTo>
                        <a:pt x="2" y="20"/>
                      </a:lnTo>
                      <a:lnTo>
                        <a:pt x="5" y="14"/>
                      </a:lnTo>
                      <a:lnTo>
                        <a:pt x="9" y="8"/>
                      </a:lnTo>
                      <a:lnTo>
                        <a:pt x="12" y="5"/>
                      </a:lnTo>
                      <a:lnTo>
                        <a:pt x="18" y="2"/>
                      </a:lnTo>
                      <a:lnTo>
                        <a:pt x="2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9" name="Freeform 934"/>
                <p:cNvSpPr>
                  <a:spLocks/>
                </p:cNvSpPr>
                <p:nvPr/>
              </p:nvSpPr>
              <p:spPr bwMode="auto">
                <a:xfrm>
                  <a:off x="313" y="2312"/>
                  <a:ext cx="33" cy="88"/>
                </a:xfrm>
                <a:custGeom>
                  <a:avLst/>
                  <a:gdLst>
                    <a:gd name="T0" fmla="*/ 13 w 67"/>
                    <a:gd name="T1" fmla="*/ 0 h 88"/>
                    <a:gd name="T2" fmla="*/ 62 w 67"/>
                    <a:gd name="T3" fmla="*/ 0 h 88"/>
                    <a:gd name="T4" fmla="*/ 62 w 67"/>
                    <a:gd name="T5" fmla="*/ 16 h 88"/>
                    <a:gd name="T6" fmla="*/ 28 w 67"/>
                    <a:gd name="T7" fmla="*/ 16 h 88"/>
                    <a:gd name="T8" fmla="*/ 24 w 67"/>
                    <a:gd name="T9" fmla="*/ 30 h 88"/>
                    <a:gd name="T10" fmla="*/ 31 w 67"/>
                    <a:gd name="T11" fmla="*/ 29 h 88"/>
                    <a:gd name="T12" fmla="*/ 36 w 67"/>
                    <a:gd name="T13" fmla="*/ 27 h 88"/>
                    <a:gd name="T14" fmla="*/ 44 w 67"/>
                    <a:gd name="T15" fmla="*/ 29 h 88"/>
                    <a:gd name="T16" fmla="*/ 52 w 67"/>
                    <a:gd name="T17" fmla="*/ 32 h 88"/>
                    <a:gd name="T18" fmla="*/ 57 w 67"/>
                    <a:gd name="T19" fmla="*/ 36 h 88"/>
                    <a:gd name="T20" fmla="*/ 62 w 67"/>
                    <a:gd name="T21" fmla="*/ 42 h 88"/>
                    <a:gd name="T22" fmla="*/ 65 w 67"/>
                    <a:gd name="T23" fmla="*/ 49 h 88"/>
                    <a:gd name="T24" fmla="*/ 67 w 67"/>
                    <a:gd name="T25" fmla="*/ 56 h 88"/>
                    <a:gd name="T26" fmla="*/ 65 w 67"/>
                    <a:gd name="T27" fmla="*/ 64 h 88"/>
                    <a:gd name="T28" fmla="*/ 63 w 67"/>
                    <a:gd name="T29" fmla="*/ 71 h 88"/>
                    <a:gd name="T30" fmla="*/ 59 w 67"/>
                    <a:gd name="T31" fmla="*/ 77 h 88"/>
                    <a:gd name="T32" fmla="*/ 47 w 67"/>
                    <a:gd name="T33" fmla="*/ 85 h 88"/>
                    <a:gd name="T34" fmla="*/ 32 w 67"/>
                    <a:gd name="T35" fmla="*/ 88 h 88"/>
                    <a:gd name="T36" fmla="*/ 24 w 67"/>
                    <a:gd name="T37" fmla="*/ 87 h 88"/>
                    <a:gd name="T38" fmla="*/ 16 w 67"/>
                    <a:gd name="T39" fmla="*/ 85 h 88"/>
                    <a:gd name="T40" fmla="*/ 10 w 67"/>
                    <a:gd name="T41" fmla="*/ 81 h 88"/>
                    <a:gd name="T42" fmla="*/ 5 w 67"/>
                    <a:gd name="T43" fmla="*/ 75 h 88"/>
                    <a:gd name="T44" fmla="*/ 2 w 67"/>
                    <a:gd name="T45" fmla="*/ 69 h 88"/>
                    <a:gd name="T46" fmla="*/ 0 w 67"/>
                    <a:gd name="T47" fmla="*/ 62 h 88"/>
                    <a:gd name="T48" fmla="*/ 16 w 67"/>
                    <a:gd name="T49" fmla="*/ 59 h 88"/>
                    <a:gd name="T50" fmla="*/ 18 w 67"/>
                    <a:gd name="T51" fmla="*/ 65 h 88"/>
                    <a:gd name="T52" fmla="*/ 23 w 67"/>
                    <a:gd name="T53" fmla="*/ 69 h 88"/>
                    <a:gd name="T54" fmla="*/ 26 w 67"/>
                    <a:gd name="T55" fmla="*/ 72 h 88"/>
                    <a:gd name="T56" fmla="*/ 32 w 67"/>
                    <a:gd name="T57" fmla="*/ 72 h 88"/>
                    <a:gd name="T58" fmla="*/ 37 w 67"/>
                    <a:gd name="T59" fmla="*/ 72 h 88"/>
                    <a:gd name="T60" fmla="*/ 42 w 67"/>
                    <a:gd name="T61" fmla="*/ 69 h 88"/>
                    <a:gd name="T62" fmla="*/ 45 w 67"/>
                    <a:gd name="T63" fmla="*/ 67 h 88"/>
                    <a:gd name="T64" fmla="*/ 47 w 67"/>
                    <a:gd name="T65" fmla="*/ 62 h 88"/>
                    <a:gd name="T66" fmla="*/ 47 w 67"/>
                    <a:gd name="T67" fmla="*/ 58 h 88"/>
                    <a:gd name="T68" fmla="*/ 47 w 67"/>
                    <a:gd name="T69" fmla="*/ 54 h 88"/>
                    <a:gd name="T70" fmla="*/ 45 w 67"/>
                    <a:gd name="T71" fmla="*/ 49 h 88"/>
                    <a:gd name="T72" fmla="*/ 44 w 67"/>
                    <a:gd name="T73" fmla="*/ 46 h 88"/>
                    <a:gd name="T74" fmla="*/ 41 w 67"/>
                    <a:gd name="T75" fmla="*/ 45 h 88"/>
                    <a:gd name="T76" fmla="*/ 36 w 67"/>
                    <a:gd name="T77" fmla="*/ 43 h 88"/>
                    <a:gd name="T78" fmla="*/ 32 w 67"/>
                    <a:gd name="T79" fmla="*/ 43 h 88"/>
                    <a:gd name="T80" fmla="*/ 28 w 67"/>
                    <a:gd name="T81" fmla="*/ 43 h 88"/>
                    <a:gd name="T82" fmla="*/ 23 w 67"/>
                    <a:gd name="T83" fmla="*/ 46 h 88"/>
                    <a:gd name="T84" fmla="*/ 18 w 67"/>
                    <a:gd name="T85" fmla="*/ 49 h 88"/>
                    <a:gd name="T86" fmla="*/ 2 w 67"/>
                    <a:gd name="T87" fmla="*/ 48 h 88"/>
                    <a:gd name="T88" fmla="*/ 13 w 67"/>
                    <a:gd name="T89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7" h="88">
                      <a:moveTo>
                        <a:pt x="13" y="0"/>
                      </a:moveTo>
                      <a:lnTo>
                        <a:pt x="62" y="0"/>
                      </a:lnTo>
                      <a:lnTo>
                        <a:pt x="62" y="16"/>
                      </a:lnTo>
                      <a:lnTo>
                        <a:pt x="28" y="16"/>
                      </a:lnTo>
                      <a:lnTo>
                        <a:pt x="24" y="30"/>
                      </a:lnTo>
                      <a:lnTo>
                        <a:pt x="31" y="29"/>
                      </a:lnTo>
                      <a:lnTo>
                        <a:pt x="36" y="27"/>
                      </a:lnTo>
                      <a:lnTo>
                        <a:pt x="44" y="29"/>
                      </a:lnTo>
                      <a:lnTo>
                        <a:pt x="52" y="32"/>
                      </a:lnTo>
                      <a:lnTo>
                        <a:pt x="57" y="36"/>
                      </a:lnTo>
                      <a:lnTo>
                        <a:pt x="62" y="42"/>
                      </a:lnTo>
                      <a:lnTo>
                        <a:pt x="65" y="49"/>
                      </a:lnTo>
                      <a:lnTo>
                        <a:pt x="67" y="56"/>
                      </a:lnTo>
                      <a:lnTo>
                        <a:pt x="65" y="64"/>
                      </a:lnTo>
                      <a:lnTo>
                        <a:pt x="63" y="71"/>
                      </a:lnTo>
                      <a:lnTo>
                        <a:pt x="59" y="77"/>
                      </a:lnTo>
                      <a:lnTo>
                        <a:pt x="47" y="85"/>
                      </a:lnTo>
                      <a:lnTo>
                        <a:pt x="32" y="88"/>
                      </a:lnTo>
                      <a:lnTo>
                        <a:pt x="24" y="87"/>
                      </a:lnTo>
                      <a:lnTo>
                        <a:pt x="16" y="85"/>
                      </a:lnTo>
                      <a:lnTo>
                        <a:pt x="10" y="81"/>
                      </a:lnTo>
                      <a:lnTo>
                        <a:pt x="5" y="75"/>
                      </a:lnTo>
                      <a:lnTo>
                        <a:pt x="2" y="69"/>
                      </a:lnTo>
                      <a:lnTo>
                        <a:pt x="0" y="62"/>
                      </a:lnTo>
                      <a:lnTo>
                        <a:pt x="16" y="59"/>
                      </a:lnTo>
                      <a:lnTo>
                        <a:pt x="18" y="65"/>
                      </a:lnTo>
                      <a:lnTo>
                        <a:pt x="23" y="69"/>
                      </a:lnTo>
                      <a:lnTo>
                        <a:pt x="26" y="72"/>
                      </a:lnTo>
                      <a:lnTo>
                        <a:pt x="32" y="72"/>
                      </a:lnTo>
                      <a:lnTo>
                        <a:pt x="37" y="72"/>
                      </a:lnTo>
                      <a:lnTo>
                        <a:pt x="42" y="69"/>
                      </a:lnTo>
                      <a:lnTo>
                        <a:pt x="45" y="67"/>
                      </a:lnTo>
                      <a:lnTo>
                        <a:pt x="47" y="62"/>
                      </a:lnTo>
                      <a:lnTo>
                        <a:pt x="47" y="58"/>
                      </a:lnTo>
                      <a:lnTo>
                        <a:pt x="47" y="54"/>
                      </a:lnTo>
                      <a:lnTo>
                        <a:pt x="45" y="49"/>
                      </a:lnTo>
                      <a:lnTo>
                        <a:pt x="44" y="46"/>
                      </a:lnTo>
                      <a:lnTo>
                        <a:pt x="41" y="45"/>
                      </a:lnTo>
                      <a:lnTo>
                        <a:pt x="36" y="43"/>
                      </a:lnTo>
                      <a:lnTo>
                        <a:pt x="32" y="43"/>
                      </a:lnTo>
                      <a:lnTo>
                        <a:pt x="28" y="43"/>
                      </a:lnTo>
                      <a:lnTo>
                        <a:pt x="23" y="46"/>
                      </a:lnTo>
                      <a:lnTo>
                        <a:pt x="18" y="49"/>
                      </a:lnTo>
                      <a:lnTo>
                        <a:pt x="2" y="48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0" name="Freeform 935"/>
                <p:cNvSpPr>
                  <a:spLocks noEditPoints="1"/>
                </p:cNvSpPr>
                <p:nvPr/>
              </p:nvSpPr>
              <p:spPr bwMode="auto">
                <a:xfrm>
                  <a:off x="255" y="1953"/>
                  <a:ext cx="33" cy="90"/>
                </a:xfrm>
                <a:custGeom>
                  <a:avLst/>
                  <a:gdLst>
                    <a:gd name="T0" fmla="*/ 33 w 65"/>
                    <a:gd name="T1" fmla="*/ 16 h 90"/>
                    <a:gd name="T2" fmla="*/ 30 w 65"/>
                    <a:gd name="T3" fmla="*/ 16 h 90"/>
                    <a:gd name="T4" fmla="*/ 26 w 65"/>
                    <a:gd name="T5" fmla="*/ 17 h 90"/>
                    <a:gd name="T6" fmla="*/ 23 w 65"/>
                    <a:gd name="T7" fmla="*/ 20 h 90"/>
                    <a:gd name="T8" fmla="*/ 21 w 65"/>
                    <a:gd name="T9" fmla="*/ 25 h 90"/>
                    <a:gd name="T10" fmla="*/ 20 w 65"/>
                    <a:gd name="T11" fmla="*/ 29 h 90"/>
                    <a:gd name="T12" fmla="*/ 20 w 65"/>
                    <a:gd name="T13" fmla="*/ 36 h 90"/>
                    <a:gd name="T14" fmla="*/ 18 w 65"/>
                    <a:gd name="T15" fmla="*/ 45 h 90"/>
                    <a:gd name="T16" fmla="*/ 20 w 65"/>
                    <a:gd name="T17" fmla="*/ 54 h 90"/>
                    <a:gd name="T18" fmla="*/ 20 w 65"/>
                    <a:gd name="T19" fmla="*/ 61 h 90"/>
                    <a:gd name="T20" fmla="*/ 21 w 65"/>
                    <a:gd name="T21" fmla="*/ 65 h 90"/>
                    <a:gd name="T22" fmla="*/ 23 w 65"/>
                    <a:gd name="T23" fmla="*/ 70 h 90"/>
                    <a:gd name="T24" fmla="*/ 26 w 65"/>
                    <a:gd name="T25" fmla="*/ 72 h 90"/>
                    <a:gd name="T26" fmla="*/ 30 w 65"/>
                    <a:gd name="T27" fmla="*/ 74 h 90"/>
                    <a:gd name="T28" fmla="*/ 33 w 65"/>
                    <a:gd name="T29" fmla="*/ 75 h 90"/>
                    <a:gd name="T30" fmla="*/ 36 w 65"/>
                    <a:gd name="T31" fmla="*/ 74 h 90"/>
                    <a:gd name="T32" fmla="*/ 39 w 65"/>
                    <a:gd name="T33" fmla="*/ 72 h 90"/>
                    <a:gd name="T34" fmla="*/ 43 w 65"/>
                    <a:gd name="T35" fmla="*/ 71 h 90"/>
                    <a:gd name="T36" fmla="*/ 44 w 65"/>
                    <a:gd name="T37" fmla="*/ 67 h 90"/>
                    <a:gd name="T38" fmla="*/ 46 w 65"/>
                    <a:gd name="T39" fmla="*/ 61 h 90"/>
                    <a:gd name="T40" fmla="*/ 46 w 65"/>
                    <a:gd name="T41" fmla="*/ 54 h 90"/>
                    <a:gd name="T42" fmla="*/ 46 w 65"/>
                    <a:gd name="T43" fmla="*/ 45 h 90"/>
                    <a:gd name="T44" fmla="*/ 46 w 65"/>
                    <a:gd name="T45" fmla="*/ 36 h 90"/>
                    <a:gd name="T46" fmla="*/ 46 w 65"/>
                    <a:gd name="T47" fmla="*/ 29 h 90"/>
                    <a:gd name="T48" fmla="*/ 44 w 65"/>
                    <a:gd name="T49" fmla="*/ 25 h 90"/>
                    <a:gd name="T50" fmla="*/ 43 w 65"/>
                    <a:gd name="T51" fmla="*/ 20 h 90"/>
                    <a:gd name="T52" fmla="*/ 39 w 65"/>
                    <a:gd name="T53" fmla="*/ 17 h 90"/>
                    <a:gd name="T54" fmla="*/ 36 w 65"/>
                    <a:gd name="T55" fmla="*/ 16 h 90"/>
                    <a:gd name="T56" fmla="*/ 33 w 65"/>
                    <a:gd name="T57" fmla="*/ 16 h 90"/>
                    <a:gd name="T58" fmla="*/ 33 w 65"/>
                    <a:gd name="T59" fmla="*/ 0 h 90"/>
                    <a:gd name="T60" fmla="*/ 39 w 65"/>
                    <a:gd name="T61" fmla="*/ 2 h 90"/>
                    <a:gd name="T62" fmla="*/ 46 w 65"/>
                    <a:gd name="T63" fmla="*/ 3 h 90"/>
                    <a:gd name="T64" fmla="*/ 51 w 65"/>
                    <a:gd name="T65" fmla="*/ 6 h 90"/>
                    <a:gd name="T66" fmla="*/ 56 w 65"/>
                    <a:gd name="T67" fmla="*/ 9 h 90"/>
                    <a:gd name="T68" fmla="*/ 62 w 65"/>
                    <a:gd name="T69" fmla="*/ 23 h 90"/>
                    <a:gd name="T70" fmla="*/ 65 w 65"/>
                    <a:gd name="T71" fmla="*/ 45 h 90"/>
                    <a:gd name="T72" fmla="*/ 62 w 65"/>
                    <a:gd name="T73" fmla="*/ 67 h 90"/>
                    <a:gd name="T74" fmla="*/ 56 w 65"/>
                    <a:gd name="T75" fmla="*/ 81 h 90"/>
                    <a:gd name="T76" fmla="*/ 51 w 65"/>
                    <a:gd name="T77" fmla="*/ 85 h 90"/>
                    <a:gd name="T78" fmla="*/ 46 w 65"/>
                    <a:gd name="T79" fmla="*/ 88 h 90"/>
                    <a:gd name="T80" fmla="*/ 39 w 65"/>
                    <a:gd name="T81" fmla="*/ 90 h 90"/>
                    <a:gd name="T82" fmla="*/ 33 w 65"/>
                    <a:gd name="T83" fmla="*/ 90 h 90"/>
                    <a:gd name="T84" fmla="*/ 26 w 65"/>
                    <a:gd name="T85" fmla="*/ 90 h 90"/>
                    <a:gd name="T86" fmla="*/ 20 w 65"/>
                    <a:gd name="T87" fmla="*/ 88 h 90"/>
                    <a:gd name="T88" fmla="*/ 13 w 65"/>
                    <a:gd name="T89" fmla="*/ 84 h 90"/>
                    <a:gd name="T90" fmla="*/ 8 w 65"/>
                    <a:gd name="T91" fmla="*/ 80 h 90"/>
                    <a:gd name="T92" fmla="*/ 4 w 65"/>
                    <a:gd name="T93" fmla="*/ 72 h 90"/>
                    <a:gd name="T94" fmla="*/ 2 w 65"/>
                    <a:gd name="T95" fmla="*/ 61 h 90"/>
                    <a:gd name="T96" fmla="*/ 0 w 65"/>
                    <a:gd name="T97" fmla="*/ 45 h 90"/>
                    <a:gd name="T98" fmla="*/ 2 w 65"/>
                    <a:gd name="T99" fmla="*/ 23 h 90"/>
                    <a:gd name="T100" fmla="*/ 10 w 65"/>
                    <a:gd name="T101" fmla="*/ 9 h 90"/>
                    <a:gd name="T102" fmla="*/ 15 w 65"/>
                    <a:gd name="T103" fmla="*/ 6 h 90"/>
                    <a:gd name="T104" fmla="*/ 20 w 65"/>
                    <a:gd name="T105" fmla="*/ 3 h 90"/>
                    <a:gd name="T106" fmla="*/ 26 w 65"/>
                    <a:gd name="T107" fmla="*/ 2 h 90"/>
                    <a:gd name="T108" fmla="*/ 33 w 65"/>
                    <a:gd name="T10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90">
                      <a:moveTo>
                        <a:pt x="33" y="16"/>
                      </a:moveTo>
                      <a:lnTo>
                        <a:pt x="30" y="16"/>
                      </a:lnTo>
                      <a:lnTo>
                        <a:pt x="26" y="17"/>
                      </a:lnTo>
                      <a:lnTo>
                        <a:pt x="23" y="20"/>
                      </a:lnTo>
                      <a:lnTo>
                        <a:pt x="21" y="25"/>
                      </a:lnTo>
                      <a:lnTo>
                        <a:pt x="20" y="29"/>
                      </a:lnTo>
                      <a:lnTo>
                        <a:pt x="20" y="36"/>
                      </a:lnTo>
                      <a:lnTo>
                        <a:pt x="18" y="45"/>
                      </a:lnTo>
                      <a:lnTo>
                        <a:pt x="20" y="54"/>
                      </a:lnTo>
                      <a:lnTo>
                        <a:pt x="20" y="61"/>
                      </a:lnTo>
                      <a:lnTo>
                        <a:pt x="21" y="65"/>
                      </a:lnTo>
                      <a:lnTo>
                        <a:pt x="23" y="70"/>
                      </a:lnTo>
                      <a:lnTo>
                        <a:pt x="26" y="72"/>
                      </a:lnTo>
                      <a:lnTo>
                        <a:pt x="30" y="74"/>
                      </a:lnTo>
                      <a:lnTo>
                        <a:pt x="33" y="75"/>
                      </a:lnTo>
                      <a:lnTo>
                        <a:pt x="36" y="74"/>
                      </a:lnTo>
                      <a:lnTo>
                        <a:pt x="39" y="72"/>
                      </a:lnTo>
                      <a:lnTo>
                        <a:pt x="43" y="71"/>
                      </a:lnTo>
                      <a:lnTo>
                        <a:pt x="44" y="67"/>
                      </a:lnTo>
                      <a:lnTo>
                        <a:pt x="46" y="61"/>
                      </a:lnTo>
                      <a:lnTo>
                        <a:pt x="46" y="54"/>
                      </a:lnTo>
                      <a:lnTo>
                        <a:pt x="46" y="45"/>
                      </a:lnTo>
                      <a:lnTo>
                        <a:pt x="46" y="36"/>
                      </a:lnTo>
                      <a:lnTo>
                        <a:pt x="46" y="29"/>
                      </a:lnTo>
                      <a:lnTo>
                        <a:pt x="44" y="25"/>
                      </a:lnTo>
                      <a:lnTo>
                        <a:pt x="43" y="20"/>
                      </a:lnTo>
                      <a:lnTo>
                        <a:pt x="39" y="17"/>
                      </a:lnTo>
                      <a:lnTo>
                        <a:pt x="36" y="16"/>
                      </a:lnTo>
                      <a:lnTo>
                        <a:pt x="33" y="16"/>
                      </a:lnTo>
                      <a:close/>
                      <a:moveTo>
                        <a:pt x="33" y="0"/>
                      </a:moveTo>
                      <a:lnTo>
                        <a:pt x="39" y="2"/>
                      </a:lnTo>
                      <a:lnTo>
                        <a:pt x="46" y="3"/>
                      </a:lnTo>
                      <a:lnTo>
                        <a:pt x="51" y="6"/>
                      </a:lnTo>
                      <a:lnTo>
                        <a:pt x="56" y="9"/>
                      </a:lnTo>
                      <a:lnTo>
                        <a:pt x="62" y="23"/>
                      </a:lnTo>
                      <a:lnTo>
                        <a:pt x="65" y="45"/>
                      </a:lnTo>
                      <a:lnTo>
                        <a:pt x="62" y="67"/>
                      </a:lnTo>
                      <a:lnTo>
                        <a:pt x="56" y="81"/>
                      </a:lnTo>
                      <a:lnTo>
                        <a:pt x="51" y="85"/>
                      </a:lnTo>
                      <a:lnTo>
                        <a:pt x="46" y="88"/>
                      </a:lnTo>
                      <a:lnTo>
                        <a:pt x="39" y="90"/>
                      </a:lnTo>
                      <a:lnTo>
                        <a:pt x="33" y="90"/>
                      </a:lnTo>
                      <a:lnTo>
                        <a:pt x="26" y="90"/>
                      </a:lnTo>
                      <a:lnTo>
                        <a:pt x="20" y="88"/>
                      </a:lnTo>
                      <a:lnTo>
                        <a:pt x="13" y="84"/>
                      </a:lnTo>
                      <a:lnTo>
                        <a:pt x="8" y="80"/>
                      </a:lnTo>
                      <a:lnTo>
                        <a:pt x="4" y="72"/>
                      </a:lnTo>
                      <a:lnTo>
                        <a:pt x="2" y="61"/>
                      </a:lnTo>
                      <a:lnTo>
                        <a:pt x="0" y="45"/>
                      </a:lnTo>
                      <a:lnTo>
                        <a:pt x="2" y="23"/>
                      </a:lnTo>
                      <a:lnTo>
                        <a:pt x="10" y="9"/>
                      </a:lnTo>
                      <a:lnTo>
                        <a:pt x="15" y="6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1" name="Rectangle 936"/>
                <p:cNvSpPr>
                  <a:spLocks noChangeArrowheads="1"/>
                </p:cNvSpPr>
                <p:nvPr/>
              </p:nvSpPr>
              <p:spPr bwMode="auto">
                <a:xfrm>
                  <a:off x="296" y="2025"/>
                  <a:ext cx="9" cy="16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2" name="Freeform 937"/>
                <p:cNvSpPr>
                  <a:spLocks/>
                </p:cNvSpPr>
                <p:nvPr/>
              </p:nvSpPr>
              <p:spPr bwMode="auto">
                <a:xfrm>
                  <a:off x="313" y="1953"/>
                  <a:ext cx="33" cy="90"/>
                </a:xfrm>
                <a:custGeom>
                  <a:avLst/>
                  <a:gdLst>
                    <a:gd name="T0" fmla="*/ 39 w 65"/>
                    <a:gd name="T1" fmla="*/ 0 h 90"/>
                    <a:gd name="T2" fmla="*/ 49 w 65"/>
                    <a:gd name="T3" fmla="*/ 4 h 90"/>
                    <a:gd name="T4" fmla="*/ 57 w 65"/>
                    <a:gd name="T5" fmla="*/ 13 h 90"/>
                    <a:gd name="T6" fmla="*/ 60 w 65"/>
                    <a:gd name="T7" fmla="*/ 23 h 90"/>
                    <a:gd name="T8" fmla="*/ 57 w 65"/>
                    <a:gd name="T9" fmla="*/ 35 h 90"/>
                    <a:gd name="T10" fmla="*/ 47 w 65"/>
                    <a:gd name="T11" fmla="*/ 42 h 90"/>
                    <a:gd name="T12" fmla="*/ 57 w 65"/>
                    <a:gd name="T13" fmla="*/ 46 h 90"/>
                    <a:gd name="T14" fmla="*/ 63 w 65"/>
                    <a:gd name="T15" fmla="*/ 54 h 90"/>
                    <a:gd name="T16" fmla="*/ 65 w 65"/>
                    <a:gd name="T17" fmla="*/ 62 h 90"/>
                    <a:gd name="T18" fmla="*/ 60 w 65"/>
                    <a:gd name="T19" fmla="*/ 77 h 90"/>
                    <a:gd name="T20" fmla="*/ 49 w 65"/>
                    <a:gd name="T21" fmla="*/ 87 h 90"/>
                    <a:gd name="T22" fmla="*/ 32 w 65"/>
                    <a:gd name="T23" fmla="*/ 90 h 90"/>
                    <a:gd name="T24" fmla="*/ 16 w 65"/>
                    <a:gd name="T25" fmla="*/ 87 h 90"/>
                    <a:gd name="T26" fmla="*/ 5 w 65"/>
                    <a:gd name="T27" fmla="*/ 78 h 90"/>
                    <a:gd name="T28" fmla="*/ 0 w 65"/>
                    <a:gd name="T29" fmla="*/ 64 h 90"/>
                    <a:gd name="T30" fmla="*/ 21 w 65"/>
                    <a:gd name="T31" fmla="*/ 68 h 90"/>
                    <a:gd name="T32" fmla="*/ 28 w 65"/>
                    <a:gd name="T33" fmla="*/ 74 h 90"/>
                    <a:gd name="T34" fmla="*/ 37 w 65"/>
                    <a:gd name="T35" fmla="*/ 74 h 90"/>
                    <a:gd name="T36" fmla="*/ 44 w 65"/>
                    <a:gd name="T37" fmla="*/ 68 h 90"/>
                    <a:gd name="T38" fmla="*/ 45 w 65"/>
                    <a:gd name="T39" fmla="*/ 62 h 90"/>
                    <a:gd name="T40" fmla="*/ 42 w 65"/>
                    <a:gd name="T41" fmla="*/ 52 h 90"/>
                    <a:gd name="T42" fmla="*/ 34 w 65"/>
                    <a:gd name="T43" fmla="*/ 49 h 90"/>
                    <a:gd name="T44" fmla="*/ 26 w 65"/>
                    <a:gd name="T45" fmla="*/ 51 h 90"/>
                    <a:gd name="T46" fmla="*/ 32 w 65"/>
                    <a:gd name="T47" fmla="*/ 36 h 90"/>
                    <a:gd name="T48" fmla="*/ 39 w 65"/>
                    <a:gd name="T49" fmla="*/ 33 h 90"/>
                    <a:gd name="T50" fmla="*/ 42 w 65"/>
                    <a:gd name="T51" fmla="*/ 25 h 90"/>
                    <a:gd name="T52" fmla="*/ 39 w 65"/>
                    <a:gd name="T53" fmla="*/ 19 h 90"/>
                    <a:gd name="T54" fmla="*/ 32 w 65"/>
                    <a:gd name="T55" fmla="*/ 16 h 90"/>
                    <a:gd name="T56" fmla="*/ 24 w 65"/>
                    <a:gd name="T57" fmla="*/ 19 h 90"/>
                    <a:gd name="T58" fmla="*/ 19 w 65"/>
                    <a:gd name="T59" fmla="*/ 28 h 90"/>
                    <a:gd name="T60" fmla="*/ 3 w 65"/>
                    <a:gd name="T61" fmla="*/ 17 h 90"/>
                    <a:gd name="T62" fmla="*/ 11 w 65"/>
                    <a:gd name="T63" fmla="*/ 7 h 90"/>
                    <a:gd name="T64" fmla="*/ 24 w 65"/>
                    <a:gd name="T65" fmla="*/ 2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5" h="90">
                      <a:moveTo>
                        <a:pt x="31" y="0"/>
                      </a:moveTo>
                      <a:lnTo>
                        <a:pt x="39" y="0"/>
                      </a:lnTo>
                      <a:lnTo>
                        <a:pt x="44" y="3"/>
                      </a:lnTo>
                      <a:lnTo>
                        <a:pt x="49" y="4"/>
                      </a:lnTo>
                      <a:lnTo>
                        <a:pt x="54" y="9"/>
                      </a:lnTo>
                      <a:lnTo>
                        <a:pt x="57" y="13"/>
                      </a:lnTo>
                      <a:lnTo>
                        <a:pt x="60" y="17"/>
                      </a:lnTo>
                      <a:lnTo>
                        <a:pt x="60" y="23"/>
                      </a:lnTo>
                      <a:lnTo>
                        <a:pt x="60" y="29"/>
                      </a:lnTo>
                      <a:lnTo>
                        <a:pt x="57" y="35"/>
                      </a:lnTo>
                      <a:lnTo>
                        <a:pt x="54" y="39"/>
                      </a:lnTo>
                      <a:lnTo>
                        <a:pt x="47" y="42"/>
                      </a:lnTo>
                      <a:lnTo>
                        <a:pt x="52" y="44"/>
                      </a:lnTo>
                      <a:lnTo>
                        <a:pt x="57" y="46"/>
                      </a:lnTo>
                      <a:lnTo>
                        <a:pt x="60" y="49"/>
                      </a:lnTo>
                      <a:lnTo>
                        <a:pt x="63" y="54"/>
                      </a:lnTo>
                      <a:lnTo>
                        <a:pt x="65" y="58"/>
                      </a:lnTo>
                      <a:lnTo>
                        <a:pt x="65" y="62"/>
                      </a:lnTo>
                      <a:lnTo>
                        <a:pt x="63" y="70"/>
                      </a:lnTo>
                      <a:lnTo>
                        <a:pt x="60" y="77"/>
                      </a:lnTo>
                      <a:lnTo>
                        <a:pt x="55" y="83"/>
                      </a:lnTo>
                      <a:lnTo>
                        <a:pt x="49" y="87"/>
                      </a:lnTo>
                      <a:lnTo>
                        <a:pt x="41" y="90"/>
                      </a:lnTo>
                      <a:lnTo>
                        <a:pt x="32" y="90"/>
                      </a:lnTo>
                      <a:lnTo>
                        <a:pt x="24" y="90"/>
                      </a:lnTo>
                      <a:lnTo>
                        <a:pt x="16" y="87"/>
                      </a:lnTo>
                      <a:lnTo>
                        <a:pt x="10" y="83"/>
                      </a:lnTo>
                      <a:lnTo>
                        <a:pt x="5" y="78"/>
                      </a:lnTo>
                      <a:lnTo>
                        <a:pt x="2" y="71"/>
                      </a:lnTo>
                      <a:lnTo>
                        <a:pt x="0" y="64"/>
                      </a:lnTo>
                      <a:lnTo>
                        <a:pt x="19" y="62"/>
                      </a:lnTo>
                      <a:lnTo>
                        <a:pt x="21" y="68"/>
                      </a:lnTo>
                      <a:lnTo>
                        <a:pt x="23" y="71"/>
                      </a:lnTo>
                      <a:lnTo>
                        <a:pt x="28" y="74"/>
                      </a:lnTo>
                      <a:lnTo>
                        <a:pt x="32" y="75"/>
                      </a:lnTo>
                      <a:lnTo>
                        <a:pt x="37" y="74"/>
                      </a:lnTo>
                      <a:lnTo>
                        <a:pt x="42" y="71"/>
                      </a:lnTo>
                      <a:lnTo>
                        <a:pt x="44" y="68"/>
                      </a:lnTo>
                      <a:lnTo>
                        <a:pt x="45" y="65"/>
                      </a:lnTo>
                      <a:lnTo>
                        <a:pt x="45" y="62"/>
                      </a:lnTo>
                      <a:lnTo>
                        <a:pt x="45" y="57"/>
                      </a:lnTo>
                      <a:lnTo>
                        <a:pt x="42" y="52"/>
                      </a:lnTo>
                      <a:lnTo>
                        <a:pt x="39" y="49"/>
                      </a:lnTo>
                      <a:lnTo>
                        <a:pt x="34" y="49"/>
                      </a:lnTo>
                      <a:lnTo>
                        <a:pt x="31" y="49"/>
                      </a:lnTo>
                      <a:lnTo>
                        <a:pt x="26" y="51"/>
                      </a:lnTo>
                      <a:lnTo>
                        <a:pt x="28" y="36"/>
                      </a:lnTo>
                      <a:lnTo>
                        <a:pt x="32" y="36"/>
                      </a:lnTo>
                      <a:lnTo>
                        <a:pt x="36" y="35"/>
                      </a:lnTo>
                      <a:lnTo>
                        <a:pt x="39" y="33"/>
                      </a:lnTo>
                      <a:lnTo>
                        <a:pt x="41" y="30"/>
                      </a:lnTo>
                      <a:lnTo>
                        <a:pt x="42" y="25"/>
                      </a:lnTo>
                      <a:lnTo>
                        <a:pt x="41" y="22"/>
                      </a:lnTo>
                      <a:lnTo>
                        <a:pt x="39" y="19"/>
                      </a:lnTo>
                      <a:lnTo>
                        <a:pt x="36" y="16"/>
                      </a:lnTo>
                      <a:lnTo>
                        <a:pt x="32" y="16"/>
                      </a:lnTo>
                      <a:lnTo>
                        <a:pt x="28" y="16"/>
                      </a:lnTo>
                      <a:lnTo>
                        <a:pt x="24" y="19"/>
                      </a:lnTo>
                      <a:lnTo>
                        <a:pt x="21" y="22"/>
                      </a:lnTo>
                      <a:lnTo>
                        <a:pt x="19" y="28"/>
                      </a:lnTo>
                      <a:lnTo>
                        <a:pt x="2" y="25"/>
                      </a:lnTo>
                      <a:lnTo>
                        <a:pt x="3" y="17"/>
                      </a:lnTo>
                      <a:lnTo>
                        <a:pt x="6" y="12"/>
                      </a:lnTo>
                      <a:lnTo>
                        <a:pt x="11" y="7"/>
                      </a:lnTo>
                      <a:lnTo>
                        <a:pt x="18" y="3"/>
                      </a:lnTo>
                      <a:lnTo>
                        <a:pt x="24" y="2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3" name="Freeform 938"/>
                <p:cNvSpPr>
                  <a:spLocks noEditPoints="1"/>
                </p:cNvSpPr>
                <p:nvPr/>
              </p:nvSpPr>
              <p:spPr bwMode="auto">
                <a:xfrm>
                  <a:off x="217" y="1603"/>
                  <a:ext cx="32" cy="91"/>
                </a:xfrm>
                <a:custGeom>
                  <a:avLst/>
                  <a:gdLst>
                    <a:gd name="T0" fmla="*/ 32 w 65"/>
                    <a:gd name="T1" fmla="*/ 16 h 91"/>
                    <a:gd name="T2" fmla="*/ 27 w 65"/>
                    <a:gd name="T3" fmla="*/ 16 h 91"/>
                    <a:gd name="T4" fmla="*/ 24 w 65"/>
                    <a:gd name="T5" fmla="*/ 17 h 91"/>
                    <a:gd name="T6" fmla="*/ 23 w 65"/>
                    <a:gd name="T7" fmla="*/ 20 h 91"/>
                    <a:gd name="T8" fmla="*/ 19 w 65"/>
                    <a:gd name="T9" fmla="*/ 24 h 91"/>
                    <a:gd name="T10" fmla="*/ 19 w 65"/>
                    <a:gd name="T11" fmla="*/ 29 h 91"/>
                    <a:gd name="T12" fmla="*/ 18 w 65"/>
                    <a:gd name="T13" fmla="*/ 36 h 91"/>
                    <a:gd name="T14" fmla="*/ 18 w 65"/>
                    <a:gd name="T15" fmla="*/ 45 h 91"/>
                    <a:gd name="T16" fmla="*/ 18 w 65"/>
                    <a:gd name="T17" fmla="*/ 55 h 91"/>
                    <a:gd name="T18" fmla="*/ 19 w 65"/>
                    <a:gd name="T19" fmla="*/ 61 h 91"/>
                    <a:gd name="T20" fmla="*/ 19 w 65"/>
                    <a:gd name="T21" fmla="*/ 66 h 91"/>
                    <a:gd name="T22" fmla="*/ 23 w 65"/>
                    <a:gd name="T23" fmla="*/ 71 h 91"/>
                    <a:gd name="T24" fmla="*/ 24 w 65"/>
                    <a:gd name="T25" fmla="*/ 74 h 91"/>
                    <a:gd name="T26" fmla="*/ 27 w 65"/>
                    <a:gd name="T27" fmla="*/ 75 h 91"/>
                    <a:gd name="T28" fmla="*/ 32 w 65"/>
                    <a:gd name="T29" fmla="*/ 75 h 91"/>
                    <a:gd name="T30" fmla="*/ 36 w 65"/>
                    <a:gd name="T31" fmla="*/ 75 h 91"/>
                    <a:gd name="T32" fmla="*/ 39 w 65"/>
                    <a:gd name="T33" fmla="*/ 74 h 91"/>
                    <a:gd name="T34" fmla="*/ 41 w 65"/>
                    <a:gd name="T35" fmla="*/ 71 h 91"/>
                    <a:gd name="T36" fmla="*/ 44 w 65"/>
                    <a:gd name="T37" fmla="*/ 66 h 91"/>
                    <a:gd name="T38" fmla="*/ 44 w 65"/>
                    <a:gd name="T39" fmla="*/ 61 h 91"/>
                    <a:gd name="T40" fmla="*/ 45 w 65"/>
                    <a:gd name="T41" fmla="*/ 55 h 91"/>
                    <a:gd name="T42" fmla="*/ 45 w 65"/>
                    <a:gd name="T43" fmla="*/ 45 h 91"/>
                    <a:gd name="T44" fmla="*/ 45 w 65"/>
                    <a:gd name="T45" fmla="*/ 36 h 91"/>
                    <a:gd name="T46" fmla="*/ 44 w 65"/>
                    <a:gd name="T47" fmla="*/ 30 h 91"/>
                    <a:gd name="T48" fmla="*/ 44 w 65"/>
                    <a:gd name="T49" fmla="*/ 24 h 91"/>
                    <a:gd name="T50" fmla="*/ 41 w 65"/>
                    <a:gd name="T51" fmla="*/ 20 h 91"/>
                    <a:gd name="T52" fmla="*/ 39 w 65"/>
                    <a:gd name="T53" fmla="*/ 17 h 91"/>
                    <a:gd name="T54" fmla="*/ 36 w 65"/>
                    <a:gd name="T55" fmla="*/ 16 h 91"/>
                    <a:gd name="T56" fmla="*/ 32 w 65"/>
                    <a:gd name="T57" fmla="*/ 16 h 91"/>
                    <a:gd name="T58" fmla="*/ 32 w 65"/>
                    <a:gd name="T59" fmla="*/ 0 h 91"/>
                    <a:gd name="T60" fmla="*/ 39 w 65"/>
                    <a:gd name="T61" fmla="*/ 1 h 91"/>
                    <a:gd name="T62" fmla="*/ 44 w 65"/>
                    <a:gd name="T63" fmla="*/ 3 h 91"/>
                    <a:gd name="T64" fmla="*/ 50 w 65"/>
                    <a:gd name="T65" fmla="*/ 6 h 91"/>
                    <a:gd name="T66" fmla="*/ 55 w 65"/>
                    <a:gd name="T67" fmla="*/ 10 h 91"/>
                    <a:gd name="T68" fmla="*/ 62 w 65"/>
                    <a:gd name="T69" fmla="*/ 24 h 91"/>
                    <a:gd name="T70" fmla="*/ 65 w 65"/>
                    <a:gd name="T71" fmla="*/ 45 h 91"/>
                    <a:gd name="T72" fmla="*/ 62 w 65"/>
                    <a:gd name="T73" fmla="*/ 66 h 91"/>
                    <a:gd name="T74" fmla="*/ 54 w 65"/>
                    <a:gd name="T75" fmla="*/ 81 h 91"/>
                    <a:gd name="T76" fmla="*/ 50 w 65"/>
                    <a:gd name="T77" fmla="*/ 85 h 91"/>
                    <a:gd name="T78" fmla="*/ 44 w 65"/>
                    <a:gd name="T79" fmla="*/ 88 h 91"/>
                    <a:gd name="T80" fmla="*/ 39 w 65"/>
                    <a:gd name="T81" fmla="*/ 90 h 91"/>
                    <a:gd name="T82" fmla="*/ 32 w 65"/>
                    <a:gd name="T83" fmla="*/ 91 h 91"/>
                    <a:gd name="T84" fmla="*/ 24 w 65"/>
                    <a:gd name="T85" fmla="*/ 90 h 91"/>
                    <a:gd name="T86" fmla="*/ 18 w 65"/>
                    <a:gd name="T87" fmla="*/ 88 h 91"/>
                    <a:gd name="T88" fmla="*/ 13 w 65"/>
                    <a:gd name="T89" fmla="*/ 85 h 91"/>
                    <a:gd name="T90" fmla="*/ 8 w 65"/>
                    <a:gd name="T91" fmla="*/ 81 h 91"/>
                    <a:gd name="T92" fmla="*/ 3 w 65"/>
                    <a:gd name="T93" fmla="*/ 72 h 91"/>
                    <a:gd name="T94" fmla="*/ 0 w 65"/>
                    <a:gd name="T95" fmla="*/ 61 h 91"/>
                    <a:gd name="T96" fmla="*/ 0 w 65"/>
                    <a:gd name="T97" fmla="*/ 45 h 91"/>
                    <a:gd name="T98" fmla="*/ 1 w 65"/>
                    <a:gd name="T99" fmla="*/ 24 h 91"/>
                    <a:gd name="T100" fmla="*/ 10 w 65"/>
                    <a:gd name="T101" fmla="*/ 10 h 91"/>
                    <a:gd name="T102" fmla="*/ 13 w 65"/>
                    <a:gd name="T103" fmla="*/ 6 h 91"/>
                    <a:gd name="T104" fmla="*/ 19 w 65"/>
                    <a:gd name="T105" fmla="*/ 3 h 91"/>
                    <a:gd name="T106" fmla="*/ 24 w 65"/>
                    <a:gd name="T107" fmla="*/ 1 h 91"/>
                    <a:gd name="T108" fmla="*/ 32 w 65"/>
                    <a:gd name="T109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91">
                      <a:moveTo>
                        <a:pt x="32" y="16"/>
                      </a:moveTo>
                      <a:lnTo>
                        <a:pt x="27" y="16"/>
                      </a:lnTo>
                      <a:lnTo>
                        <a:pt x="24" y="17"/>
                      </a:lnTo>
                      <a:lnTo>
                        <a:pt x="23" y="20"/>
                      </a:lnTo>
                      <a:lnTo>
                        <a:pt x="19" y="24"/>
                      </a:lnTo>
                      <a:lnTo>
                        <a:pt x="19" y="29"/>
                      </a:lnTo>
                      <a:lnTo>
                        <a:pt x="18" y="36"/>
                      </a:lnTo>
                      <a:lnTo>
                        <a:pt x="18" y="45"/>
                      </a:lnTo>
                      <a:lnTo>
                        <a:pt x="18" y="55"/>
                      </a:lnTo>
                      <a:lnTo>
                        <a:pt x="19" y="61"/>
                      </a:lnTo>
                      <a:lnTo>
                        <a:pt x="19" y="66"/>
                      </a:lnTo>
                      <a:lnTo>
                        <a:pt x="23" y="71"/>
                      </a:lnTo>
                      <a:lnTo>
                        <a:pt x="24" y="74"/>
                      </a:lnTo>
                      <a:lnTo>
                        <a:pt x="27" y="75"/>
                      </a:lnTo>
                      <a:lnTo>
                        <a:pt x="32" y="75"/>
                      </a:lnTo>
                      <a:lnTo>
                        <a:pt x="36" y="75"/>
                      </a:lnTo>
                      <a:lnTo>
                        <a:pt x="39" y="74"/>
                      </a:lnTo>
                      <a:lnTo>
                        <a:pt x="41" y="71"/>
                      </a:lnTo>
                      <a:lnTo>
                        <a:pt x="44" y="66"/>
                      </a:lnTo>
                      <a:lnTo>
                        <a:pt x="44" y="61"/>
                      </a:lnTo>
                      <a:lnTo>
                        <a:pt x="45" y="55"/>
                      </a:lnTo>
                      <a:lnTo>
                        <a:pt x="45" y="45"/>
                      </a:lnTo>
                      <a:lnTo>
                        <a:pt x="45" y="36"/>
                      </a:lnTo>
                      <a:lnTo>
                        <a:pt x="44" y="30"/>
                      </a:lnTo>
                      <a:lnTo>
                        <a:pt x="44" y="24"/>
                      </a:lnTo>
                      <a:lnTo>
                        <a:pt x="41" y="20"/>
                      </a:lnTo>
                      <a:lnTo>
                        <a:pt x="39" y="17"/>
                      </a:lnTo>
                      <a:lnTo>
                        <a:pt x="36" y="16"/>
                      </a:lnTo>
                      <a:lnTo>
                        <a:pt x="32" y="16"/>
                      </a:lnTo>
                      <a:close/>
                      <a:moveTo>
                        <a:pt x="32" y="0"/>
                      </a:moveTo>
                      <a:lnTo>
                        <a:pt x="39" y="1"/>
                      </a:lnTo>
                      <a:lnTo>
                        <a:pt x="44" y="3"/>
                      </a:lnTo>
                      <a:lnTo>
                        <a:pt x="50" y="6"/>
                      </a:lnTo>
                      <a:lnTo>
                        <a:pt x="55" y="10"/>
                      </a:lnTo>
                      <a:lnTo>
                        <a:pt x="62" y="24"/>
                      </a:lnTo>
                      <a:lnTo>
                        <a:pt x="65" y="45"/>
                      </a:lnTo>
                      <a:lnTo>
                        <a:pt x="62" y="66"/>
                      </a:lnTo>
                      <a:lnTo>
                        <a:pt x="54" y="81"/>
                      </a:lnTo>
                      <a:lnTo>
                        <a:pt x="50" y="85"/>
                      </a:lnTo>
                      <a:lnTo>
                        <a:pt x="44" y="88"/>
                      </a:lnTo>
                      <a:lnTo>
                        <a:pt x="39" y="90"/>
                      </a:lnTo>
                      <a:lnTo>
                        <a:pt x="32" y="91"/>
                      </a:lnTo>
                      <a:lnTo>
                        <a:pt x="24" y="90"/>
                      </a:lnTo>
                      <a:lnTo>
                        <a:pt x="18" y="88"/>
                      </a:lnTo>
                      <a:lnTo>
                        <a:pt x="13" y="85"/>
                      </a:lnTo>
                      <a:lnTo>
                        <a:pt x="8" y="81"/>
                      </a:lnTo>
                      <a:lnTo>
                        <a:pt x="3" y="72"/>
                      </a:lnTo>
                      <a:lnTo>
                        <a:pt x="0" y="61"/>
                      </a:lnTo>
                      <a:lnTo>
                        <a:pt x="0" y="45"/>
                      </a:lnTo>
                      <a:lnTo>
                        <a:pt x="1" y="24"/>
                      </a:lnTo>
                      <a:lnTo>
                        <a:pt x="10" y="10"/>
                      </a:lnTo>
                      <a:lnTo>
                        <a:pt x="13" y="6"/>
                      </a:lnTo>
                      <a:lnTo>
                        <a:pt x="19" y="3"/>
                      </a:lnTo>
                      <a:lnTo>
                        <a:pt x="24" y="1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4" name="Rectangle 939"/>
                <p:cNvSpPr>
                  <a:spLocks noChangeArrowheads="1"/>
                </p:cNvSpPr>
                <p:nvPr/>
              </p:nvSpPr>
              <p:spPr bwMode="auto">
                <a:xfrm>
                  <a:off x="257" y="1675"/>
                  <a:ext cx="10" cy="18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5" name="Freeform 940"/>
                <p:cNvSpPr>
                  <a:spLocks/>
                </p:cNvSpPr>
                <p:nvPr/>
              </p:nvSpPr>
              <p:spPr bwMode="auto">
                <a:xfrm>
                  <a:off x="275" y="1603"/>
                  <a:ext cx="32" cy="91"/>
                </a:xfrm>
                <a:custGeom>
                  <a:avLst/>
                  <a:gdLst>
                    <a:gd name="T0" fmla="*/ 38 w 66"/>
                    <a:gd name="T1" fmla="*/ 1 h 91"/>
                    <a:gd name="T2" fmla="*/ 49 w 66"/>
                    <a:gd name="T3" fmla="*/ 6 h 91"/>
                    <a:gd name="T4" fmla="*/ 57 w 66"/>
                    <a:gd name="T5" fmla="*/ 13 h 91"/>
                    <a:gd name="T6" fmla="*/ 61 w 66"/>
                    <a:gd name="T7" fmla="*/ 23 h 91"/>
                    <a:gd name="T8" fmla="*/ 57 w 66"/>
                    <a:gd name="T9" fmla="*/ 35 h 91"/>
                    <a:gd name="T10" fmla="*/ 46 w 66"/>
                    <a:gd name="T11" fmla="*/ 43 h 91"/>
                    <a:gd name="T12" fmla="*/ 56 w 66"/>
                    <a:gd name="T13" fmla="*/ 46 h 91"/>
                    <a:gd name="T14" fmla="*/ 62 w 66"/>
                    <a:gd name="T15" fmla="*/ 53 h 91"/>
                    <a:gd name="T16" fmla="*/ 66 w 66"/>
                    <a:gd name="T17" fmla="*/ 64 h 91"/>
                    <a:gd name="T18" fmla="*/ 61 w 66"/>
                    <a:gd name="T19" fmla="*/ 77 h 91"/>
                    <a:gd name="T20" fmla="*/ 49 w 66"/>
                    <a:gd name="T21" fmla="*/ 87 h 91"/>
                    <a:gd name="T22" fmla="*/ 31 w 66"/>
                    <a:gd name="T23" fmla="*/ 91 h 91"/>
                    <a:gd name="T24" fmla="*/ 17 w 66"/>
                    <a:gd name="T25" fmla="*/ 87 h 91"/>
                    <a:gd name="T26" fmla="*/ 5 w 66"/>
                    <a:gd name="T27" fmla="*/ 78 h 91"/>
                    <a:gd name="T28" fmla="*/ 0 w 66"/>
                    <a:gd name="T29" fmla="*/ 64 h 91"/>
                    <a:gd name="T30" fmla="*/ 20 w 66"/>
                    <a:gd name="T31" fmla="*/ 68 h 91"/>
                    <a:gd name="T32" fmla="*/ 28 w 66"/>
                    <a:gd name="T33" fmla="*/ 74 h 91"/>
                    <a:gd name="T34" fmla="*/ 38 w 66"/>
                    <a:gd name="T35" fmla="*/ 74 h 91"/>
                    <a:gd name="T36" fmla="*/ 44 w 66"/>
                    <a:gd name="T37" fmla="*/ 69 h 91"/>
                    <a:gd name="T38" fmla="*/ 46 w 66"/>
                    <a:gd name="T39" fmla="*/ 62 h 91"/>
                    <a:gd name="T40" fmla="*/ 43 w 66"/>
                    <a:gd name="T41" fmla="*/ 52 h 91"/>
                    <a:gd name="T42" fmla="*/ 35 w 66"/>
                    <a:gd name="T43" fmla="*/ 49 h 91"/>
                    <a:gd name="T44" fmla="*/ 26 w 66"/>
                    <a:gd name="T45" fmla="*/ 51 h 91"/>
                    <a:gd name="T46" fmla="*/ 31 w 66"/>
                    <a:gd name="T47" fmla="*/ 36 h 91"/>
                    <a:gd name="T48" fmla="*/ 38 w 66"/>
                    <a:gd name="T49" fmla="*/ 33 h 91"/>
                    <a:gd name="T50" fmla="*/ 41 w 66"/>
                    <a:gd name="T51" fmla="*/ 26 h 91"/>
                    <a:gd name="T52" fmla="*/ 39 w 66"/>
                    <a:gd name="T53" fmla="*/ 19 h 91"/>
                    <a:gd name="T54" fmla="*/ 31 w 66"/>
                    <a:gd name="T55" fmla="*/ 16 h 91"/>
                    <a:gd name="T56" fmla="*/ 23 w 66"/>
                    <a:gd name="T57" fmla="*/ 19 h 91"/>
                    <a:gd name="T58" fmla="*/ 20 w 66"/>
                    <a:gd name="T59" fmla="*/ 27 h 91"/>
                    <a:gd name="T60" fmla="*/ 4 w 66"/>
                    <a:gd name="T61" fmla="*/ 17 h 91"/>
                    <a:gd name="T62" fmla="*/ 12 w 66"/>
                    <a:gd name="T63" fmla="*/ 7 h 91"/>
                    <a:gd name="T64" fmla="*/ 23 w 66"/>
                    <a:gd name="T65" fmla="*/ 1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6" h="91">
                      <a:moveTo>
                        <a:pt x="31" y="0"/>
                      </a:moveTo>
                      <a:lnTo>
                        <a:pt x="38" y="1"/>
                      </a:lnTo>
                      <a:lnTo>
                        <a:pt x="44" y="3"/>
                      </a:lnTo>
                      <a:lnTo>
                        <a:pt x="49" y="6"/>
                      </a:lnTo>
                      <a:lnTo>
                        <a:pt x="54" y="9"/>
                      </a:lnTo>
                      <a:lnTo>
                        <a:pt x="57" y="13"/>
                      </a:lnTo>
                      <a:lnTo>
                        <a:pt x="59" y="19"/>
                      </a:lnTo>
                      <a:lnTo>
                        <a:pt x="61" y="23"/>
                      </a:lnTo>
                      <a:lnTo>
                        <a:pt x="59" y="29"/>
                      </a:lnTo>
                      <a:lnTo>
                        <a:pt x="57" y="35"/>
                      </a:lnTo>
                      <a:lnTo>
                        <a:pt x="52" y="39"/>
                      </a:lnTo>
                      <a:lnTo>
                        <a:pt x="46" y="43"/>
                      </a:lnTo>
                      <a:lnTo>
                        <a:pt x="52" y="45"/>
                      </a:lnTo>
                      <a:lnTo>
                        <a:pt x="56" y="46"/>
                      </a:lnTo>
                      <a:lnTo>
                        <a:pt x="61" y="49"/>
                      </a:lnTo>
                      <a:lnTo>
                        <a:pt x="62" y="53"/>
                      </a:lnTo>
                      <a:lnTo>
                        <a:pt x="64" y="58"/>
                      </a:lnTo>
                      <a:lnTo>
                        <a:pt x="66" y="64"/>
                      </a:lnTo>
                      <a:lnTo>
                        <a:pt x="64" y="71"/>
                      </a:lnTo>
                      <a:lnTo>
                        <a:pt x="61" y="77"/>
                      </a:lnTo>
                      <a:lnTo>
                        <a:pt x="56" y="82"/>
                      </a:lnTo>
                      <a:lnTo>
                        <a:pt x="49" y="87"/>
                      </a:lnTo>
                      <a:lnTo>
                        <a:pt x="41" y="90"/>
                      </a:lnTo>
                      <a:lnTo>
                        <a:pt x="31" y="91"/>
                      </a:lnTo>
                      <a:lnTo>
                        <a:pt x="23" y="90"/>
                      </a:lnTo>
                      <a:lnTo>
                        <a:pt x="17" y="87"/>
                      </a:lnTo>
                      <a:lnTo>
                        <a:pt x="10" y="84"/>
                      </a:lnTo>
                      <a:lnTo>
                        <a:pt x="5" y="78"/>
                      </a:lnTo>
                      <a:lnTo>
                        <a:pt x="2" y="71"/>
                      </a:lnTo>
                      <a:lnTo>
                        <a:pt x="0" y="64"/>
                      </a:lnTo>
                      <a:lnTo>
                        <a:pt x="18" y="62"/>
                      </a:lnTo>
                      <a:lnTo>
                        <a:pt x="20" y="68"/>
                      </a:lnTo>
                      <a:lnTo>
                        <a:pt x="23" y="72"/>
                      </a:lnTo>
                      <a:lnTo>
                        <a:pt x="28" y="74"/>
                      </a:lnTo>
                      <a:lnTo>
                        <a:pt x="33" y="75"/>
                      </a:lnTo>
                      <a:lnTo>
                        <a:pt x="38" y="74"/>
                      </a:lnTo>
                      <a:lnTo>
                        <a:pt x="43" y="71"/>
                      </a:lnTo>
                      <a:lnTo>
                        <a:pt x="44" y="69"/>
                      </a:lnTo>
                      <a:lnTo>
                        <a:pt x="46" y="65"/>
                      </a:lnTo>
                      <a:lnTo>
                        <a:pt x="46" y="62"/>
                      </a:lnTo>
                      <a:lnTo>
                        <a:pt x="46" y="56"/>
                      </a:lnTo>
                      <a:lnTo>
                        <a:pt x="43" y="52"/>
                      </a:lnTo>
                      <a:lnTo>
                        <a:pt x="38" y="51"/>
                      </a:lnTo>
                      <a:lnTo>
                        <a:pt x="35" y="49"/>
                      </a:lnTo>
                      <a:lnTo>
                        <a:pt x="30" y="49"/>
                      </a:lnTo>
                      <a:lnTo>
                        <a:pt x="26" y="51"/>
                      </a:lnTo>
                      <a:lnTo>
                        <a:pt x="28" y="36"/>
                      </a:lnTo>
                      <a:lnTo>
                        <a:pt x="31" y="36"/>
                      </a:lnTo>
                      <a:lnTo>
                        <a:pt x="35" y="35"/>
                      </a:lnTo>
                      <a:lnTo>
                        <a:pt x="38" y="33"/>
                      </a:lnTo>
                      <a:lnTo>
                        <a:pt x="41" y="30"/>
                      </a:lnTo>
                      <a:lnTo>
                        <a:pt x="41" y="26"/>
                      </a:lnTo>
                      <a:lnTo>
                        <a:pt x="41" y="22"/>
                      </a:lnTo>
                      <a:lnTo>
                        <a:pt x="39" y="19"/>
                      </a:lnTo>
                      <a:lnTo>
                        <a:pt x="36" y="16"/>
                      </a:lnTo>
                      <a:lnTo>
                        <a:pt x="31" y="16"/>
                      </a:lnTo>
                      <a:lnTo>
                        <a:pt x="28" y="17"/>
                      </a:lnTo>
                      <a:lnTo>
                        <a:pt x="23" y="19"/>
                      </a:lnTo>
                      <a:lnTo>
                        <a:pt x="22" y="23"/>
                      </a:lnTo>
                      <a:lnTo>
                        <a:pt x="20" y="27"/>
                      </a:lnTo>
                      <a:lnTo>
                        <a:pt x="2" y="24"/>
                      </a:lnTo>
                      <a:lnTo>
                        <a:pt x="4" y="17"/>
                      </a:lnTo>
                      <a:lnTo>
                        <a:pt x="7" y="11"/>
                      </a:lnTo>
                      <a:lnTo>
                        <a:pt x="12" y="7"/>
                      </a:lnTo>
                      <a:lnTo>
                        <a:pt x="17" y="3"/>
                      </a:lnTo>
                      <a:lnTo>
                        <a:pt x="23" y="1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6" name="Freeform 941"/>
                <p:cNvSpPr>
                  <a:spLocks/>
                </p:cNvSpPr>
                <p:nvPr/>
              </p:nvSpPr>
              <p:spPr bwMode="auto">
                <a:xfrm>
                  <a:off x="313" y="1604"/>
                  <a:ext cx="33" cy="90"/>
                </a:xfrm>
                <a:custGeom>
                  <a:avLst/>
                  <a:gdLst>
                    <a:gd name="T0" fmla="*/ 13 w 67"/>
                    <a:gd name="T1" fmla="*/ 0 h 90"/>
                    <a:gd name="T2" fmla="*/ 62 w 67"/>
                    <a:gd name="T3" fmla="*/ 0 h 90"/>
                    <a:gd name="T4" fmla="*/ 62 w 67"/>
                    <a:gd name="T5" fmla="*/ 18 h 90"/>
                    <a:gd name="T6" fmla="*/ 28 w 67"/>
                    <a:gd name="T7" fmla="*/ 18 h 90"/>
                    <a:gd name="T8" fmla="*/ 24 w 67"/>
                    <a:gd name="T9" fmla="*/ 32 h 90"/>
                    <a:gd name="T10" fmla="*/ 31 w 67"/>
                    <a:gd name="T11" fmla="*/ 29 h 90"/>
                    <a:gd name="T12" fmla="*/ 36 w 67"/>
                    <a:gd name="T13" fmla="*/ 29 h 90"/>
                    <a:gd name="T14" fmla="*/ 44 w 67"/>
                    <a:gd name="T15" fmla="*/ 29 h 90"/>
                    <a:gd name="T16" fmla="*/ 52 w 67"/>
                    <a:gd name="T17" fmla="*/ 32 h 90"/>
                    <a:gd name="T18" fmla="*/ 57 w 67"/>
                    <a:gd name="T19" fmla="*/ 37 h 90"/>
                    <a:gd name="T20" fmla="*/ 62 w 67"/>
                    <a:gd name="T21" fmla="*/ 44 h 90"/>
                    <a:gd name="T22" fmla="*/ 65 w 67"/>
                    <a:gd name="T23" fmla="*/ 50 h 90"/>
                    <a:gd name="T24" fmla="*/ 67 w 67"/>
                    <a:gd name="T25" fmla="*/ 58 h 90"/>
                    <a:gd name="T26" fmla="*/ 65 w 67"/>
                    <a:gd name="T27" fmla="*/ 65 h 90"/>
                    <a:gd name="T28" fmla="*/ 63 w 67"/>
                    <a:gd name="T29" fmla="*/ 71 h 90"/>
                    <a:gd name="T30" fmla="*/ 59 w 67"/>
                    <a:gd name="T31" fmla="*/ 77 h 90"/>
                    <a:gd name="T32" fmla="*/ 47 w 67"/>
                    <a:gd name="T33" fmla="*/ 87 h 90"/>
                    <a:gd name="T34" fmla="*/ 32 w 67"/>
                    <a:gd name="T35" fmla="*/ 90 h 90"/>
                    <a:gd name="T36" fmla="*/ 24 w 67"/>
                    <a:gd name="T37" fmla="*/ 89 h 90"/>
                    <a:gd name="T38" fmla="*/ 16 w 67"/>
                    <a:gd name="T39" fmla="*/ 86 h 90"/>
                    <a:gd name="T40" fmla="*/ 10 w 67"/>
                    <a:gd name="T41" fmla="*/ 83 h 90"/>
                    <a:gd name="T42" fmla="*/ 5 w 67"/>
                    <a:gd name="T43" fmla="*/ 77 h 90"/>
                    <a:gd name="T44" fmla="*/ 2 w 67"/>
                    <a:gd name="T45" fmla="*/ 70 h 90"/>
                    <a:gd name="T46" fmla="*/ 0 w 67"/>
                    <a:gd name="T47" fmla="*/ 63 h 90"/>
                    <a:gd name="T48" fmla="*/ 16 w 67"/>
                    <a:gd name="T49" fmla="*/ 61 h 90"/>
                    <a:gd name="T50" fmla="*/ 18 w 67"/>
                    <a:gd name="T51" fmla="*/ 67 h 90"/>
                    <a:gd name="T52" fmla="*/ 23 w 67"/>
                    <a:gd name="T53" fmla="*/ 70 h 90"/>
                    <a:gd name="T54" fmla="*/ 26 w 67"/>
                    <a:gd name="T55" fmla="*/ 73 h 90"/>
                    <a:gd name="T56" fmla="*/ 32 w 67"/>
                    <a:gd name="T57" fmla="*/ 74 h 90"/>
                    <a:gd name="T58" fmla="*/ 37 w 67"/>
                    <a:gd name="T59" fmla="*/ 73 h 90"/>
                    <a:gd name="T60" fmla="*/ 42 w 67"/>
                    <a:gd name="T61" fmla="*/ 70 h 90"/>
                    <a:gd name="T62" fmla="*/ 45 w 67"/>
                    <a:gd name="T63" fmla="*/ 67 h 90"/>
                    <a:gd name="T64" fmla="*/ 47 w 67"/>
                    <a:gd name="T65" fmla="*/ 64 h 90"/>
                    <a:gd name="T66" fmla="*/ 47 w 67"/>
                    <a:gd name="T67" fmla="*/ 58 h 90"/>
                    <a:gd name="T68" fmla="*/ 47 w 67"/>
                    <a:gd name="T69" fmla="*/ 54 h 90"/>
                    <a:gd name="T70" fmla="*/ 45 w 67"/>
                    <a:gd name="T71" fmla="*/ 51 h 90"/>
                    <a:gd name="T72" fmla="*/ 44 w 67"/>
                    <a:gd name="T73" fmla="*/ 48 h 90"/>
                    <a:gd name="T74" fmla="*/ 41 w 67"/>
                    <a:gd name="T75" fmla="*/ 47 h 90"/>
                    <a:gd name="T76" fmla="*/ 36 w 67"/>
                    <a:gd name="T77" fmla="*/ 45 h 90"/>
                    <a:gd name="T78" fmla="*/ 32 w 67"/>
                    <a:gd name="T79" fmla="*/ 44 h 90"/>
                    <a:gd name="T80" fmla="*/ 28 w 67"/>
                    <a:gd name="T81" fmla="*/ 45 h 90"/>
                    <a:gd name="T82" fmla="*/ 23 w 67"/>
                    <a:gd name="T83" fmla="*/ 47 h 90"/>
                    <a:gd name="T84" fmla="*/ 18 w 67"/>
                    <a:gd name="T85" fmla="*/ 51 h 90"/>
                    <a:gd name="T86" fmla="*/ 2 w 67"/>
                    <a:gd name="T87" fmla="*/ 50 h 90"/>
                    <a:gd name="T88" fmla="*/ 13 w 67"/>
                    <a:gd name="T8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67" h="90">
                      <a:moveTo>
                        <a:pt x="13" y="0"/>
                      </a:moveTo>
                      <a:lnTo>
                        <a:pt x="62" y="0"/>
                      </a:lnTo>
                      <a:lnTo>
                        <a:pt x="62" y="18"/>
                      </a:lnTo>
                      <a:lnTo>
                        <a:pt x="28" y="18"/>
                      </a:lnTo>
                      <a:lnTo>
                        <a:pt x="24" y="32"/>
                      </a:lnTo>
                      <a:lnTo>
                        <a:pt x="31" y="29"/>
                      </a:lnTo>
                      <a:lnTo>
                        <a:pt x="36" y="29"/>
                      </a:lnTo>
                      <a:lnTo>
                        <a:pt x="44" y="29"/>
                      </a:lnTo>
                      <a:lnTo>
                        <a:pt x="52" y="32"/>
                      </a:lnTo>
                      <a:lnTo>
                        <a:pt x="57" y="37"/>
                      </a:lnTo>
                      <a:lnTo>
                        <a:pt x="62" y="44"/>
                      </a:lnTo>
                      <a:lnTo>
                        <a:pt x="65" y="50"/>
                      </a:lnTo>
                      <a:lnTo>
                        <a:pt x="67" y="58"/>
                      </a:lnTo>
                      <a:lnTo>
                        <a:pt x="65" y="65"/>
                      </a:lnTo>
                      <a:lnTo>
                        <a:pt x="63" y="71"/>
                      </a:lnTo>
                      <a:lnTo>
                        <a:pt x="59" y="77"/>
                      </a:lnTo>
                      <a:lnTo>
                        <a:pt x="47" y="87"/>
                      </a:lnTo>
                      <a:lnTo>
                        <a:pt x="32" y="90"/>
                      </a:lnTo>
                      <a:lnTo>
                        <a:pt x="24" y="89"/>
                      </a:lnTo>
                      <a:lnTo>
                        <a:pt x="16" y="86"/>
                      </a:lnTo>
                      <a:lnTo>
                        <a:pt x="10" y="83"/>
                      </a:lnTo>
                      <a:lnTo>
                        <a:pt x="5" y="77"/>
                      </a:lnTo>
                      <a:lnTo>
                        <a:pt x="2" y="70"/>
                      </a:lnTo>
                      <a:lnTo>
                        <a:pt x="0" y="63"/>
                      </a:lnTo>
                      <a:lnTo>
                        <a:pt x="16" y="61"/>
                      </a:lnTo>
                      <a:lnTo>
                        <a:pt x="18" y="67"/>
                      </a:lnTo>
                      <a:lnTo>
                        <a:pt x="23" y="70"/>
                      </a:lnTo>
                      <a:lnTo>
                        <a:pt x="26" y="73"/>
                      </a:lnTo>
                      <a:lnTo>
                        <a:pt x="32" y="74"/>
                      </a:lnTo>
                      <a:lnTo>
                        <a:pt x="37" y="73"/>
                      </a:lnTo>
                      <a:lnTo>
                        <a:pt x="42" y="70"/>
                      </a:lnTo>
                      <a:lnTo>
                        <a:pt x="45" y="67"/>
                      </a:lnTo>
                      <a:lnTo>
                        <a:pt x="47" y="64"/>
                      </a:lnTo>
                      <a:lnTo>
                        <a:pt x="47" y="58"/>
                      </a:lnTo>
                      <a:lnTo>
                        <a:pt x="47" y="54"/>
                      </a:lnTo>
                      <a:lnTo>
                        <a:pt x="45" y="51"/>
                      </a:lnTo>
                      <a:lnTo>
                        <a:pt x="44" y="48"/>
                      </a:lnTo>
                      <a:lnTo>
                        <a:pt x="41" y="47"/>
                      </a:lnTo>
                      <a:lnTo>
                        <a:pt x="36" y="45"/>
                      </a:lnTo>
                      <a:lnTo>
                        <a:pt x="32" y="44"/>
                      </a:lnTo>
                      <a:lnTo>
                        <a:pt x="28" y="45"/>
                      </a:lnTo>
                      <a:lnTo>
                        <a:pt x="23" y="47"/>
                      </a:lnTo>
                      <a:lnTo>
                        <a:pt x="18" y="51"/>
                      </a:lnTo>
                      <a:lnTo>
                        <a:pt x="2" y="5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7" name="Freeform 942"/>
                <p:cNvSpPr>
                  <a:spLocks noEditPoints="1"/>
                </p:cNvSpPr>
                <p:nvPr/>
              </p:nvSpPr>
              <p:spPr bwMode="auto">
                <a:xfrm>
                  <a:off x="255" y="1254"/>
                  <a:ext cx="33" cy="90"/>
                </a:xfrm>
                <a:custGeom>
                  <a:avLst/>
                  <a:gdLst>
                    <a:gd name="T0" fmla="*/ 33 w 65"/>
                    <a:gd name="T1" fmla="*/ 15 h 90"/>
                    <a:gd name="T2" fmla="*/ 30 w 65"/>
                    <a:gd name="T3" fmla="*/ 16 h 90"/>
                    <a:gd name="T4" fmla="*/ 26 w 65"/>
                    <a:gd name="T5" fmla="*/ 17 h 90"/>
                    <a:gd name="T6" fmla="*/ 23 w 65"/>
                    <a:gd name="T7" fmla="*/ 19 h 90"/>
                    <a:gd name="T8" fmla="*/ 21 w 65"/>
                    <a:gd name="T9" fmla="*/ 23 h 90"/>
                    <a:gd name="T10" fmla="*/ 20 w 65"/>
                    <a:gd name="T11" fmla="*/ 29 h 90"/>
                    <a:gd name="T12" fmla="*/ 20 w 65"/>
                    <a:gd name="T13" fmla="*/ 36 h 90"/>
                    <a:gd name="T14" fmla="*/ 18 w 65"/>
                    <a:gd name="T15" fmla="*/ 45 h 90"/>
                    <a:gd name="T16" fmla="*/ 20 w 65"/>
                    <a:gd name="T17" fmla="*/ 54 h 90"/>
                    <a:gd name="T18" fmla="*/ 20 w 65"/>
                    <a:gd name="T19" fmla="*/ 59 h 90"/>
                    <a:gd name="T20" fmla="*/ 21 w 65"/>
                    <a:gd name="T21" fmla="*/ 65 h 90"/>
                    <a:gd name="T22" fmla="*/ 23 w 65"/>
                    <a:gd name="T23" fmla="*/ 70 h 90"/>
                    <a:gd name="T24" fmla="*/ 26 w 65"/>
                    <a:gd name="T25" fmla="*/ 72 h 90"/>
                    <a:gd name="T26" fmla="*/ 30 w 65"/>
                    <a:gd name="T27" fmla="*/ 74 h 90"/>
                    <a:gd name="T28" fmla="*/ 33 w 65"/>
                    <a:gd name="T29" fmla="*/ 74 h 90"/>
                    <a:gd name="T30" fmla="*/ 36 w 65"/>
                    <a:gd name="T31" fmla="*/ 74 h 90"/>
                    <a:gd name="T32" fmla="*/ 39 w 65"/>
                    <a:gd name="T33" fmla="*/ 72 h 90"/>
                    <a:gd name="T34" fmla="*/ 43 w 65"/>
                    <a:gd name="T35" fmla="*/ 70 h 90"/>
                    <a:gd name="T36" fmla="*/ 44 w 65"/>
                    <a:gd name="T37" fmla="*/ 65 h 90"/>
                    <a:gd name="T38" fmla="*/ 46 w 65"/>
                    <a:gd name="T39" fmla="*/ 61 h 90"/>
                    <a:gd name="T40" fmla="*/ 46 w 65"/>
                    <a:gd name="T41" fmla="*/ 54 h 90"/>
                    <a:gd name="T42" fmla="*/ 46 w 65"/>
                    <a:gd name="T43" fmla="*/ 45 h 90"/>
                    <a:gd name="T44" fmla="*/ 46 w 65"/>
                    <a:gd name="T45" fmla="*/ 36 h 90"/>
                    <a:gd name="T46" fmla="*/ 46 w 65"/>
                    <a:gd name="T47" fmla="*/ 29 h 90"/>
                    <a:gd name="T48" fmla="*/ 44 w 65"/>
                    <a:gd name="T49" fmla="*/ 25 h 90"/>
                    <a:gd name="T50" fmla="*/ 43 w 65"/>
                    <a:gd name="T51" fmla="*/ 19 h 90"/>
                    <a:gd name="T52" fmla="*/ 39 w 65"/>
                    <a:gd name="T53" fmla="*/ 17 h 90"/>
                    <a:gd name="T54" fmla="*/ 36 w 65"/>
                    <a:gd name="T55" fmla="*/ 16 h 90"/>
                    <a:gd name="T56" fmla="*/ 33 w 65"/>
                    <a:gd name="T57" fmla="*/ 15 h 90"/>
                    <a:gd name="T58" fmla="*/ 33 w 65"/>
                    <a:gd name="T59" fmla="*/ 0 h 90"/>
                    <a:gd name="T60" fmla="*/ 39 w 65"/>
                    <a:gd name="T61" fmla="*/ 0 h 90"/>
                    <a:gd name="T62" fmla="*/ 46 w 65"/>
                    <a:gd name="T63" fmla="*/ 2 h 90"/>
                    <a:gd name="T64" fmla="*/ 51 w 65"/>
                    <a:gd name="T65" fmla="*/ 4 h 90"/>
                    <a:gd name="T66" fmla="*/ 56 w 65"/>
                    <a:gd name="T67" fmla="*/ 9 h 90"/>
                    <a:gd name="T68" fmla="*/ 62 w 65"/>
                    <a:gd name="T69" fmla="*/ 23 h 90"/>
                    <a:gd name="T70" fmla="*/ 65 w 65"/>
                    <a:gd name="T71" fmla="*/ 45 h 90"/>
                    <a:gd name="T72" fmla="*/ 62 w 65"/>
                    <a:gd name="T73" fmla="*/ 67 h 90"/>
                    <a:gd name="T74" fmla="*/ 56 w 65"/>
                    <a:gd name="T75" fmla="*/ 81 h 90"/>
                    <a:gd name="T76" fmla="*/ 51 w 65"/>
                    <a:gd name="T77" fmla="*/ 84 h 90"/>
                    <a:gd name="T78" fmla="*/ 46 w 65"/>
                    <a:gd name="T79" fmla="*/ 87 h 90"/>
                    <a:gd name="T80" fmla="*/ 39 w 65"/>
                    <a:gd name="T81" fmla="*/ 88 h 90"/>
                    <a:gd name="T82" fmla="*/ 33 w 65"/>
                    <a:gd name="T83" fmla="*/ 90 h 90"/>
                    <a:gd name="T84" fmla="*/ 26 w 65"/>
                    <a:gd name="T85" fmla="*/ 88 h 90"/>
                    <a:gd name="T86" fmla="*/ 20 w 65"/>
                    <a:gd name="T87" fmla="*/ 87 h 90"/>
                    <a:gd name="T88" fmla="*/ 13 w 65"/>
                    <a:gd name="T89" fmla="*/ 84 h 90"/>
                    <a:gd name="T90" fmla="*/ 8 w 65"/>
                    <a:gd name="T91" fmla="*/ 80 h 90"/>
                    <a:gd name="T92" fmla="*/ 4 w 65"/>
                    <a:gd name="T93" fmla="*/ 71 h 90"/>
                    <a:gd name="T94" fmla="*/ 2 w 65"/>
                    <a:gd name="T95" fmla="*/ 59 h 90"/>
                    <a:gd name="T96" fmla="*/ 0 w 65"/>
                    <a:gd name="T97" fmla="*/ 45 h 90"/>
                    <a:gd name="T98" fmla="*/ 2 w 65"/>
                    <a:gd name="T99" fmla="*/ 23 h 90"/>
                    <a:gd name="T100" fmla="*/ 10 w 65"/>
                    <a:gd name="T101" fmla="*/ 9 h 90"/>
                    <a:gd name="T102" fmla="*/ 15 w 65"/>
                    <a:gd name="T103" fmla="*/ 4 h 90"/>
                    <a:gd name="T104" fmla="*/ 20 w 65"/>
                    <a:gd name="T105" fmla="*/ 2 h 90"/>
                    <a:gd name="T106" fmla="*/ 26 w 65"/>
                    <a:gd name="T107" fmla="*/ 0 h 90"/>
                    <a:gd name="T108" fmla="*/ 33 w 65"/>
                    <a:gd name="T10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5" h="90">
                      <a:moveTo>
                        <a:pt x="33" y="15"/>
                      </a:moveTo>
                      <a:lnTo>
                        <a:pt x="30" y="16"/>
                      </a:lnTo>
                      <a:lnTo>
                        <a:pt x="26" y="17"/>
                      </a:lnTo>
                      <a:lnTo>
                        <a:pt x="23" y="19"/>
                      </a:lnTo>
                      <a:lnTo>
                        <a:pt x="21" y="23"/>
                      </a:lnTo>
                      <a:lnTo>
                        <a:pt x="20" y="29"/>
                      </a:lnTo>
                      <a:lnTo>
                        <a:pt x="20" y="36"/>
                      </a:lnTo>
                      <a:lnTo>
                        <a:pt x="18" y="45"/>
                      </a:lnTo>
                      <a:lnTo>
                        <a:pt x="20" y="54"/>
                      </a:lnTo>
                      <a:lnTo>
                        <a:pt x="20" y="59"/>
                      </a:lnTo>
                      <a:lnTo>
                        <a:pt x="21" y="65"/>
                      </a:lnTo>
                      <a:lnTo>
                        <a:pt x="23" y="70"/>
                      </a:lnTo>
                      <a:lnTo>
                        <a:pt x="26" y="72"/>
                      </a:lnTo>
                      <a:lnTo>
                        <a:pt x="30" y="74"/>
                      </a:lnTo>
                      <a:lnTo>
                        <a:pt x="33" y="74"/>
                      </a:lnTo>
                      <a:lnTo>
                        <a:pt x="36" y="74"/>
                      </a:lnTo>
                      <a:lnTo>
                        <a:pt x="39" y="72"/>
                      </a:lnTo>
                      <a:lnTo>
                        <a:pt x="43" y="70"/>
                      </a:lnTo>
                      <a:lnTo>
                        <a:pt x="44" y="65"/>
                      </a:lnTo>
                      <a:lnTo>
                        <a:pt x="46" y="61"/>
                      </a:lnTo>
                      <a:lnTo>
                        <a:pt x="46" y="54"/>
                      </a:lnTo>
                      <a:lnTo>
                        <a:pt x="46" y="45"/>
                      </a:lnTo>
                      <a:lnTo>
                        <a:pt x="46" y="36"/>
                      </a:lnTo>
                      <a:lnTo>
                        <a:pt x="46" y="29"/>
                      </a:lnTo>
                      <a:lnTo>
                        <a:pt x="44" y="25"/>
                      </a:lnTo>
                      <a:lnTo>
                        <a:pt x="43" y="19"/>
                      </a:lnTo>
                      <a:lnTo>
                        <a:pt x="39" y="17"/>
                      </a:lnTo>
                      <a:lnTo>
                        <a:pt x="36" y="16"/>
                      </a:lnTo>
                      <a:lnTo>
                        <a:pt x="33" y="15"/>
                      </a:lnTo>
                      <a:close/>
                      <a:moveTo>
                        <a:pt x="33" y="0"/>
                      </a:moveTo>
                      <a:lnTo>
                        <a:pt x="39" y="0"/>
                      </a:lnTo>
                      <a:lnTo>
                        <a:pt x="46" y="2"/>
                      </a:lnTo>
                      <a:lnTo>
                        <a:pt x="51" y="4"/>
                      </a:lnTo>
                      <a:lnTo>
                        <a:pt x="56" y="9"/>
                      </a:lnTo>
                      <a:lnTo>
                        <a:pt x="62" y="23"/>
                      </a:lnTo>
                      <a:lnTo>
                        <a:pt x="65" y="45"/>
                      </a:lnTo>
                      <a:lnTo>
                        <a:pt x="62" y="67"/>
                      </a:lnTo>
                      <a:lnTo>
                        <a:pt x="56" y="81"/>
                      </a:lnTo>
                      <a:lnTo>
                        <a:pt x="51" y="84"/>
                      </a:lnTo>
                      <a:lnTo>
                        <a:pt x="46" y="87"/>
                      </a:lnTo>
                      <a:lnTo>
                        <a:pt x="39" y="88"/>
                      </a:lnTo>
                      <a:lnTo>
                        <a:pt x="33" y="90"/>
                      </a:lnTo>
                      <a:lnTo>
                        <a:pt x="26" y="88"/>
                      </a:lnTo>
                      <a:lnTo>
                        <a:pt x="20" y="87"/>
                      </a:lnTo>
                      <a:lnTo>
                        <a:pt x="13" y="84"/>
                      </a:lnTo>
                      <a:lnTo>
                        <a:pt x="8" y="80"/>
                      </a:lnTo>
                      <a:lnTo>
                        <a:pt x="4" y="71"/>
                      </a:lnTo>
                      <a:lnTo>
                        <a:pt x="2" y="59"/>
                      </a:lnTo>
                      <a:lnTo>
                        <a:pt x="0" y="45"/>
                      </a:lnTo>
                      <a:lnTo>
                        <a:pt x="2" y="23"/>
                      </a:lnTo>
                      <a:lnTo>
                        <a:pt x="10" y="9"/>
                      </a:lnTo>
                      <a:lnTo>
                        <a:pt x="15" y="4"/>
                      </a:lnTo>
                      <a:lnTo>
                        <a:pt x="20" y="2"/>
                      </a:lnTo>
                      <a:lnTo>
                        <a:pt x="26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8" name="Rectangle 943"/>
                <p:cNvSpPr>
                  <a:spLocks noChangeArrowheads="1"/>
                </p:cNvSpPr>
                <p:nvPr/>
              </p:nvSpPr>
              <p:spPr bwMode="auto">
                <a:xfrm>
                  <a:off x="296" y="1325"/>
                  <a:ext cx="9" cy="1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9" name="Freeform 944"/>
                <p:cNvSpPr>
                  <a:spLocks noEditPoints="1"/>
                </p:cNvSpPr>
                <p:nvPr/>
              </p:nvSpPr>
              <p:spPr bwMode="auto">
                <a:xfrm>
                  <a:off x="311" y="1254"/>
                  <a:ext cx="36" cy="88"/>
                </a:xfrm>
                <a:custGeom>
                  <a:avLst/>
                  <a:gdLst>
                    <a:gd name="T0" fmla="*/ 39 w 71"/>
                    <a:gd name="T1" fmla="*/ 26 h 88"/>
                    <a:gd name="T2" fmla="*/ 18 w 71"/>
                    <a:gd name="T3" fmla="*/ 55 h 88"/>
                    <a:gd name="T4" fmla="*/ 39 w 71"/>
                    <a:gd name="T5" fmla="*/ 55 h 88"/>
                    <a:gd name="T6" fmla="*/ 39 w 71"/>
                    <a:gd name="T7" fmla="*/ 26 h 88"/>
                    <a:gd name="T8" fmla="*/ 42 w 71"/>
                    <a:gd name="T9" fmla="*/ 0 h 88"/>
                    <a:gd name="T10" fmla="*/ 58 w 71"/>
                    <a:gd name="T11" fmla="*/ 0 h 88"/>
                    <a:gd name="T12" fmla="*/ 58 w 71"/>
                    <a:gd name="T13" fmla="*/ 55 h 88"/>
                    <a:gd name="T14" fmla="*/ 71 w 71"/>
                    <a:gd name="T15" fmla="*/ 55 h 88"/>
                    <a:gd name="T16" fmla="*/ 71 w 71"/>
                    <a:gd name="T17" fmla="*/ 70 h 88"/>
                    <a:gd name="T18" fmla="*/ 58 w 71"/>
                    <a:gd name="T19" fmla="*/ 70 h 88"/>
                    <a:gd name="T20" fmla="*/ 58 w 71"/>
                    <a:gd name="T21" fmla="*/ 88 h 88"/>
                    <a:gd name="T22" fmla="*/ 39 w 71"/>
                    <a:gd name="T23" fmla="*/ 88 h 88"/>
                    <a:gd name="T24" fmla="*/ 39 w 71"/>
                    <a:gd name="T25" fmla="*/ 70 h 88"/>
                    <a:gd name="T26" fmla="*/ 0 w 71"/>
                    <a:gd name="T27" fmla="*/ 70 h 88"/>
                    <a:gd name="T28" fmla="*/ 0 w 71"/>
                    <a:gd name="T29" fmla="*/ 55 h 88"/>
                    <a:gd name="T30" fmla="*/ 42 w 71"/>
                    <a:gd name="T31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1" h="88">
                      <a:moveTo>
                        <a:pt x="39" y="26"/>
                      </a:moveTo>
                      <a:lnTo>
                        <a:pt x="18" y="55"/>
                      </a:lnTo>
                      <a:lnTo>
                        <a:pt x="39" y="55"/>
                      </a:lnTo>
                      <a:lnTo>
                        <a:pt x="39" y="26"/>
                      </a:lnTo>
                      <a:close/>
                      <a:moveTo>
                        <a:pt x="42" y="0"/>
                      </a:moveTo>
                      <a:lnTo>
                        <a:pt x="58" y="0"/>
                      </a:lnTo>
                      <a:lnTo>
                        <a:pt x="58" y="55"/>
                      </a:lnTo>
                      <a:lnTo>
                        <a:pt x="71" y="55"/>
                      </a:lnTo>
                      <a:lnTo>
                        <a:pt x="71" y="70"/>
                      </a:lnTo>
                      <a:lnTo>
                        <a:pt x="58" y="70"/>
                      </a:lnTo>
                      <a:lnTo>
                        <a:pt x="58" y="88"/>
                      </a:lnTo>
                      <a:lnTo>
                        <a:pt x="39" y="88"/>
                      </a:lnTo>
                      <a:lnTo>
                        <a:pt x="39" y="70"/>
                      </a:lnTo>
                      <a:lnTo>
                        <a:pt x="0" y="70"/>
                      </a:lnTo>
                      <a:lnTo>
                        <a:pt x="0" y="55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0" name="Line 945"/>
                <p:cNvSpPr>
                  <a:spLocks noChangeShapeType="1"/>
                </p:cNvSpPr>
                <p:nvPr/>
              </p:nvSpPr>
              <p:spPr bwMode="auto">
                <a:xfrm flipV="1">
                  <a:off x="1109" y="2128"/>
                  <a:ext cx="0" cy="1630"/>
                </a:xfrm>
                <a:prstGeom prst="line">
                  <a:avLst/>
                </a:prstGeom>
                <a:noFill/>
                <a:ln w="4763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1" name="Line 946"/>
                <p:cNvSpPr>
                  <a:spLocks noChangeShapeType="1"/>
                </p:cNvSpPr>
                <p:nvPr/>
              </p:nvSpPr>
              <p:spPr bwMode="auto">
                <a:xfrm>
                  <a:off x="363" y="2128"/>
                  <a:ext cx="746" cy="0"/>
                </a:xfrm>
                <a:prstGeom prst="line">
                  <a:avLst/>
                </a:prstGeom>
                <a:noFill/>
                <a:ln w="4763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2" name="Line 947"/>
                <p:cNvSpPr>
                  <a:spLocks noChangeShapeType="1"/>
                </p:cNvSpPr>
                <p:nvPr/>
              </p:nvSpPr>
              <p:spPr bwMode="auto">
                <a:xfrm>
                  <a:off x="363" y="2392"/>
                  <a:ext cx="528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3" name="Line 948"/>
                <p:cNvSpPr>
                  <a:spLocks noChangeShapeType="1"/>
                </p:cNvSpPr>
                <p:nvPr/>
              </p:nvSpPr>
              <p:spPr bwMode="auto">
                <a:xfrm flipV="1">
                  <a:off x="891" y="2392"/>
                  <a:ext cx="0" cy="136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4" name="Line 949"/>
                <p:cNvSpPr>
                  <a:spLocks noChangeShapeType="1"/>
                </p:cNvSpPr>
                <p:nvPr/>
              </p:nvSpPr>
              <p:spPr bwMode="auto">
                <a:xfrm flipV="1">
                  <a:off x="515" y="3732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5" name="Line 950"/>
                <p:cNvSpPr>
                  <a:spLocks noChangeShapeType="1"/>
                </p:cNvSpPr>
                <p:nvPr/>
              </p:nvSpPr>
              <p:spPr bwMode="auto">
                <a:xfrm flipV="1">
                  <a:off x="515" y="3681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6" name="Line 951"/>
                <p:cNvSpPr>
                  <a:spLocks noChangeShapeType="1"/>
                </p:cNvSpPr>
                <p:nvPr/>
              </p:nvSpPr>
              <p:spPr bwMode="auto">
                <a:xfrm flipV="1">
                  <a:off x="515" y="3632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7" name="Line 952"/>
                <p:cNvSpPr>
                  <a:spLocks noChangeShapeType="1"/>
                </p:cNvSpPr>
                <p:nvPr/>
              </p:nvSpPr>
              <p:spPr bwMode="auto">
                <a:xfrm flipV="1">
                  <a:off x="515" y="3581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8" name="Line 953"/>
                <p:cNvSpPr>
                  <a:spLocks noChangeShapeType="1"/>
                </p:cNvSpPr>
                <p:nvPr/>
              </p:nvSpPr>
              <p:spPr bwMode="auto">
                <a:xfrm flipV="1">
                  <a:off x="515" y="3531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9" name="Line 954"/>
                <p:cNvSpPr>
                  <a:spLocks noChangeShapeType="1"/>
                </p:cNvSpPr>
                <p:nvPr/>
              </p:nvSpPr>
              <p:spPr bwMode="auto">
                <a:xfrm flipV="1">
                  <a:off x="515" y="3480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0" name="Line 955"/>
                <p:cNvSpPr>
                  <a:spLocks noChangeShapeType="1"/>
                </p:cNvSpPr>
                <p:nvPr/>
              </p:nvSpPr>
              <p:spPr bwMode="auto">
                <a:xfrm flipV="1">
                  <a:off x="515" y="3429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1" name="Line 956"/>
                <p:cNvSpPr>
                  <a:spLocks noChangeShapeType="1"/>
                </p:cNvSpPr>
                <p:nvPr/>
              </p:nvSpPr>
              <p:spPr bwMode="auto">
                <a:xfrm flipV="1">
                  <a:off x="515" y="3379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2" name="Line 957"/>
                <p:cNvSpPr>
                  <a:spLocks noChangeShapeType="1"/>
                </p:cNvSpPr>
                <p:nvPr/>
              </p:nvSpPr>
              <p:spPr bwMode="auto">
                <a:xfrm flipV="1">
                  <a:off x="515" y="3328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3" name="Line 958"/>
                <p:cNvSpPr>
                  <a:spLocks noChangeShapeType="1"/>
                </p:cNvSpPr>
                <p:nvPr/>
              </p:nvSpPr>
              <p:spPr bwMode="auto">
                <a:xfrm flipV="1">
                  <a:off x="515" y="3277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4" name="Line 959"/>
                <p:cNvSpPr>
                  <a:spLocks noChangeShapeType="1"/>
                </p:cNvSpPr>
                <p:nvPr/>
              </p:nvSpPr>
              <p:spPr bwMode="auto">
                <a:xfrm flipV="1">
                  <a:off x="515" y="3227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5" name="Line 960"/>
                <p:cNvSpPr>
                  <a:spLocks noChangeShapeType="1"/>
                </p:cNvSpPr>
                <p:nvPr/>
              </p:nvSpPr>
              <p:spPr bwMode="auto">
                <a:xfrm flipV="1">
                  <a:off x="515" y="3176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6" name="Line 961"/>
                <p:cNvSpPr>
                  <a:spLocks noChangeShapeType="1"/>
                </p:cNvSpPr>
                <p:nvPr/>
              </p:nvSpPr>
              <p:spPr bwMode="auto">
                <a:xfrm flipV="1">
                  <a:off x="515" y="3125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7" name="Line 962"/>
                <p:cNvSpPr>
                  <a:spLocks noChangeShapeType="1"/>
                </p:cNvSpPr>
                <p:nvPr/>
              </p:nvSpPr>
              <p:spPr bwMode="auto">
                <a:xfrm flipV="1">
                  <a:off x="515" y="3075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8" name="Line 963"/>
                <p:cNvSpPr>
                  <a:spLocks noChangeShapeType="1"/>
                </p:cNvSpPr>
                <p:nvPr/>
              </p:nvSpPr>
              <p:spPr bwMode="auto">
                <a:xfrm flipV="1">
                  <a:off x="515" y="3024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9" name="Line 964"/>
                <p:cNvSpPr>
                  <a:spLocks noChangeShapeType="1"/>
                </p:cNvSpPr>
                <p:nvPr/>
              </p:nvSpPr>
              <p:spPr bwMode="auto">
                <a:xfrm flipV="1">
                  <a:off x="515" y="2975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0" name="Line 965"/>
                <p:cNvSpPr>
                  <a:spLocks noChangeShapeType="1"/>
                </p:cNvSpPr>
                <p:nvPr/>
              </p:nvSpPr>
              <p:spPr bwMode="auto">
                <a:xfrm>
                  <a:off x="363" y="2972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1" name="Line 966"/>
                <p:cNvSpPr>
                  <a:spLocks noChangeShapeType="1"/>
                </p:cNvSpPr>
                <p:nvPr/>
              </p:nvSpPr>
              <p:spPr bwMode="auto">
                <a:xfrm>
                  <a:off x="391" y="2972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2" name="Line 967"/>
                <p:cNvSpPr>
                  <a:spLocks noChangeShapeType="1"/>
                </p:cNvSpPr>
                <p:nvPr/>
              </p:nvSpPr>
              <p:spPr bwMode="auto">
                <a:xfrm>
                  <a:off x="420" y="2972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3" name="Line 968"/>
                <p:cNvSpPr>
                  <a:spLocks noChangeShapeType="1"/>
                </p:cNvSpPr>
                <p:nvPr/>
              </p:nvSpPr>
              <p:spPr bwMode="auto">
                <a:xfrm>
                  <a:off x="448" y="2972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4" name="Line 969"/>
                <p:cNvSpPr>
                  <a:spLocks noChangeShapeType="1"/>
                </p:cNvSpPr>
                <p:nvPr/>
              </p:nvSpPr>
              <p:spPr bwMode="auto">
                <a:xfrm>
                  <a:off x="477" y="2972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5" name="Line 970"/>
                <p:cNvSpPr>
                  <a:spLocks noChangeShapeType="1"/>
                </p:cNvSpPr>
                <p:nvPr/>
              </p:nvSpPr>
              <p:spPr bwMode="auto">
                <a:xfrm>
                  <a:off x="505" y="2972"/>
                  <a:ext cx="10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6" name="Line 971"/>
                <p:cNvSpPr>
                  <a:spLocks noChangeShapeType="1"/>
                </p:cNvSpPr>
                <p:nvPr/>
              </p:nvSpPr>
              <p:spPr bwMode="auto">
                <a:xfrm>
                  <a:off x="363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7" name="Line 972"/>
                <p:cNvSpPr>
                  <a:spLocks noChangeShapeType="1"/>
                </p:cNvSpPr>
                <p:nvPr/>
              </p:nvSpPr>
              <p:spPr bwMode="auto">
                <a:xfrm>
                  <a:off x="391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8" name="Line 973"/>
                <p:cNvSpPr>
                  <a:spLocks noChangeShapeType="1"/>
                </p:cNvSpPr>
                <p:nvPr/>
              </p:nvSpPr>
              <p:spPr bwMode="auto">
                <a:xfrm>
                  <a:off x="420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9" name="Line 974"/>
                <p:cNvSpPr>
                  <a:spLocks noChangeShapeType="1"/>
                </p:cNvSpPr>
                <p:nvPr/>
              </p:nvSpPr>
              <p:spPr bwMode="auto">
                <a:xfrm>
                  <a:off x="448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0" name="Line 975"/>
                <p:cNvSpPr>
                  <a:spLocks noChangeShapeType="1"/>
                </p:cNvSpPr>
                <p:nvPr/>
              </p:nvSpPr>
              <p:spPr bwMode="auto">
                <a:xfrm>
                  <a:off x="477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1" name="Line 976"/>
                <p:cNvSpPr>
                  <a:spLocks noChangeShapeType="1"/>
                </p:cNvSpPr>
                <p:nvPr/>
              </p:nvSpPr>
              <p:spPr bwMode="auto">
                <a:xfrm>
                  <a:off x="505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2" name="Line 977"/>
                <p:cNvSpPr>
                  <a:spLocks noChangeShapeType="1"/>
                </p:cNvSpPr>
                <p:nvPr/>
              </p:nvSpPr>
              <p:spPr bwMode="auto">
                <a:xfrm>
                  <a:off x="534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3" name="Line 978"/>
                <p:cNvSpPr>
                  <a:spLocks noChangeShapeType="1"/>
                </p:cNvSpPr>
                <p:nvPr/>
              </p:nvSpPr>
              <p:spPr bwMode="auto">
                <a:xfrm>
                  <a:off x="562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4" name="Line 979"/>
                <p:cNvSpPr>
                  <a:spLocks noChangeShapeType="1"/>
                </p:cNvSpPr>
                <p:nvPr/>
              </p:nvSpPr>
              <p:spPr bwMode="auto">
                <a:xfrm>
                  <a:off x="591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5" name="Line 980"/>
                <p:cNvSpPr>
                  <a:spLocks noChangeShapeType="1"/>
                </p:cNvSpPr>
                <p:nvPr/>
              </p:nvSpPr>
              <p:spPr bwMode="auto">
                <a:xfrm>
                  <a:off x="619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6" name="Line 981"/>
                <p:cNvSpPr>
                  <a:spLocks noChangeShapeType="1"/>
                </p:cNvSpPr>
                <p:nvPr/>
              </p:nvSpPr>
              <p:spPr bwMode="auto">
                <a:xfrm>
                  <a:off x="647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7" name="Line 982"/>
                <p:cNvSpPr>
                  <a:spLocks noChangeShapeType="1"/>
                </p:cNvSpPr>
                <p:nvPr/>
              </p:nvSpPr>
              <p:spPr bwMode="auto">
                <a:xfrm>
                  <a:off x="675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8" name="Line 983"/>
                <p:cNvSpPr>
                  <a:spLocks noChangeShapeType="1"/>
                </p:cNvSpPr>
                <p:nvPr/>
              </p:nvSpPr>
              <p:spPr bwMode="auto">
                <a:xfrm>
                  <a:off x="704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9" name="Line 984"/>
                <p:cNvSpPr>
                  <a:spLocks noChangeShapeType="1"/>
                </p:cNvSpPr>
                <p:nvPr/>
              </p:nvSpPr>
              <p:spPr bwMode="auto">
                <a:xfrm>
                  <a:off x="732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0" name="Line 985"/>
                <p:cNvSpPr>
                  <a:spLocks noChangeShapeType="1"/>
                </p:cNvSpPr>
                <p:nvPr/>
              </p:nvSpPr>
              <p:spPr bwMode="auto">
                <a:xfrm>
                  <a:off x="761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1" name="Line 986"/>
                <p:cNvSpPr>
                  <a:spLocks noChangeShapeType="1"/>
                </p:cNvSpPr>
                <p:nvPr/>
              </p:nvSpPr>
              <p:spPr bwMode="auto">
                <a:xfrm>
                  <a:off x="789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2" name="Line 987"/>
                <p:cNvSpPr>
                  <a:spLocks noChangeShapeType="1"/>
                </p:cNvSpPr>
                <p:nvPr/>
              </p:nvSpPr>
              <p:spPr bwMode="auto">
                <a:xfrm>
                  <a:off x="818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3" name="Line 988"/>
                <p:cNvSpPr>
                  <a:spLocks noChangeShapeType="1"/>
                </p:cNvSpPr>
                <p:nvPr/>
              </p:nvSpPr>
              <p:spPr bwMode="auto">
                <a:xfrm>
                  <a:off x="846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4" name="Line 989"/>
                <p:cNvSpPr>
                  <a:spLocks noChangeShapeType="1"/>
                </p:cNvSpPr>
                <p:nvPr/>
              </p:nvSpPr>
              <p:spPr bwMode="auto">
                <a:xfrm>
                  <a:off x="875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5" name="Line 990"/>
                <p:cNvSpPr>
                  <a:spLocks noChangeShapeType="1"/>
                </p:cNvSpPr>
                <p:nvPr/>
              </p:nvSpPr>
              <p:spPr bwMode="auto">
                <a:xfrm>
                  <a:off x="903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6" name="Line 991"/>
                <p:cNvSpPr>
                  <a:spLocks noChangeShapeType="1"/>
                </p:cNvSpPr>
                <p:nvPr/>
              </p:nvSpPr>
              <p:spPr bwMode="auto">
                <a:xfrm>
                  <a:off x="932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7" name="Line 992"/>
                <p:cNvSpPr>
                  <a:spLocks noChangeShapeType="1"/>
                </p:cNvSpPr>
                <p:nvPr/>
              </p:nvSpPr>
              <p:spPr bwMode="auto">
                <a:xfrm>
                  <a:off x="960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8" name="Line 993"/>
                <p:cNvSpPr>
                  <a:spLocks noChangeShapeType="1"/>
                </p:cNvSpPr>
                <p:nvPr/>
              </p:nvSpPr>
              <p:spPr bwMode="auto">
                <a:xfrm>
                  <a:off x="989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9" name="Line 994"/>
                <p:cNvSpPr>
                  <a:spLocks noChangeShapeType="1"/>
                </p:cNvSpPr>
                <p:nvPr/>
              </p:nvSpPr>
              <p:spPr bwMode="auto">
                <a:xfrm>
                  <a:off x="1016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0" name="Line 995"/>
                <p:cNvSpPr>
                  <a:spLocks noChangeShapeType="1"/>
                </p:cNvSpPr>
                <p:nvPr/>
              </p:nvSpPr>
              <p:spPr bwMode="auto">
                <a:xfrm>
                  <a:off x="1045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1" name="Line 996"/>
                <p:cNvSpPr>
                  <a:spLocks noChangeShapeType="1"/>
                </p:cNvSpPr>
                <p:nvPr/>
              </p:nvSpPr>
              <p:spPr bwMode="auto">
                <a:xfrm>
                  <a:off x="1073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2" name="Line 997"/>
                <p:cNvSpPr>
                  <a:spLocks noChangeShapeType="1"/>
                </p:cNvSpPr>
                <p:nvPr/>
              </p:nvSpPr>
              <p:spPr bwMode="auto">
                <a:xfrm>
                  <a:off x="1102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3" name="Line 998"/>
                <p:cNvSpPr>
                  <a:spLocks noChangeShapeType="1"/>
                </p:cNvSpPr>
                <p:nvPr/>
              </p:nvSpPr>
              <p:spPr bwMode="auto">
                <a:xfrm>
                  <a:off x="1130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4" name="Line 999"/>
                <p:cNvSpPr>
                  <a:spLocks noChangeShapeType="1"/>
                </p:cNvSpPr>
                <p:nvPr/>
              </p:nvSpPr>
              <p:spPr bwMode="auto">
                <a:xfrm>
                  <a:off x="1159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5" name="Line 1000"/>
                <p:cNvSpPr>
                  <a:spLocks noChangeShapeType="1"/>
                </p:cNvSpPr>
                <p:nvPr/>
              </p:nvSpPr>
              <p:spPr bwMode="auto">
                <a:xfrm>
                  <a:off x="1187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6" name="Line 1001"/>
                <p:cNvSpPr>
                  <a:spLocks noChangeShapeType="1"/>
                </p:cNvSpPr>
                <p:nvPr/>
              </p:nvSpPr>
              <p:spPr bwMode="auto">
                <a:xfrm>
                  <a:off x="1216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7" name="Line 1002"/>
                <p:cNvSpPr>
                  <a:spLocks noChangeShapeType="1"/>
                </p:cNvSpPr>
                <p:nvPr/>
              </p:nvSpPr>
              <p:spPr bwMode="auto">
                <a:xfrm>
                  <a:off x="1244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8" name="Line 1003"/>
                <p:cNvSpPr>
                  <a:spLocks noChangeShapeType="1"/>
                </p:cNvSpPr>
                <p:nvPr/>
              </p:nvSpPr>
              <p:spPr bwMode="auto">
                <a:xfrm>
                  <a:off x="1273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9" name="Line 1004"/>
                <p:cNvSpPr>
                  <a:spLocks noChangeShapeType="1"/>
                </p:cNvSpPr>
                <p:nvPr/>
              </p:nvSpPr>
              <p:spPr bwMode="auto">
                <a:xfrm>
                  <a:off x="1301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0" name="Line 1005"/>
                <p:cNvSpPr>
                  <a:spLocks noChangeShapeType="1"/>
                </p:cNvSpPr>
                <p:nvPr/>
              </p:nvSpPr>
              <p:spPr bwMode="auto">
                <a:xfrm>
                  <a:off x="1330" y="1781"/>
                  <a:ext cx="13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1" name="Line 1006"/>
                <p:cNvSpPr>
                  <a:spLocks noChangeShapeType="1"/>
                </p:cNvSpPr>
                <p:nvPr/>
              </p:nvSpPr>
              <p:spPr bwMode="auto">
                <a:xfrm>
                  <a:off x="1358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2" name="Line 1007"/>
                <p:cNvSpPr>
                  <a:spLocks noChangeShapeType="1"/>
                </p:cNvSpPr>
                <p:nvPr/>
              </p:nvSpPr>
              <p:spPr bwMode="auto">
                <a:xfrm>
                  <a:off x="1386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3" name="Line 1008"/>
                <p:cNvSpPr>
                  <a:spLocks noChangeShapeType="1"/>
                </p:cNvSpPr>
                <p:nvPr/>
              </p:nvSpPr>
              <p:spPr bwMode="auto">
                <a:xfrm>
                  <a:off x="1414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4" name="Line 1009"/>
                <p:cNvSpPr>
                  <a:spLocks noChangeShapeType="1"/>
                </p:cNvSpPr>
                <p:nvPr/>
              </p:nvSpPr>
              <p:spPr bwMode="auto">
                <a:xfrm>
                  <a:off x="1443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5" name="Line 1010"/>
                <p:cNvSpPr>
                  <a:spLocks noChangeShapeType="1"/>
                </p:cNvSpPr>
                <p:nvPr/>
              </p:nvSpPr>
              <p:spPr bwMode="auto">
                <a:xfrm>
                  <a:off x="1471" y="1781"/>
                  <a:ext cx="15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6" name="Line 1011"/>
                <p:cNvSpPr>
                  <a:spLocks noChangeShapeType="1"/>
                </p:cNvSpPr>
                <p:nvPr/>
              </p:nvSpPr>
              <p:spPr bwMode="auto">
                <a:xfrm>
                  <a:off x="1500" y="1781"/>
                  <a:ext cx="14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7" name="Line 1012"/>
                <p:cNvSpPr>
                  <a:spLocks noChangeShapeType="1"/>
                </p:cNvSpPr>
                <p:nvPr/>
              </p:nvSpPr>
              <p:spPr bwMode="auto">
                <a:xfrm>
                  <a:off x="1528" y="1781"/>
                  <a:ext cx="1" cy="0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8" name="Line 1013"/>
                <p:cNvSpPr>
                  <a:spLocks noChangeShapeType="1"/>
                </p:cNvSpPr>
                <p:nvPr/>
              </p:nvSpPr>
              <p:spPr bwMode="auto">
                <a:xfrm flipV="1">
                  <a:off x="1529" y="3732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9" name="Line 1014"/>
                <p:cNvSpPr>
                  <a:spLocks noChangeShapeType="1"/>
                </p:cNvSpPr>
                <p:nvPr/>
              </p:nvSpPr>
              <p:spPr bwMode="auto">
                <a:xfrm flipV="1">
                  <a:off x="1529" y="3681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0" name="Line 1015"/>
                <p:cNvSpPr>
                  <a:spLocks noChangeShapeType="1"/>
                </p:cNvSpPr>
                <p:nvPr/>
              </p:nvSpPr>
              <p:spPr bwMode="auto">
                <a:xfrm flipV="1">
                  <a:off x="1529" y="3632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1" name="Line 1016"/>
                <p:cNvSpPr>
                  <a:spLocks noChangeShapeType="1"/>
                </p:cNvSpPr>
                <p:nvPr/>
              </p:nvSpPr>
              <p:spPr bwMode="auto">
                <a:xfrm flipV="1">
                  <a:off x="1529" y="3581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2" name="Line 1017"/>
                <p:cNvSpPr>
                  <a:spLocks noChangeShapeType="1"/>
                </p:cNvSpPr>
                <p:nvPr/>
              </p:nvSpPr>
              <p:spPr bwMode="auto">
                <a:xfrm flipV="1">
                  <a:off x="1529" y="3531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3" name="Line 1018"/>
                <p:cNvSpPr>
                  <a:spLocks noChangeShapeType="1"/>
                </p:cNvSpPr>
                <p:nvPr/>
              </p:nvSpPr>
              <p:spPr bwMode="auto">
                <a:xfrm flipV="1">
                  <a:off x="1529" y="3480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4" name="Line 1019"/>
                <p:cNvSpPr>
                  <a:spLocks noChangeShapeType="1"/>
                </p:cNvSpPr>
                <p:nvPr/>
              </p:nvSpPr>
              <p:spPr bwMode="auto">
                <a:xfrm flipV="1">
                  <a:off x="1529" y="3429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5" name="Line 1020"/>
                <p:cNvSpPr>
                  <a:spLocks noChangeShapeType="1"/>
                </p:cNvSpPr>
                <p:nvPr/>
              </p:nvSpPr>
              <p:spPr bwMode="auto">
                <a:xfrm flipV="1">
                  <a:off x="1529" y="3379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6" name="Line 1021"/>
                <p:cNvSpPr>
                  <a:spLocks noChangeShapeType="1"/>
                </p:cNvSpPr>
                <p:nvPr/>
              </p:nvSpPr>
              <p:spPr bwMode="auto">
                <a:xfrm flipV="1">
                  <a:off x="1529" y="3328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7" name="Line 1022"/>
                <p:cNvSpPr>
                  <a:spLocks noChangeShapeType="1"/>
                </p:cNvSpPr>
                <p:nvPr/>
              </p:nvSpPr>
              <p:spPr bwMode="auto">
                <a:xfrm flipV="1">
                  <a:off x="1529" y="3277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8" name="Line 1023"/>
                <p:cNvSpPr>
                  <a:spLocks noChangeShapeType="1"/>
                </p:cNvSpPr>
                <p:nvPr/>
              </p:nvSpPr>
              <p:spPr bwMode="auto">
                <a:xfrm flipV="1">
                  <a:off x="1529" y="3227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9" name="Line 1024"/>
                <p:cNvSpPr>
                  <a:spLocks noChangeShapeType="1"/>
                </p:cNvSpPr>
                <p:nvPr/>
              </p:nvSpPr>
              <p:spPr bwMode="auto">
                <a:xfrm flipV="1">
                  <a:off x="1529" y="3176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0" name="Line 1025"/>
                <p:cNvSpPr>
                  <a:spLocks noChangeShapeType="1"/>
                </p:cNvSpPr>
                <p:nvPr/>
              </p:nvSpPr>
              <p:spPr bwMode="auto">
                <a:xfrm flipV="1">
                  <a:off x="1529" y="3125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1" name="Line 1026"/>
                <p:cNvSpPr>
                  <a:spLocks noChangeShapeType="1"/>
                </p:cNvSpPr>
                <p:nvPr/>
              </p:nvSpPr>
              <p:spPr bwMode="auto">
                <a:xfrm flipV="1">
                  <a:off x="1529" y="3075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2" name="Line 1027"/>
                <p:cNvSpPr>
                  <a:spLocks noChangeShapeType="1"/>
                </p:cNvSpPr>
                <p:nvPr/>
              </p:nvSpPr>
              <p:spPr bwMode="auto">
                <a:xfrm flipV="1">
                  <a:off x="1529" y="3024"/>
                  <a:ext cx="0" cy="26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3" name="Line 1028"/>
                <p:cNvSpPr>
                  <a:spLocks noChangeShapeType="1"/>
                </p:cNvSpPr>
                <p:nvPr/>
              </p:nvSpPr>
              <p:spPr bwMode="auto">
                <a:xfrm flipV="1">
                  <a:off x="1529" y="2975"/>
                  <a:ext cx="0" cy="24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4" name="Line 1029"/>
                <p:cNvSpPr>
                  <a:spLocks noChangeShapeType="1"/>
                </p:cNvSpPr>
                <p:nvPr/>
              </p:nvSpPr>
              <p:spPr bwMode="auto">
                <a:xfrm flipV="1">
                  <a:off x="1529" y="2924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5" name="Line 1030"/>
                <p:cNvSpPr>
                  <a:spLocks noChangeShapeType="1"/>
                </p:cNvSpPr>
                <p:nvPr/>
              </p:nvSpPr>
              <p:spPr bwMode="auto">
                <a:xfrm flipV="1">
                  <a:off x="1529" y="2873"/>
                  <a:ext cx="0" cy="25"/>
                </a:xfrm>
                <a:prstGeom prst="line">
                  <a:avLst/>
                </a:prstGeom>
                <a:noFill/>
                <a:ln w="476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294" name="Line 1032"/>
              <p:cNvSpPr>
                <a:spLocks noChangeShapeType="1"/>
              </p:cNvSpPr>
              <p:nvPr/>
            </p:nvSpPr>
            <p:spPr bwMode="auto">
              <a:xfrm flipV="1">
                <a:off x="1529" y="2823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Line 1033"/>
              <p:cNvSpPr>
                <a:spLocks noChangeShapeType="1"/>
              </p:cNvSpPr>
              <p:nvPr/>
            </p:nvSpPr>
            <p:spPr bwMode="auto">
              <a:xfrm flipV="1">
                <a:off x="1529" y="2772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Line 1034"/>
              <p:cNvSpPr>
                <a:spLocks noChangeShapeType="1"/>
              </p:cNvSpPr>
              <p:nvPr/>
            </p:nvSpPr>
            <p:spPr bwMode="auto">
              <a:xfrm flipV="1">
                <a:off x="1529" y="2722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Line 1035"/>
              <p:cNvSpPr>
                <a:spLocks noChangeShapeType="1"/>
              </p:cNvSpPr>
              <p:nvPr/>
            </p:nvSpPr>
            <p:spPr bwMode="auto">
              <a:xfrm flipV="1">
                <a:off x="1529" y="2671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Line 1036"/>
              <p:cNvSpPr>
                <a:spLocks noChangeShapeType="1"/>
              </p:cNvSpPr>
              <p:nvPr/>
            </p:nvSpPr>
            <p:spPr bwMode="auto">
              <a:xfrm flipV="1">
                <a:off x="1529" y="2620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Line 1037"/>
              <p:cNvSpPr>
                <a:spLocks noChangeShapeType="1"/>
              </p:cNvSpPr>
              <p:nvPr/>
            </p:nvSpPr>
            <p:spPr bwMode="auto">
              <a:xfrm flipV="1">
                <a:off x="1529" y="2570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Line 1038"/>
              <p:cNvSpPr>
                <a:spLocks noChangeShapeType="1"/>
              </p:cNvSpPr>
              <p:nvPr/>
            </p:nvSpPr>
            <p:spPr bwMode="auto">
              <a:xfrm flipV="1">
                <a:off x="1529" y="2519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Line 1039"/>
              <p:cNvSpPr>
                <a:spLocks noChangeShapeType="1"/>
              </p:cNvSpPr>
              <p:nvPr/>
            </p:nvSpPr>
            <p:spPr bwMode="auto">
              <a:xfrm flipV="1">
                <a:off x="1529" y="2468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Line 1040"/>
              <p:cNvSpPr>
                <a:spLocks noChangeShapeType="1"/>
              </p:cNvSpPr>
              <p:nvPr/>
            </p:nvSpPr>
            <p:spPr bwMode="auto">
              <a:xfrm flipV="1">
                <a:off x="1529" y="2418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Line 1041"/>
              <p:cNvSpPr>
                <a:spLocks noChangeShapeType="1"/>
              </p:cNvSpPr>
              <p:nvPr/>
            </p:nvSpPr>
            <p:spPr bwMode="auto">
              <a:xfrm flipV="1">
                <a:off x="1529" y="2368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Line 1042"/>
              <p:cNvSpPr>
                <a:spLocks noChangeShapeType="1"/>
              </p:cNvSpPr>
              <p:nvPr/>
            </p:nvSpPr>
            <p:spPr bwMode="auto">
              <a:xfrm flipV="1">
                <a:off x="1529" y="2318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Line 1043"/>
              <p:cNvSpPr>
                <a:spLocks noChangeShapeType="1"/>
              </p:cNvSpPr>
              <p:nvPr/>
            </p:nvSpPr>
            <p:spPr bwMode="auto">
              <a:xfrm flipV="1">
                <a:off x="1529" y="2267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Line 1044"/>
              <p:cNvSpPr>
                <a:spLocks noChangeShapeType="1"/>
              </p:cNvSpPr>
              <p:nvPr/>
            </p:nvSpPr>
            <p:spPr bwMode="auto">
              <a:xfrm flipV="1">
                <a:off x="1529" y="2216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Line 1045"/>
              <p:cNvSpPr>
                <a:spLocks noChangeShapeType="1"/>
              </p:cNvSpPr>
              <p:nvPr/>
            </p:nvSpPr>
            <p:spPr bwMode="auto">
              <a:xfrm flipV="1">
                <a:off x="1529" y="2166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Line 1046"/>
              <p:cNvSpPr>
                <a:spLocks noChangeShapeType="1"/>
              </p:cNvSpPr>
              <p:nvPr/>
            </p:nvSpPr>
            <p:spPr bwMode="auto">
              <a:xfrm flipV="1">
                <a:off x="1529" y="2115"/>
                <a:ext cx="0" cy="25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Line 1047"/>
              <p:cNvSpPr>
                <a:spLocks noChangeShapeType="1"/>
              </p:cNvSpPr>
              <p:nvPr/>
            </p:nvSpPr>
            <p:spPr bwMode="auto">
              <a:xfrm flipV="1">
                <a:off x="1529" y="2065"/>
                <a:ext cx="0" cy="24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Line 1048"/>
              <p:cNvSpPr>
                <a:spLocks noChangeShapeType="1"/>
              </p:cNvSpPr>
              <p:nvPr/>
            </p:nvSpPr>
            <p:spPr bwMode="auto">
              <a:xfrm flipV="1">
                <a:off x="1529" y="2014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Line 1049"/>
              <p:cNvSpPr>
                <a:spLocks noChangeShapeType="1"/>
              </p:cNvSpPr>
              <p:nvPr/>
            </p:nvSpPr>
            <p:spPr bwMode="auto">
              <a:xfrm flipV="1">
                <a:off x="1529" y="1963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Line 1050"/>
              <p:cNvSpPr>
                <a:spLocks noChangeShapeType="1"/>
              </p:cNvSpPr>
              <p:nvPr/>
            </p:nvSpPr>
            <p:spPr bwMode="auto">
              <a:xfrm flipV="1">
                <a:off x="1529" y="1913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Line 1051"/>
              <p:cNvSpPr>
                <a:spLocks noChangeShapeType="1"/>
              </p:cNvSpPr>
              <p:nvPr/>
            </p:nvSpPr>
            <p:spPr bwMode="auto">
              <a:xfrm flipV="1">
                <a:off x="1529" y="1862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Line 1052"/>
              <p:cNvSpPr>
                <a:spLocks noChangeShapeType="1"/>
              </p:cNvSpPr>
              <p:nvPr/>
            </p:nvSpPr>
            <p:spPr bwMode="auto">
              <a:xfrm flipV="1">
                <a:off x="1529" y="1811"/>
                <a:ext cx="0" cy="2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Line 1053"/>
              <p:cNvSpPr>
                <a:spLocks noChangeShapeType="1"/>
              </p:cNvSpPr>
              <p:nvPr/>
            </p:nvSpPr>
            <p:spPr bwMode="auto">
              <a:xfrm flipV="1">
                <a:off x="1529" y="1781"/>
                <a:ext cx="0" cy="6"/>
              </a:xfrm>
              <a:prstGeom prst="line">
                <a:avLst/>
              </a:prstGeom>
              <a:noFill/>
              <a:ln w="476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75" name="TextBox 274"/>
            <p:cNvSpPr txBox="1"/>
            <p:nvPr/>
          </p:nvSpPr>
          <p:spPr>
            <a:xfrm>
              <a:off x="745981" y="1863424"/>
              <a:ext cx="2317716" cy="4924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</a:rPr>
                <a:t>The first measurements of 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К</a:t>
              </a:r>
              <a:r>
                <a:rPr lang="el-GR" sz="1600" b="1" dirty="0" smtClean="0">
                  <a:solidFill>
                    <a:srgbClr val="FF0000"/>
                  </a:solidFill>
                </a:rPr>
                <a:t>π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 atom lifetime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!</a:t>
              </a:r>
              <a:endParaRPr lang="ru-RU" sz="1600" b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276" name="Объект 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39361064"/>
                    </p:ext>
                  </p:extLst>
                </p:nvPr>
              </p:nvGraphicFramePr>
              <p:xfrm>
                <a:off x="2061148" y="4857135"/>
                <a:ext cx="2063287" cy="50377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7679" name="Equation" r:id="rId4" imgW="1447560" imgH="279360" progId="">
                        <p:embed/>
                      </p:oleObj>
                    </mc:Choice>
                    <mc:Fallback>
                      <p:oleObj name="Equation" r:id="rId4" imgW="1447560" imgH="279360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61148" y="4857135"/>
                              <a:ext cx="2063287" cy="50377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276" name="Объект 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39361064"/>
                    </p:ext>
                  </p:extLst>
                </p:nvPr>
              </p:nvGraphicFramePr>
              <p:xfrm>
                <a:off x="2061148" y="4857135"/>
                <a:ext cx="2063287" cy="50377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7679" name="Equation" r:id="rId4" imgW="1447560" imgH="279360" progId="">
                        <p:embed/>
                      </p:oleObj>
                    </mc:Choice>
                    <mc:Fallback>
                      <p:oleObj name="Equation" r:id="rId4" imgW="1447560" imgH="279360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61148" y="4857135"/>
                              <a:ext cx="2063287" cy="50377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cxnSp>
          <p:nvCxnSpPr>
            <p:cNvPr id="277" name="Straight Arrow Connector 47"/>
            <p:cNvCxnSpPr/>
            <p:nvPr/>
          </p:nvCxnSpPr>
          <p:spPr>
            <a:xfrm flipH="1">
              <a:off x="1774494" y="3389393"/>
              <a:ext cx="247887" cy="3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Arrow Connector 104"/>
            <p:cNvCxnSpPr/>
            <p:nvPr/>
          </p:nvCxnSpPr>
          <p:spPr>
            <a:xfrm flipV="1">
              <a:off x="6129526" y="3679832"/>
              <a:ext cx="2413" cy="1431140"/>
            </a:xfrm>
            <a:prstGeom prst="straightConnector1">
              <a:avLst/>
            </a:prstGeom>
            <a:solidFill>
              <a:srgbClr val="0000FF"/>
            </a:solidFill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279" name="Объект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69348208"/>
                    </p:ext>
                  </p:extLst>
                </p:nvPr>
              </p:nvGraphicFramePr>
              <p:xfrm>
                <a:off x="2019295" y="3174379"/>
                <a:ext cx="2387659" cy="44551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7680" name="Equation" r:id="rId6" imgW="1460160" imgH="253800" progId="">
                        <p:embed/>
                      </p:oleObj>
                    </mc:Choice>
                    <mc:Fallback>
                      <p:oleObj name="Equation" r:id="rId6" imgW="1460160" imgH="253800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19295" y="3174379"/>
                              <a:ext cx="2387659" cy="445515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1722F7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279" name="Объект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69348208"/>
                    </p:ext>
                  </p:extLst>
                </p:nvPr>
              </p:nvGraphicFramePr>
              <p:xfrm>
                <a:off x="2019295" y="3174379"/>
                <a:ext cx="2387659" cy="44551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7680" name="Equation" r:id="rId6" imgW="1460160" imgH="253800" progId="">
                        <p:embed/>
                      </p:oleObj>
                    </mc:Choice>
                    <mc:Fallback>
                      <p:oleObj name="Equation" r:id="rId6" imgW="1460160" imgH="253800" progId="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19295" y="3174379"/>
                              <a:ext cx="2387659" cy="445515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9525">
                              <a:solidFill>
                                <a:srgbClr val="1722F7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cxnSp>
          <p:nvCxnSpPr>
            <p:cNvPr id="280" name="Straight Arrow Connector 253"/>
            <p:cNvCxnSpPr/>
            <p:nvPr/>
          </p:nvCxnSpPr>
          <p:spPr>
            <a:xfrm>
              <a:off x="161590" y="3805581"/>
              <a:ext cx="398023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Arrow Connector 5"/>
            <p:cNvCxnSpPr/>
            <p:nvPr/>
          </p:nvCxnSpPr>
          <p:spPr>
            <a:xfrm flipV="1">
              <a:off x="4131013" y="5110974"/>
              <a:ext cx="762946" cy="6365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1"/>
            <p:cNvCxnSpPr>
              <a:endCxn id="276" idx="1"/>
            </p:cNvCxnSpPr>
            <p:nvPr/>
          </p:nvCxnSpPr>
          <p:spPr>
            <a:xfrm flipV="1">
              <a:off x="1419107" y="5109023"/>
              <a:ext cx="642040" cy="195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7"/>
            <p:cNvCxnSpPr/>
            <p:nvPr/>
          </p:nvCxnSpPr>
          <p:spPr>
            <a:xfrm>
              <a:off x="1409096" y="3788947"/>
              <a:ext cx="3428" cy="1330343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37"/>
            <p:cNvCxnSpPr/>
            <p:nvPr/>
          </p:nvCxnSpPr>
          <p:spPr>
            <a:xfrm>
              <a:off x="583298" y="3805235"/>
              <a:ext cx="818430" cy="34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52"/>
            <p:cNvCxnSpPr/>
            <p:nvPr/>
          </p:nvCxnSpPr>
          <p:spPr>
            <a:xfrm>
              <a:off x="4904964" y="5112965"/>
              <a:ext cx="1239420" cy="632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Elbow Connector 98"/>
            <p:cNvCxnSpPr>
              <a:endCxn id="279" idx="3"/>
            </p:cNvCxnSpPr>
            <p:nvPr/>
          </p:nvCxnSpPr>
          <p:spPr>
            <a:xfrm rot="10800000">
              <a:off x="4406953" y="3397135"/>
              <a:ext cx="1345915" cy="1381513"/>
            </a:xfrm>
            <a:prstGeom prst="bentConnector3">
              <a:avLst>
                <a:gd name="adj1" fmla="val 81294"/>
              </a:avLst>
            </a:prstGeom>
            <a:ln w="12700">
              <a:solidFill>
                <a:srgbClr val="0000FF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TextBox 286"/>
            <p:cNvSpPr txBox="1"/>
            <p:nvPr/>
          </p:nvSpPr>
          <p:spPr>
            <a:xfrm>
              <a:off x="5323246" y="1863426"/>
              <a:ext cx="2529374" cy="4924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</a:rPr>
                <a:t>The first measurements of 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К</a:t>
              </a:r>
              <a:r>
                <a:rPr lang="el-GR" sz="1600" b="1" dirty="0" smtClean="0">
                  <a:solidFill>
                    <a:srgbClr val="FF0000"/>
                  </a:solidFill>
                </a:rPr>
                <a:t>π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 scattering lengths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!</a:t>
              </a:r>
              <a:endParaRPr lang="ru-RU" sz="1600" b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8" name="TextBox 287"/>
                <p:cNvSpPr txBox="1"/>
                <p:nvPr/>
              </p:nvSpPr>
              <p:spPr>
                <a:xfrm>
                  <a:off x="5277539" y="3228234"/>
                  <a:ext cx="2880320" cy="451598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1/2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3/2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/>
                              </a:rPr>
                              <m:t>exp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</a:rPr>
                          <m:t>=0.107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/>
                                </a:rPr>
                                <m:t>+0.09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−0.04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288" name="TextBox 2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7539" y="3228234"/>
                  <a:ext cx="2880320" cy="45159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6316" t="-76316" b="-128947"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9" name="TextBox 288"/>
                <p:cNvSpPr txBox="1"/>
                <p:nvPr/>
              </p:nvSpPr>
              <p:spPr>
                <a:xfrm>
                  <a:off x="5676852" y="4404302"/>
                  <a:ext cx="2849498" cy="408125"/>
                </a:xfrm>
                <a:prstGeom prst="rect">
                  <a:avLst/>
                </a:prstGeom>
                <a:noFill/>
                <a:ln>
                  <a:solidFill>
                    <a:srgbClr val="1722F7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1/2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3/2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/>
                              </a:rPr>
                              <m:t>th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</a:rPr>
                          <m:t>=0.09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±0.005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289" name="TextBox 2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6852" y="4404302"/>
                  <a:ext cx="2849498" cy="40812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7036" t="-85507" b="-150725"/>
                  </a:stretch>
                </a:blipFill>
                <a:ln>
                  <a:solidFill>
                    <a:srgbClr val="1722F7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0" name="TextBox 289"/>
                <p:cNvSpPr txBox="1"/>
                <p:nvPr/>
              </p:nvSpPr>
              <p:spPr>
                <a:xfrm>
                  <a:off x="7299417" y="6179599"/>
                  <a:ext cx="1353063" cy="3336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2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2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200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d>
                          <m:dPr>
                            <m:begChr m:val="|"/>
                            <m:endChr m:val="|"/>
                            <m:ctrlPr>
                              <a:rPr lang="en-US" sz="1200" b="1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2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1200" b="1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2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1200" b="1" i="1" smtClean="0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GB" sz="1200" b="1" dirty="0"/>
                </a:p>
              </p:txBody>
            </p:sp>
          </mc:Choice>
          <mc:Fallback>
            <p:sp>
              <p:nvSpPr>
                <p:cNvPr id="290" name="TextBox 2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417" y="6179599"/>
                  <a:ext cx="1353063" cy="33361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1261" t="-101818" b="-15636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1" name="Straight Arrow Connector 290"/>
            <p:cNvCxnSpPr/>
            <p:nvPr/>
          </p:nvCxnSpPr>
          <p:spPr>
            <a:xfrm flipH="1">
              <a:off x="5767387" y="4829176"/>
              <a:ext cx="1131888" cy="762000"/>
            </a:xfrm>
            <a:prstGeom prst="straightConnector1">
              <a:avLst/>
            </a:prstGeom>
            <a:ln>
              <a:solidFill>
                <a:srgbClr val="1722F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588" y="0"/>
            <a:ext cx="9144000" cy="943291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7" name="WordArt 98"/>
          <p:cNvSpPr>
            <a:spLocks noChangeArrowheads="1" noChangeShapeType="1" noTextEdit="1"/>
          </p:cNvSpPr>
          <p:nvPr/>
        </p:nvSpPr>
        <p:spPr bwMode="auto">
          <a:xfrm>
            <a:off x="136296" y="119825"/>
            <a:ext cx="8801000" cy="774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The first measurements of </a:t>
            </a:r>
            <a:r>
              <a:rPr lang="ru-RU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К</a:t>
            </a:r>
            <a:r>
              <a:rPr lang="el-GR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atom lifetime and </a:t>
            </a:r>
            <a:r>
              <a:rPr lang="ru-RU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К</a:t>
            </a:r>
            <a:r>
              <a:rPr lang="el-GR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6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scattering lengths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33" y="945284"/>
            <a:ext cx="91403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Basing on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178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49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detected atomic pairs 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653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42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produced atoms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we get the first results.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1588" y="0"/>
            <a:ext cx="9144000" cy="1138735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0408" y="8026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Search</a:t>
            </a:r>
            <a:r>
              <a:rPr lang="en-US" sz="3200" b="1" i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for long-lived states </a:t>
            </a:r>
          </a:p>
          <a:p>
            <a:pPr algn="ctr"/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of </a:t>
            </a:r>
            <a:r>
              <a:rPr lang="el-GR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+</a:t>
            </a:r>
            <a:r>
              <a:rPr lang="el-GR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π−</a:t>
            </a:r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atoms</a:t>
            </a:r>
            <a:endParaRPr lang="ru-RU" sz="3200" i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ea typeface="MS PGothic" pitchFamily="34" charset="-128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8" y="131260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During 2011-2012 the data were collected for observation of the long-lived states  of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π</a:t>
            </a:r>
            <a:r>
              <a:rPr lang="en-US" sz="2000" i="1" baseline="3000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π</a:t>
            </a:r>
            <a:r>
              <a:rPr lang="el-GR" sz="2000" i="1" baseline="30000" dirty="0" smtClean="0">
                <a:solidFill>
                  <a:schemeClr val="accent1">
                    <a:lumMod val="50000"/>
                  </a:schemeClr>
                </a:solidFill>
              </a:rPr>
              <a:t>−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atom. This observation opens the future possibility to measure the energy difference between ns and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np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states ΔE(ns-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np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) and the value of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ππ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scattering length combination |2a</a:t>
            </a:r>
            <a:r>
              <a:rPr lang="en-US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+a</a:t>
            </a:r>
            <a:r>
              <a:rPr lang="en-US" sz="2000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|.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6048" y="2978298"/>
            <a:ext cx="415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/>
              <a:t>for atomic pairs produced in the target  </a:t>
            </a:r>
            <a:endParaRPr lang="ru-RU" sz="1600" b="0" dirty="0"/>
          </a:p>
          <a:p>
            <a:r>
              <a:rPr lang="en-US" sz="1600" dirty="0" smtClean="0"/>
              <a:t>Q</a:t>
            </a:r>
            <a:r>
              <a:rPr lang="en-US" sz="1600" baseline="-25000" dirty="0"/>
              <a:t>x</a:t>
            </a:r>
            <a:r>
              <a:rPr lang="en-US" sz="1600" dirty="0" smtClean="0"/>
              <a:t>≈0 MeV/</a:t>
            </a:r>
            <a:r>
              <a:rPr lang="en-US" sz="1600" i="1" dirty="0" smtClean="0"/>
              <a:t>c, </a:t>
            </a:r>
            <a:r>
              <a:rPr lang="en-US" sz="1600" dirty="0" smtClean="0"/>
              <a:t>Q</a:t>
            </a:r>
            <a:r>
              <a:rPr lang="en-US" sz="1600" baseline="-25000" dirty="0" smtClean="0"/>
              <a:t>y</a:t>
            </a:r>
            <a:r>
              <a:rPr lang="en-US" sz="1600" dirty="0" smtClean="0"/>
              <a:t>≈12.8 MeV/</a:t>
            </a:r>
            <a:r>
              <a:rPr lang="en-US" sz="1600" i="1" dirty="0" smtClean="0"/>
              <a:t>c, </a:t>
            </a:r>
            <a:r>
              <a:rPr lang="en-US" sz="1600" dirty="0" smtClean="0"/>
              <a:t>Q</a:t>
            </a:r>
            <a:r>
              <a:rPr lang="en-US" sz="1600" baseline="-25000" dirty="0"/>
              <a:t>L</a:t>
            </a:r>
            <a:r>
              <a:rPr lang="en-US" sz="1600" dirty="0" smtClean="0"/>
              <a:t>≈0 MeV/</a:t>
            </a:r>
            <a:r>
              <a:rPr lang="en-US" sz="1600" i="1" dirty="0" smtClean="0"/>
              <a:t>c</a:t>
            </a:r>
            <a:endParaRPr lang="ru-RU" sz="1600" b="0" dirty="0"/>
          </a:p>
        </p:txBody>
      </p:sp>
      <p:sp>
        <p:nvSpPr>
          <p:cNvPr id="48" name="TextBox 47"/>
          <p:cNvSpPr txBox="1"/>
          <p:nvPr/>
        </p:nvSpPr>
        <p:spPr>
          <a:xfrm>
            <a:off x="4642408" y="3851448"/>
            <a:ext cx="4501592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600" b="0" dirty="0"/>
              <a:t>for atomic pairs from long-lived </a:t>
            </a:r>
            <a:r>
              <a:rPr lang="en-US" sz="1600" b="0" dirty="0" smtClean="0"/>
              <a:t>atoms</a:t>
            </a:r>
          </a:p>
          <a:p>
            <a:r>
              <a:rPr lang="en-US" sz="1600" dirty="0"/>
              <a:t>Q</a:t>
            </a:r>
            <a:r>
              <a:rPr lang="en-US" sz="1600" baseline="-25000" dirty="0"/>
              <a:t>x</a:t>
            </a:r>
            <a:r>
              <a:rPr lang="en-US" sz="1600" dirty="0"/>
              <a:t>≈0 MeV/</a:t>
            </a:r>
            <a:r>
              <a:rPr lang="en-US" sz="1600" i="1" dirty="0"/>
              <a:t>c, </a:t>
            </a:r>
            <a:r>
              <a:rPr lang="en-US" sz="1600" dirty="0"/>
              <a:t>Q</a:t>
            </a:r>
            <a:r>
              <a:rPr lang="en-US" sz="1600" baseline="-25000" dirty="0"/>
              <a:t>y</a:t>
            </a:r>
            <a:r>
              <a:rPr lang="en-US" sz="1600" dirty="0" smtClean="0"/>
              <a:t>≈2.3 </a:t>
            </a:r>
            <a:r>
              <a:rPr lang="en-US" sz="1600" dirty="0"/>
              <a:t>MeV/</a:t>
            </a:r>
            <a:r>
              <a:rPr lang="en-US" sz="1600" i="1" dirty="0"/>
              <a:t>c, </a:t>
            </a:r>
            <a:r>
              <a:rPr lang="en-US" sz="1600" dirty="0"/>
              <a:t>Q</a:t>
            </a:r>
            <a:r>
              <a:rPr lang="en-US" sz="1600" baseline="-25000" dirty="0"/>
              <a:t>L</a:t>
            </a:r>
            <a:r>
              <a:rPr lang="en-US" sz="1600" dirty="0"/>
              <a:t>≈0 </a:t>
            </a:r>
            <a:r>
              <a:rPr lang="en-US" sz="1600" dirty="0" smtClean="0"/>
              <a:t>MeV/</a:t>
            </a:r>
            <a:r>
              <a:rPr lang="en-US" sz="1600" i="1" dirty="0" smtClean="0"/>
              <a:t>c</a:t>
            </a:r>
            <a:endParaRPr lang="ru-RU" sz="1600" b="0" dirty="0"/>
          </a:p>
        </p:txBody>
      </p:sp>
      <p:grpSp>
        <p:nvGrpSpPr>
          <p:cNvPr id="85" name="Группа 84"/>
          <p:cNvGrpSpPr/>
          <p:nvPr/>
        </p:nvGrpSpPr>
        <p:grpSpPr>
          <a:xfrm>
            <a:off x="277112" y="2733979"/>
            <a:ext cx="5883816" cy="3581749"/>
            <a:chOff x="1051600" y="2733979"/>
            <a:chExt cx="5883816" cy="358174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389352" y="4485120"/>
              <a:ext cx="230302" cy="103337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868134" y="4628559"/>
              <a:ext cx="700233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619654" y="5518494"/>
              <a:ext cx="0" cy="7972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603544" y="2733979"/>
              <a:ext cx="2180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Horizontal Magnetic field</a:t>
              </a:r>
              <a:endParaRPr lang="ru-RU" sz="14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881049" y="3219495"/>
              <a:ext cx="1611856" cy="2577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>
              <a:solidFill>
                <a:schemeClr val="tx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712816" y="3288184"/>
              <a:ext cx="70408" cy="112652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7-конечная звезда 22"/>
            <p:cNvSpPr>
              <a:spLocks noChangeAspect="1"/>
            </p:cNvSpPr>
            <p:nvPr/>
          </p:nvSpPr>
          <p:spPr>
            <a:xfrm>
              <a:off x="2531373" y="4589873"/>
              <a:ext cx="73987" cy="77373"/>
            </a:xfrm>
            <a:prstGeom prst="star7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868134" y="5034900"/>
              <a:ext cx="700233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7-конечная звезда 24"/>
            <p:cNvSpPr>
              <a:spLocks noChangeAspect="1"/>
            </p:cNvSpPr>
            <p:nvPr/>
          </p:nvSpPr>
          <p:spPr>
            <a:xfrm>
              <a:off x="2531373" y="4996214"/>
              <a:ext cx="73987" cy="77373"/>
            </a:xfrm>
            <a:prstGeom prst="star7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2605360" y="3288184"/>
              <a:ext cx="2741128" cy="13403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570129" y="3640224"/>
              <a:ext cx="2776359" cy="9883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2586981" y="4203488"/>
              <a:ext cx="2125835" cy="8087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712816" y="3921856"/>
              <a:ext cx="633672" cy="2816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4712816" y="4133080"/>
              <a:ext cx="563264" cy="1408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2" idx="2"/>
            </p:cNvCxnSpPr>
            <p:nvPr/>
          </p:nvCxnSpPr>
          <p:spPr>
            <a:xfrm flipH="1">
              <a:off x="4745401" y="4414712"/>
              <a:ext cx="2619" cy="1901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2619655" y="6156979"/>
              <a:ext cx="2125746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2570129" y="4273896"/>
              <a:ext cx="2142687" cy="7891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192416" y="3781040"/>
              <a:ext cx="15505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Target of  </a:t>
              </a:r>
              <a:r>
                <a:rPr lang="en-US" sz="1400" dirty="0" smtClean="0">
                  <a:cs typeface="Arial" pitchFamily="34" charset="0"/>
                </a:rPr>
                <a:t>100 </a:t>
              </a:r>
              <a:r>
                <a:rPr lang="en-US" sz="1400" dirty="0" smtClean="0"/>
                <a:t>µm </a:t>
              </a:r>
              <a:r>
                <a:rPr lang="en-US" sz="1400" dirty="0" err="1" smtClean="0"/>
                <a:t>Berylium</a:t>
              </a:r>
              <a:endParaRPr lang="ru-RU" sz="1400" dirty="0"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51600" y="4439876"/>
              <a:ext cx="11666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proton</a:t>
              </a:r>
              <a:endParaRPr lang="ru-RU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51600" y="4861030"/>
              <a:ext cx="11666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proton</a:t>
              </a:r>
              <a:endParaRPr lang="ru-RU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22645" y="5072730"/>
              <a:ext cx="15710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long-live A</a:t>
              </a:r>
              <a:r>
                <a:rPr lang="en-US" sz="1400" baseline="-25000" dirty="0" smtClean="0"/>
                <a:t>2</a:t>
              </a:r>
              <a:r>
                <a:rPr lang="el-GR" sz="1400" baseline="-25000" dirty="0" smtClean="0"/>
                <a:t>π</a:t>
              </a:r>
              <a:endParaRPr lang="ru-RU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68864" y="5826234"/>
              <a:ext cx="1078605" cy="365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itchFamily="34" charset="0"/>
                </a:rPr>
                <a:t>100mm</a:t>
              </a:r>
              <a:endParaRPr lang="ru-RU" sz="1400" dirty="0"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3632" y="2735636"/>
              <a:ext cx="20817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Foil of 2 µm Platinum </a:t>
              </a:r>
              <a:endParaRPr lang="ru-RU" sz="1400" dirty="0">
                <a:cs typeface="Arial" pitchFamily="34" charset="0"/>
              </a:endParaRPr>
            </a:p>
          </p:txBody>
        </p:sp>
        <p:sp>
          <p:nvSpPr>
            <p:cNvPr id="45" name="Выноска 2 (без границы) 44"/>
            <p:cNvSpPr/>
            <p:nvPr/>
          </p:nvSpPr>
          <p:spPr>
            <a:xfrm>
              <a:off x="3268865" y="5128345"/>
              <a:ext cx="733913" cy="231188"/>
            </a:xfrm>
            <a:prstGeom prst="callout2">
              <a:avLst>
                <a:gd name="adj1" fmla="val 16536"/>
                <a:gd name="adj2" fmla="val 55937"/>
                <a:gd name="adj3" fmla="val -21097"/>
                <a:gd name="adj4" fmla="val 62180"/>
                <a:gd name="adj5" fmla="val -214457"/>
                <a:gd name="adj6" fmla="val 66688"/>
              </a:avLst>
            </a:prstGeom>
            <a:noFill/>
            <a:ln w="9525">
              <a:solidFill>
                <a:schemeClr val="tx1"/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53632" y="4766752"/>
              <a:ext cx="16056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</a:t>
              </a:r>
              <a:r>
                <a:rPr lang="en-US" sz="1400" baseline="-25000" dirty="0"/>
                <a:t>2</a:t>
              </a:r>
              <a:r>
                <a:rPr lang="el-GR" sz="1400" baseline="-25000" dirty="0" smtClean="0"/>
                <a:t>π</a:t>
              </a:r>
              <a:r>
                <a:rPr lang="en-US" sz="1400" baseline="-25000" dirty="0" smtClean="0"/>
                <a:t> </a:t>
              </a:r>
              <a:r>
                <a:rPr lang="en-US" sz="1400" dirty="0" smtClean="0"/>
                <a:t>breakup point</a:t>
              </a:r>
              <a:endParaRPr lang="ru-RU" sz="1400" dirty="0"/>
            </a:p>
          </p:txBody>
        </p:sp>
        <p:cxnSp>
          <p:nvCxnSpPr>
            <p:cNvPr id="80" name="Прямая со стрелкой 79"/>
            <p:cNvCxnSpPr/>
            <p:nvPr/>
          </p:nvCxnSpPr>
          <p:spPr bwMode="auto">
            <a:xfrm flipH="1" flipV="1">
              <a:off x="4783224" y="4203488"/>
              <a:ext cx="352040" cy="5632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2" name="Овал 81"/>
            <p:cNvSpPr/>
            <p:nvPr/>
          </p:nvSpPr>
          <p:spPr bwMode="auto">
            <a:xfrm>
              <a:off x="4712816" y="4133080"/>
              <a:ext cx="70408" cy="1408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2" name="Овал 1"/>
          <p:cNvSpPr/>
          <p:nvPr/>
        </p:nvSpPr>
        <p:spPr bwMode="auto">
          <a:xfrm>
            <a:off x="2389352" y="3499407"/>
            <a:ext cx="281632" cy="2659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4" name="Прямая соединительная линия 3"/>
          <p:cNvCxnSpPr>
            <a:stCxn id="2" idx="0"/>
          </p:cNvCxnSpPr>
          <p:nvPr/>
        </p:nvCxnSpPr>
        <p:spPr bwMode="auto">
          <a:xfrm>
            <a:off x="2530168" y="3499407"/>
            <a:ext cx="0" cy="2659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Прямая соединительная линия 5"/>
          <p:cNvCxnSpPr>
            <a:endCxn id="2" idx="6"/>
          </p:cNvCxnSpPr>
          <p:nvPr/>
        </p:nvCxnSpPr>
        <p:spPr bwMode="auto">
          <a:xfrm flipV="1">
            <a:off x="2389352" y="3632374"/>
            <a:ext cx="281632" cy="7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flipH="1">
            <a:off x="4008736" y="3011082"/>
            <a:ext cx="352040" cy="415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Прямая соединительная линия 42"/>
          <p:cNvCxnSpPr>
            <a:endCxn id="14" idx="0"/>
          </p:cNvCxnSpPr>
          <p:nvPr/>
        </p:nvCxnSpPr>
        <p:spPr bwMode="auto">
          <a:xfrm>
            <a:off x="1315877" y="4215751"/>
            <a:ext cx="414138" cy="269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588" y="0"/>
            <a:ext cx="9144000" cy="111960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4146"/>
            <a:ext cx="4517994" cy="536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 rot="20794540">
            <a:off x="403995" y="4903349"/>
            <a:ext cx="3711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preliminary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Search</a:t>
            </a:r>
            <a:r>
              <a:rPr lang="en-US" sz="3200" b="1" i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for long-lived states </a:t>
            </a:r>
          </a:p>
          <a:p>
            <a:pPr algn="ctr"/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of </a:t>
            </a:r>
            <a:r>
              <a:rPr lang="el-GR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+</a:t>
            </a:r>
            <a:r>
              <a:rPr lang="el-GR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π−</a:t>
            </a:r>
            <a:r>
              <a:rPr lang="en-US" sz="3200" i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atoms</a:t>
            </a:r>
            <a:endParaRPr lang="ru-RU" sz="3200" i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ea typeface="MS PGothic" pitchFamily="34" charset="-128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72064" y="2091248"/>
                <a:ext cx="4971936" cy="40415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Distribution of </a:t>
                </a:r>
                <a:r>
                  <a:rPr lang="el-GR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π</a:t>
                </a:r>
                <a:r>
                  <a:rPr lang="en-US" sz="2000" i="1" baseline="30000" dirty="0" smtClean="0">
                    <a:solidFill>
                      <a:schemeClr val="tx2">
                        <a:lumMod val="75000"/>
                      </a:schemeClr>
                    </a:solidFill>
                  </a:rPr>
                  <a:t> +</a:t>
                </a:r>
                <a:r>
                  <a:rPr lang="el-GR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π</a:t>
                </a:r>
                <a:r>
                  <a:rPr lang="el-GR" sz="2000" i="1" baseline="30000" dirty="0" smtClean="0">
                    <a:solidFill>
                      <a:schemeClr val="tx2">
                        <a:lumMod val="75000"/>
                      </a:schemeClr>
                    </a:solidFill>
                  </a:rPr>
                  <a:t>− </a:t>
                </a:r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pairs over longitudinal component of  relative momentum Q</a:t>
                </a:r>
                <a:r>
                  <a:rPr lang="en-US" sz="2000" i="1" baseline="-25000" dirty="0" smtClean="0">
                    <a:solidFill>
                      <a:schemeClr val="tx2">
                        <a:lumMod val="75000"/>
                      </a:schemeClr>
                    </a:solidFill>
                  </a:rPr>
                  <a:t>L</a:t>
                </a:r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with </a:t>
                </a:r>
                <a:r>
                  <a:rPr lang="en-US" sz="2000" i="1" dirty="0" smtClean="0">
                    <a:solidFill>
                      <a:srgbClr val="AB10F0"/>
                    </a:solidFill>
                  </a:rPr>
                  <a:t>polynomial-fitted background</a:t>
                </a:r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. Cut</a:t>
                </a:r>
              </a:p>
              <a:p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en-US" sz="1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chemeClr val="tx2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chemeClr val="tx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chemeClr val="tx2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800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1800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m:rPr>
                                    <m:nor/>
                                  </m:rPr>
                                  <a:rPr lang="en-US" sz="1800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MeV</m:t>
                                </m:r>
                                <m:r>
                                  <a:rPr lang="en-US" sz="1800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800" i="1"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</m:d>
                          </m:e>
                          <m:sup>
                            <m:r>
                              <a:rPr lang="en-US" sz="18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sz="1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MeV</m:t>
                    </m:r>
                    <m:r>
                      <a:rPr lang="en-US" sz="18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8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sz="1800" i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US" sz="2000" i="1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US" sz="2000" i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US" sz="2000" i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US" sz="2000" i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The </a:t>
                </a:r>
                <a:r>
                  <a:rPr lang="en-US" sz="2000" i="1" dirty="0" smtClean="0">
                    <a:solidFill>
                      <a:srgbClr val="C00000"/>
                    </a:solidFill>
                  </a:rPr>
                  <a:t>peak at zero </a:t>
                </a:r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at the level of 5</a:t>
                </a:r>
                <a:r>
                  <a:rPr lang="el-GR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σ</a:t>
                </a:r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is expected to be originate form breakup of the long-lived </a:t>
                </a:r>
                <a:r>
                  <a:rPr lang="el-GR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π</a:t>
                </a:r>
                <a:r>
                  <a:rPr lang="en-US" sz="2000" i="1" baseline="30000" dirty="0" smtClean="0">
                    <a:solidFill>
                      <a:schemeClr val="tx2">
                        <a:lumMod val="75000"/>
                      </a:schemeClr>
                    </a:solidFill>
                  </a:rPr>
                  <a:t> +</a:t>
                </a:r>
                <a:r>
                  <a:rPr lang="el-GR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π</a:t>
                </a:r>
                <a:r>
                  <a:rPr lang="el-GR" sz="2000" i="1" baseline="30000" dirty="0" smtClean="0">
                    <a:solidFill>
                      <a:schemeClr val="tx2">
                        <a:lumMod val="75000"/>
                      </a:schemeClr>
                    </a:solidFill>
                  </a:rPr>
                  <a:t>− </a:t>
                </a:r>
                <a:r>
                  <a:rPr lang="en-US" sz="2000" i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atoms inside the Platinum foil of 2 µm placed at 100mm behind the primary target.</a:t>
                </a:r>
                <a:endParaRPr lang="ru-RU" sz="2000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064" y="2091248"/>
                <a:ext cx="4971936" cy="4041556"/>
              </a:xfrm>
              <a:prstGeom prst="rect">
                <a:avLst/>
              </a:prstGeom>
              <a:blipFill rotWithShape="0">
                <a:blip r:embed="rId4"/>
                <a:stretch>
                  <a:fillRect l="-1225" t="-754" r="-2083" b="-18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 flipH="1">
            <a:off x="3491880" y="3014216"/>
            <a:ext cx="868896" cy="1134864"/>
          </a:xfrm>
          <a:prstGeom prst="straightConnector1">
            <a:avLst/>
          </a:prstGeom>
          <a:ln w="15875">
            <a:solidFill>
              <a:srgbClr val="AB1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194079" y="3233446"/>
            <a:ext cx="2659553" cy="1674122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753496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3496"/>
          </a:xfrm>
        </p:spPr>
        <p:txBody>
          <a:bodyPr>
            <a:noAutofit/>
          </a:bodyPr>
          <a:lstStyle/>
          <a:p>
            <a:r>
              <a:rPr lang="en-US" sz="4000" b="1" i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Experiment  DIRAC at SPS CERN</a:t>
            </a:r>
            <a:endParaRPr lang="ru-RU" sz="4000" b="1" i="1" spc="50" dirty="0" smtClean="0">
              <a:ln w="11430"/>
              <a:solidFill>
                <a:srgbClr val="CC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31676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In 2013 DIRAC setup has been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dismantled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from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experimental hall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PS CERN. All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detectors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are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stored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using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future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</a:rPr>
              <a:t>experiment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GB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i="1" dirty="0" smtClean="0"/>
          </a:p>
          <a:p>
            <a:r>
              <a:rPr lang="en-US" i="1" dirty="0" smtClean="0"/>
              <a:t>DIRAC collaboration is planning to continue investigation of </a:t>
            </a:r>
            <a:r>
              <a:rPr lang="en-US" b="1" i="1" dirty="0" smtClean="0">
                <a:solidFill>
                  <a:srgbClr val="FF0000"/>
                </a:solidFill>
              </a:rPr>
              <a:t>π</a:t>
            </a:r>
            <a:r>
              <a:rPr lang="en-US" b="1" i="1" baseline="30000" dirty="0" smtClean="0">
                <a:solidFill>
                  <a:srgbClr val="FF0000"/>
                </a:solidFill>
              </a:rPr>
              <a:t>–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b="1" i="1" baseline="30000" dirty="0" smtClean="0">
                <a:solidFill>
                  <a:srgbClr val="FF0000"/>
                </a:solidFill>
              </a:rPr>
              <a:t>+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π</a:t>
            </a:r>
            <a:r>
              <a:rPr lang="en-US" b="1" i="1" baseline="30000" dirty="0" err="1" smtClean="0">
                <a:solidFill>
                  <a:srgbClr val="FF0000"/>
                </a:solidFill>
              </a:rPr>
              <a:t>+</a:t>
            </a:r>
            <a:r>
              <a:rPr lang="en-US" b="1" i="1" dirty="0" err="1" smtClean="0">
                <a:solidFill>
                  <a:srgbClr val="FF0000"/>
                </a:solidFill>
              </a:rPr>
              <a:t>K</a:t>
            </a:r>
            <a:r>
              <a:rPr lang="de-DE" b="1" i="1" baseline="30000" dirty="0" smtClean="0">
                <a:solidFill>
                  <a:srgbClr val="FF0000"/>
                </a:solidFill>
              </a:rPr>
              <a:t>–</a:t>
            </a:r>
            <a:r>
              <a:rPr lang="en-US" b="1" i="1" baseline="30000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and </a:t>
            </a:r>
            <a:r>
              <a:rPr lang="de-DE" b="1" i="1" dirty="0" err="1" smtClean="0">
                <a:solidFill>
                  <a:srgbClr val="FF0000"/>
                </a:solidFill>
              </a:rPr>
              <a:t>π</a:t>
            </a:r>
            <a:r>
              <a:rPr lang="de-DE" b="1" i="1" baseline="30000" dirty="0" err="1" smtClean="0">
                <a:solidFill>
                  <a:srgbClr val="FF0000"/>
                </a:solidFill>
              </a:rPr>
              <a:t>+</a:t>
            </a:r>
            <a:r>
              <a:rPr lang="de-DE" b="1" i="1" dirty="0" err="1" smtClean="0">
                <a:solidFill>
                  <a:srgbClr val="FF0000"/>
                </a:solidFill>
              </a:rPr>
              <a:t>π</a:t>
            </a:r>
            <a:r>
              <a:rPr lang="de-DE" b="1" i="1" baseline="30000" dirty="0" smtClean="0">
                <a:solidFill>
                  <a:srgbClr val="FF0000"/>
                </a:solidFill>
              </a:rPr>
              <a:t>– </a:t>
            </a:r>
            <a:r>
              <a:rPr lang="en-US" i="1" dirty="0" smtClean="0"/>
              <a:t>atoms at SPS accelerator at CERN. The correspondent gains in production rates of these atoms at SPS relative to PS (450 </a:t>
            </a:r>
            <a:r>
              <a:rPr lang="en-US" i="1" dirty="0" err="1" smtClean="0"/>
              <a:t>GeV</a:t>
            </a:r>
            <a:r>
              <a:rPr lang="en-US" i="1" dirty="0" smtClean="0"/>
              <a:t> vs. 24 </a:t>
            </a:r>
            <a:r>
              <a:rPr lang="en-US" i="1" dirty="0" err="1" smtClean="0"/>
              <a:t>GeV</a:t>
            </a:r>
            <a:r>
              <a:rPr lang="en-US" i="1" dirty="0" smtClean="0"/>
              <a:t>)  are </a:t>
            </a:r>
            <a:r>
              <a:rPr lang="en-US" i="1" dirty="0" smtClean="0">
                <a:solidFill>
                  <a:srgbClr val="FF0000"/>
                </a:solidFill>
              </a:rPr>
              <a:t>18</a:t>
            </a:r>
            <a:r>
              <a:rPr lang="en-US" b="1" i="1" dirty="0" smtClean="0">
                <a:solidFill>
                  <a:srgbClr val="FF0000"/>
                </a:solidFill>
              </a:rPr>
              <a:t>, 24 and </a:t>
            </a:r>
            <a:r>
              <a:rPr lang="en-US" i="1" dirty="0" smtClean="0">
                <a:solidFill>
                  <a:srgbClr val="FF0000"/>
                </a:solidFill>
              </a:rPr>
              <a:t>12</a:t>
            </a:r>
            <a:r>
              <a:rPr lang="en-US" i="1" dirty="0" smtClean="0"/>
              <a:t>. This allows to increase significantly the collected data and to check the precise prediction of Low-Energy QCD at a higher accuracy. Now the collaboration is planning to submit the </a:t>
            </a:r>
            <a:r>
              <a:rPr lang="en-US" b="1" i="1" dirty="0" smtClean="0">
                <a:solidFill>
                  <a:srgbClr val="0070C0"/>
                </a:solidFill>
              </a:rPr>
              <a:t>Letter of Intend for study </a:t>
            </a:r>
            <a:r>
              <a:rPr lang="en-US" b="1" i="1" dirty="0" err="1" smtClean="0">
                <a:solidFill>
                  <a:srgbClr val="0070C0"/>
                </a:solidFill>
              </a:rPr>
              <a:t>πK</a:t>
            </a:r>
            <a:r>
              <a:rPr lang="en-US" b="1" i="1" baseline="30000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and </a:t>
            </a:r>
            <a:r>
              <a:rPr lang="de-DE" b="1" i="1" dirty="0" err="1" smtClean="0">
                <a:solidFill>
                  <a:srgbClr val="0070C0"/>
                </a:solidFill>
              </a:rPr>
              <a:t>π</a:t>
            </a:r>
            <a:r>
              <a:rPr lang="de-DE" b="1" i="1" baseline="30000" dirty="0" err="1" smtClean="0">
                <a:solidFill>
                  <a:srgbClr val="0070C0"/>
                </a:solidFill>
              </a:rPr>
              <a:t>+</a:t>
            </a:r>
            <a:r>
              <a:rPr lang="de-DE" b="1" i="1" dirty="0" err="1" smtClean="0">
                <a:solidFill>
                  <a:srgbClr val="0070C0"/>
                </a:solidFill>
              </a:rPr>
              <a:t>π</a:t>
            </a:r>
            <a:r>
              <a:rPr lang="de-DE" b="1" i="1" baseline="30000" dirty="0" smtClean="0">
                <a:solidFill>
                  <a:srgbClr val="0070C0"/>
                </a:solidFill>
              </a:rPr>
              <a:t>– </a:t>
            </a:r>
            <a:r>
              <a:rPr lang="en-US" b="1" i="1" dirty="0" smtClean="0">
                <a:solidFill>
                  <a:srgbClr val="0070C0"/>
                </a:solidFill>
              </a:rPr>
              <a:t>atoms at SPS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/>
              <a:t>to SPSC CERN.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753496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3496"/>
          </a:xfrm>
        </p:spPr>
        <p:txBody>
          <a:bodyPr>
            <a:noAutofit/>
          </a:bodyPr>
          <a:lstStyle/>
          <a:p>
            <a:r>
              <a:rPr lang="en-US" sz="4000" b="1" i="1" spc="50" dirty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Results and Outlook</a:t>
            </a:r>
            <a:endParaRPr lang="ru-RU" sz="4000" b="1" i="1" spc="50" dirty="0" smtClean="0">
              <a:ln w="11430"/>
              <a:solidFill>
                <a:srgbClr val="CC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520" y="1457576"/>
            <a:ext cx="8660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Evidence for </a:t>
            </a:r>
            <a:r>
              <a:rPr lang="el-GR" dirty="0" smtClean="0"/>
              <a:t>π</a:t>
            </a:r>
            <a:r>
              <a:rPr lang="el-GR" baseline="30000" dirty="0" smtClean="0"/>
              <a:t>±</a:t>
            </a:r>
            <a:r>
              <a:rPr lang="en-US" dirty="0" smtClean="0"/>
              <a:t>K</a:t>
            </a:r>
            <a:r>
              <a:rPr lang="en-US" baseline="30000" dirty="0" smtClean="0"/>
              <a:t>∓ </a:t>
            </a:r>
            <a:r>
              <a:rPr lang="en-US" dirty="0" smtClean="0"/>
              <a:t>atoms </a:t>
            </a:r>
            <a:r>
              <a:rPr lang="en-US" dirty="0"/>
              <a:t>on Pt and Ni </a:t>
            </a:r>
            <a:r>
              <a:rPr lang="en-US" dirty="0" smtClean="0"/>
              <a:t>targets </a:t>
            </a:r>
          </a:p>
          <a:p>
            <a:r>
              <a:rPr lang="en-US" dirty="0" smtClean="0"/>
              <a:t>		Pt</a:t>
            </a:r>
            <a:r>
              <a:rPr lang="en-US" dirty="0"/>
              <a:t>: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= 173 ± 54, </a:t>
            </a:r>
            <a:r>
              <a:rPr lang="en-US" dirty="0" smtClean="0"/>
              <a:t> Ni</a:t>
            </a:r>
            <a:r>
              <a:rPr lang="en-US" dirty="0"/>
              <a:t>: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= 178 ± 49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measurement of </a:t>
            </a:r>
            <a:r>
              <a:rPr lang="en-US" i="1" dirty="0"/>
              <a:t>A</a:t>
            </a:r>
            <a:r>
              <a:rPr lang="el-GR" i="1" baseline="-25000" dirty="0"/>
              <a:t>π</a:t>
            </a:r>
            <a:r>
              <a:rPr lang="en-US" i="1" baseline="-25000" dirty="0" smtClean="0"/>
              <a:t>K</a:t>
            </a:r>
            <a:r>
              <a:rPr lang="en-US" dirty="0" smtClean="0"/>
              <a:t> lifetime 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Main tasks for DIRAC: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Analysis of Pt and Ni data to achieve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l-GR" baseline="-25000" dirty="0">
                <a:solidFill>
                  <a:srgbClr val="FF0000"/>
                </a:solidFill>
              </a:rPr>
              <a:t>π</a:t>
            </a:r>
            <a:r>
              <a:rPr lang="en-US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observation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 precision in </a:t>
            </a:r>
            <a:r>
              <a:rPr lang="en-US" dirty="0" err="1"/>
              <a:t>pionium</a:t>
            </a:r>
            <a:r>
              <a:rPr lang="en-US" dirty="0"/>
              <a:t> lifetime measurement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Observation of long-lived states of 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baseline="30000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l-GR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atoms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Looking forward higher beam momenta (SPS 450 </a:t>
            </a:r>
            <a:r>
              <a:rPr lang="en-US" dirty="0" err="1"/>
              <a:t>GeV</a:t>
            </a:r>
            <a:r>
              <a:rPr lang="en-US" dirty="0"/>
              <a:t>/c 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93432" y="2584104"/>
                <a:ext cx="2649828" cy="4187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𝝉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tot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fs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432" y="2584104"/>
                <a:ext cx="2649828" cy="418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084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026"/>
          <p:cNvSpPr txBox="1">
            <a:spLocks noChangeArrowheads="1"/>
          </p:cNvSpPr>
          <p:nvPr/>
        </p:nvSpPr>
        <p:spPr bwMode="auto">
          <a:xfrm>
            <a:off x="685800" y="2590800"/>
            <a:ext cx="7620000" cy="1565275"/>
          </a:xfrm>
          <a:prstGeom prst="rect">
            <a:avLst/>
          </a:prstGeom>
          <a:solidFill>
            <a:srgbClr val="CAFE7E"/>
          </a:solidFill>
          <a:ln w="9525">
            <a:solidFill>
              <a:srgbClr val="21910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>
                <a:solidFill>
                  <a:srgbClr val="8904BE"/>
                </a:solidFill>
                <a:latin typeface="Sylfaen" charset="0"/>
                <a:ea typeface="ＭＳ Ｐゴシック" charset="0"/>
              </a:rPr>
              <a:t>Thank you</a:t>
            </a:r>
          </a:p>
          <a:p>
            <a:pPr algn="ctr">
              <a:defRPr/>
            </a:pPr>
            <a:r>
              <a:rPr lang="en-US" sz="4800">
                <a:solidFill>
                  <a:srgbClr val="8904BE"/>
                </a:solidFill>
                <a:latin typeface="Sylfaen" charset="0"/>
                <a:ea typeface="ＭＳ Ｐゴシック" charset="0"/>
              </a:rPr>
              <a:t> for your attention!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5357600A-48D7-4721-8412-3B2AFA517F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35488" y="914400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19125" y="831850"/>
            <a:ext cx="390683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CERN</a:t>
            </a:r>
          </a:p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Geneva,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Switzerland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14400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35488" y="5599113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35237" y="5974561"/>
            <a:ext cx="39211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Kyoto University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Kyoto, 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Japan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016500" y="5235575"/>
            <a:ext cx="4127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Bern University </a:t>
            </a:r>
          </a:p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Bern,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Switzerland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535488" y="5081588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44525" y="4802188"/>
            <a:ext cx="389413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KEK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Tsukuba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Japan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2700" y="4940300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535488" y="4564063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4564063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5016500" y="4552950"/>
            <a:ext cx="4127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Santiago de </a:t>
            </a:r>
            <a:r>
              <a:rPr lang="en-US" sz="1800" dirty="0" err="1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Compostela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University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Santiago de </a:t>
            </a:r>
            <a:r>
              <a:rPr lang="en-US" sz="1800" i="1" dirty="0" err="1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Compostela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Spain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535488" y="4046538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65150" y="4152900"/>
            <a:ext cx="3997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ea typeface="MS PGothic" pitchFamily="34" charset="-128"/>
              </a:rPr>
              <a:t>University of Messina</a:t>
            </a:r>
            <a:r>
              <a:rPr lang="en-US" sz="1600" b="0" dirty="0">
                <a:solidFill>
                  <a:srgbClr val="000000"/>
                </a:solidFill>
                <a:ea typeface="MS PGothic" pitchFamily="34" charset="-128"/>
              </a:rPr>
              <a:t/>
            </a:r>
            <a:br>
              <a:rPr lang="en-US" sz="1600" b="0" dirty="0">
                <a:solidFill>
                  <a:srgbClr val="000000"/>
                </a:solidFill>
                <a:ea typeface="MS PGothic" pitchFamily="34" charset="-128"/>
              </a:rPr>
            </a:br>
            <a:r>
              <a:rPr lang="en-US" sz="1600" b="0" dirty="0">
                <a:solidFill>
                  <a:srgbClr val="000000"/>
                </a:solidFill>
                <a:ea typeface="MS PGothic" pitchFamily="34" charset="-128"/>
              </a:rPr>
              <a:t>                           </a:t>
            </a:r>
            <a:r>
              <a:rPr lang="en-US" sz="700" b="0" dirty="0">
                <a:solidFill>
                  <a:srgbClr val="000000"/>
                </a:solidFill>
                <a:ea typeface="MS PGothic" pitchFamily="34" charset="-128"/>
              </a:rPr>
              <a:t>                                    </a:t>
            </a:r>
            <a:r>
              <a:rPr lang="en-US" sz="1800" i="1" dirty="0" err="1">
                <a:solidFill>
                  <a:srgbClr val="9900CC"/>
                </a:solidFill>
                <a:ea typeface="MS PGothic" pitchFamily="34" charset="-128"/>
              </a:rPr>
              <a:t>Messina</a:t>
            </a:r>
            <a:r>
              <a:rPr lang="en-US" sz="1800" dirty="0">
                <a:solidFill>
                  <a:srgbClr val="9900CC"/>
                </a:solidFill>
                <a:ea typeface="MS PGothic" pitchFamily="34" charset="-128"/>
              </a:rPr>
              <a:t>,  Italy</a:t>
            </a:r>
            <a:r>
              <a:rPr lang="en-US" sz="1800" dirty="0">
                <a:solidFill>
                  <a:srgbClr val="0033CC"/>
                </a:solidFill>
                <a:latin typeface="Calibri" pitchFamily="34" charset="0"/>
                <a:ea typeface="MS PGothic" pitchFamily="34" charset="-128"/>
              </a:rPr>
              <a:t> 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4046538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016500" y="3867150"/>
            <a:ext cx="41275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IHEP</a:t>
            </a:r>
            <a:br>
              <a:rPr lang="en-US" sz="18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</a:t>
            </a:r>
            <a:r>
              <a:rPr lang="en-US" sz="1800" i="1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Protvino</a:t>
            </a:r>
            <a:r>
              <a:rPr lang="en-US" sz="180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 Russia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535488" y="3529013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74675" y="3521075"/>
            <a:ext cx="3997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it-IT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INFN-Laboratori Nazionali di Frascati</a:t>
            </a:r>
            <a:br>
              <a:rPr lang="it-IT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          </a:t>
            </a:r>
            <a:r>
              <a:rPr lang="en-US" sz="1800" i="1" dirty="0" err="1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Frascati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Italy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3529013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016500" y="3170238"/>
            <a:ext cx="4127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SINP of Moscow State University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Moscow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 Russia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535488" y="3011488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0" y="3011488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045075" y="2487613"/>
            <a:ext cx="409892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JINR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  </a:t>
            </a:r>
            <a:r>
              <a:rPr lang="en-US" sz="1800" i="1" dirty="0" err="1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Dubna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 Russia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535488" y="2466975"/>
            <a:ext cx="481012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603250" y="2820988"/>
            <a:ext cx="396875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Nuclear Physics Institute ASCR 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</a:t>
            </a:r>
            <a:r>
              <a:rPr lang="en-US" sz="18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DejaVu LGC Sans" charset="0"/>
              </a:rPr>
              <a:t> </a:t>
            </a:r>
            <a:r>
              <a:rPr lang="en-US" sz="1800" i="1" dirty="0" err="1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Rez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Czech Republic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2466975"/>
            <a:ext cx="4730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5030788" y="1751013"/>
            <a:ext cx="4113212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IFIN-HH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Bucharest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 Romania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4535488" y="1949450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08013" y="2163763"/>
            <a:ext cx="39639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Institute of Physics ASCR 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Prague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Czech Republic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0" y="1949450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5016500" y="1052513"/>
            <a:ext cx="4127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Tokyo Metropolitan University </a:t>
            </a:r>
          </a:p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Tokyo,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Japan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4535488" y="1431925"/>
            <a:ext cx="4810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608013" y="1433513"/>
            <a:ext cx="39639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Czech Technical University 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Prague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, Czech Republic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0" y="1431925"/>
            <a:ext cx="47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0" y="1949450"/>
            <a:ext cx="9144000" cy="15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0" y="2466975"/>
            <a:ext cx="9144000" cy="15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0" y="3011488"/>
            <a:ext cx="9144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0" y="3429000"/>
            <a:ext cx="9144000" cy="15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0" y="4046538"/>
            <a:ext cx="9144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0" y="4518025"/>
            <a:ext cx="9144000" cy="15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0" y="5081588"/>
            <a:ext cx="9144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0" y="5599113"/>
            <a:ext cx="9144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0" y="6116638"/>
            <a:ext cx="91440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4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0" y="914400"/>
            <a:ext cx="1588" cy="52022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4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473075" y="914400"/>
            <a:ext cx="1588" cy="52022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4535488" y="914400"/>
            <a:ext cx="1587" cy="52022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5016500" y="914400"/>
            <a:ext cx="1588" cy="52022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9144000" y="914400"/>
            <a:ext cx="1588" cy="52022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6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pic>
        <p:nvPicPr>
          <p:cNvPr id="7218" name="Picture 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500" y="6024690"/>
            <a:ext cx="414337" cy="293688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19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00" y="1066800"/>
            <a:ext cx="361950" cy="271463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0" name="Picture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546600"/>
            <a:ext cx="387350" cy="2555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265738"/>
            <a:ext cx="254000" cy="25241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240088"/>
            <a:ext cx="384175" cy="250825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3" name="Picture 5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84700" y="3922713"/>
            <a:ext cx="384175" cy="250825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4" name="Picture 5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84700" y="1795463"/>
            <a:ext cx="384175" cy="2524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5" name="Picture 5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59300" y="2487613"/>
            <a:ext cx="4556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6" name="Picture 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3588" y="5989638"/>
            <a:ext cx="254000" cy="254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7" name="Picture 5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0500" y="2238375"/>
            <a:ext cx="387350" cy="249238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8" name="Picture 6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2563" y="2886075"/>
            <a:ext cx="387350" cy="250825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29" name="Picture 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4848225"/>
            <a:ext cx="419100" cy="303213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30" name="Picture 6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6688" y="4257675"/>
            <a:ext cx="384175" cy="252413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31" name="Picture 6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8763" y="869950"/>
            <a:ext cx="3524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32" name="Picture 6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3513" y="3613150"/>
            <a:ext cx="384175" cy="252413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233" name="Picture 6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1613" y="1538288"/>
            <a:ext cx="398462" cy="257175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5016500" y="5937250"/>
            <a:ext cx="41275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Zurich University </a:t>
            </a:r>
          </a:p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Zurich,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Switzerland</a:t>
            </a:r>
          </a:p>
        </p:txBody>
      </p:sp>
      <p:pic>
        <p:nvPicPr>
          <p:cNvPr id="7236" name="Picture 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213" y="5461000"/>
            <a:ext cx="414337" cy="277813"/>
          </a:xfrm>
          <a:prstGeom prst="rect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674687" y="5399628"/>
            <a:ext cx="39211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103968" rIns="90000" bIns="45000"/>
          <a:lstStyle/>
          <a:p>
            <a:pPr defTabSz="457200">
              <a:lnSpc>
                <a:spcPct val="74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Kyoto Sangyo University</a:t>
            </a:r>
            <a:b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</a:b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                                      </a:t>
            </a:r>
            <a:r>
              <a:rPr lang="en-US" sz="1800" i="1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Kyoto, 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LGC Sans" charset="0"/>
              </a:rPr>
              <a:t> </a:t>
            </a:r>
            <a:r>
              <a:rPr lang="en-US" sz="1800" dirty="0">
                <a:solidFill>
                  <a:srgbClr val="9900CC"/>
                </a:solidFill>
                <a:latin typeface="Times New Roman" charset="0"/>
                <a:ea typeface="ＭＳ Ｐゴシック" charset="0"/>
                <a:cs typeface="DejaVu LGC Sans" charset="0"/>
              </a:rPr>
              <a:t>Japan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3142" name="WordArt 98"/>
          <p:cNvSpPr>
            <a:spLocks noChangeArrowheads="1" noChangeShapeType="1" noTextEdit="1"/>
          </p:cNvSpPr>
          <p:nvPr/>
        </p:nvSpPr>
        <p:spPr bwMode="auto">
          <a:xfrm>
            <a:off x="2293938" y="55563"/>
            <a:ext cx="4608512" cy="4429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DIRAC collaboration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8519" y="6485955"/>
            <a:ext cx="4387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totally 68 physicists from 20 Institutes 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grpSp>
        <p:nvGrpSpPr>
          <p:cNvPr id="12290" name="Group 23"/>
          <p:cNvGrpSpPr>
            <a:grpSpLocks/>
          </p:cNvGrpSpPr>
          <p:nvPr/>
        </p:nvGrpSpPr>
        <p:grpSpPr bwMode="auto">
          <a:xfrm>
            <a:off x="63643" y="1337756"/>
            <a:ext cx="2236788" cy="1412875"/>
            <a:chOff x="144" y="2261"/>
            <a:chExt cx="1409" cy="890"/>
          </a:xfrm>
        </p:grpSpPr>
        <p:grpSp>
          <p:nvGrpSpPr>
            <p:cNvPr id="12308" name="Group 24"/>
            <p:cNvGrpSpPr>
              <a:grpSpLocks/>
            </p:cNvGrpSpPr>
            <p:nvPr/>
          </p:nvGrpSpPr>
          <p:grpSpPr bwMode="auto">
            <a:xfrm>
              <a:off x="250" y="2387"/>
              <a:ext cx="1150" cy="655"/>
              <a:chOff x="363" y="468"/>
              <a:chExt cx="1150" cy="655"/>
            </a:xfrm>
          </p:grpSpPr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453" y="550"/>
                <a:ext cx="317" cy="0"/>
              </a:xfrm>
              <a:prstGeom prst="line">
                <a:avLst/>
              </a:prstGeom>
              <a:noFill/>
              <a:ln w="12700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14" name="Group 26"/>
              <p:cNvGrpSpPr>
                <a:grpSpLocks/>
              </p:cNvGrpSpPr>
              <p:nvPr/>
            </p:nvGrpSpPr>
            <p:grpSpPr bwMode="auto">
              <a:xfrm>
                <a:off x="363" y="468"/>
                <a:ext cx="1150" cy="655"/>
                <a:chOff x="363" y="468"/>
                <a:chExt cx="1150" cy="655"/>
              </a:xfrm>
            </p:grpSpPr>
            <p:grpSp>
              <p:nvGrpSpPr>
                <p:cNvPr id="12315" name="Group 27"/>
                <p:cNvGrpSpPr>
                  <a:grpSpLocks noChangeAspect="1"/>
                </p:cNvGrpSpPr>
                <p:nvPr/>
              </p:nvGrpSpPr>
              <p:grpSpPr bwMode="auto">
                <a:xfrm>
                  <a:off x="519" y="549"/>
                  <a:ext cx="207" cy="504"/>
                  <a:chOff x="2349" y="1137"/>
                  <a:chExt cx="594" cy="966"/>
                </a:xfrm>
              </p:grpSpPr>
              <p:sp>
                <p:nvSpPr>
                  <p:cNvPr id="12324" name="AutoShape 28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2349" y="1137"/>
                    <a:ext cx="594" cy="9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25" name="Freeform 29"/>
                  <p:cNvSpPr>
                    <a:spLocks noEditPoints="1"/>
                  </p:cNvSpPr>
                  <p:nvPr/>
                </p:nvSpPr>
                <p:spPr bwMode="auto">
                  <a:xfrm>
                    <a:off x="2357" y="1141"/>
                    <a:ext cx="582" cy="958"/>
                  </a:xfrm>
                  <a:custGeom>
                    <a:avLst/>
                    <a:gdLst>
                      <a:gd name="T0" fmla="*/ 62 w 582"/>
                      <a:gd name="T1" fmla="*/ 8 h 958"/>
                      <a:gd name="T2" fmla="*/ 24 w 582"/>
                      <a:gd name="T3" fmla="*/ 60 h 958"/>
                      <a:gd name="T4" fmla="*/ 0 w 582"/>
                      <a:gd name="T5" fmla="*/ 112 h 958"/>
                      <a:gd name="T6" fmla="*/ 4 w 582"/>
                      <a:gd name="T7" fmla="*/ 150 h 958"/>
                      <a:gd name="T8" fmla="*/ 28 w 582"/>
                      <a:gd name="T9" fmla="*/ 192 h 958"/>
                      <a:gd name="T10" fmla="*/ 54 w 582"/>
                      <a:gd name="T11" fmla="*/ 238 h 958"/>
                      <a:gd name="T12" fmla="*/ 66 w 582"/>
                      <a:gd name="T13" fmla="*/ 286 h 958"/>
                      <a:gd name="T14" fmla="*/ 54 w 582"/>
                      <a:gd name="T15" fmla="*/ 336 h 958"/>
                      <a:gd name="T16" fmla="*/ 30 w 582"/>
                      <a:gd name="T17" fmla="*/ 396 h 958"/>
                      <a:gd name="T18" fmla="*/ 10 w 582"/>
                      <a:gd name="T19" fmla="*/ 452 h 958"/>
                      <a:gd name="T20" fmla="*/ 14 w 582"/>
                      <a:gd name="T21" fmla="*/ 498 h 958"/>
                      <a:gd name="T22" fmla="*/ 38 w 582"/>
                      <a:gd name="T23" fmla="*/ 548 h 958"/>
                      <a:gd name="T24" fmla="*/ 62 w 582"/>
                      <a:gd name="T25" fmla="*/ 596 h 958"/>
                      <a:gd name="T26" fmla="*/ 66 w 582"/>
                      <a:gd name="T27" fmla="*/ 644 h 958"/>
                      <a:gd name="T28" fmla="*/ 46 w 582"/>
                      <a:gd name="T29" fmla="*/ 698 h 958"/>
                      <a:gd name="T30" fmla="*/ 20 w 582"/>
                      <a:gd name="T31" fmla="*/ 758 h 958"/>
                      <a:gd name="T32" fmla="*/ 10 w 582"/>
                      <a:gd name="T33" fmla="*/ 810 h 958"/>
                      <a:gd name="T34" fmla="*/ 26 w 582"/>
                      <a:gd name="T35" fmla="*/ 858 h 958"/>
                      <a:gd name="T36" fmla="*/ 80 w 582"/>
                      <a:gd name="T37" fmla="*/ 918 h 958"/>
                      <a:gd name="T38" fmla="*/ 122 w 582"/>
                      <a:gd name="T39" fmla="*/ 956 h 958"/>
                      <a:gd name="T40" fmla="*/ 294 w 582"/>
                      <a:gd name="T41" fmla="*/ 2 h 958"/>
                      <a:gd name="T42" fmla="*/ 268 w 582"/>
                      <a:gd name="T43" fmla="*/ 40 h 958"/>
                      <a:gd name="T44" fmla="*/ 234 w 582"/>
                      <a:gd name="T45" fmla="*/ 96 h 958"/>
                      <a:gd name="T46" fmla="*/ 230 w 582"/>
                      <a:gd name="T47" fmla="*/ 138 h 958"/>
                      <a:gd name="T48" fmla="*/ 248 w 582"/>
                      <a:gd name="T49" fmla="*/ 176 h 958"/>
                      <a:gd name="T50" fmla="*/ 276 w 582"/>
                      <a:gd name="T51" fmla="*/ 222 h 958"/>
                      <a:gd name="T52" fmla="*/ 294 w 582"/>
                      <a:gd name="T53" fmla="*/ 270 h 958"/>
                      <a:gd name="T54" fmla="*/ 290 w 582"/>
                      <a:gd name="T55" fmla="*/ 318 h 958"/>
                      <a:gd name="T56" fmla="*/ 266 w 582"/>
                      <a:gd name="T57" fmla="*/ 378 h 958"/>
                      <a:gd name="T58" fmla="*/ 244 w 582"/>
                      <a:gd name="T59" fmla="*/ 434 h 958"/>
                      <a:gd name="T60" fmla="*/ 240 w 582"/>
                      <a:gd name="T61" fmla="*/ 484 h 958"/>
                      <a:gd name="T62" fmla="*/ 258 w 582"/>
                      <a:gd name="T63" fmla="*/ 530 h 958"/>
                      <a:gd name="T64" fmla="*/ 284 w 582"/>
                      <a:gd name="T65" fmla="*/ 580 h 958"/>
                      <a:gd name="T66" fmla="*/ 296 w 582"/>
                      <a:gd name="T67" fmla="*/ 628 h 958"/>
                      <a:gd name="T68" fmla="*/ 284 w 582"/>
                      <a:gd name="T69" fmla="*/ 678 h 958"/>
                      <a:gd name="T70" fmla="*/ 258 w 582"/>
                      <a:gd name="T71" fmla="*/ 738 h 958"/>
                      <a:gd name="T72" fmla="*/ 240 w 582"/>
                      <a:gd name="T73" fmla="*/ 794 h 958"/>
                      <a:gd name="T74" fmla="*/ 246 w 582"/>
                      <a:gd name="T75" fmla="*/ 840 h 958"/>
                      <a:gd name="T76" fmla="*/ 288 w 582"/>
                      <a:gd name="T77" fmla="*/ 896 h 958"/>
                      <a:gd name="T78" fmla="*/ 344 w 582"/>
                      <a:gd name="T79" fmla="*/ 950 h 958"/>
                      <a:gd name="T80" fmla="*/ 524 w 582"/>
                      <a:gd name="T81" fmla="*/ 0 h 958"/>
                      <a:gd name="T82" fmla="*/ 510 w 582"/>
                      <a:gd name="T83" fmla="*/ 20 h 958"/>
                      <a:gd name="T84" fmla="*/ 472 w 582"/>
                      <a:gd name="T85" fmla="*/ 80 h 958"/>
                      <a:gd name="T86" fmla="*/ 458 w 582"/>
                      <a:gd name="T87" fmla="*/ 124 h 958"/>
                      <a:gd name="T88" fmla="*/ 468 w 582"/>
                      <a:gd name="T89" fmla="*/ 162 h 958"/>
                      <a:gd name="T90" fmla="*/ 494 w 582"/>
                      <a:gd name="T91" fmla="*/ 206 h 958"/>
                      <a:gd name="T92" fmla="*/ 520 w 582"/>
                      <a:gd name="T93" fmla="*/ 254 h 958"/>
                      <a:gd name="T94" fmla="*/ 524 w 582"/>
                      <a:gd name="T95" fmla="*/ 302 h 958"/>
                      <a:gd name="T96" fmla="*/ 504 w 582"/>
                      <a:gd name="T97" fmla="*/ 356 h 958"/>
                      <a:gd name="T98" fmla="*/ 478 w 582"/>
                      <a:gd name="T99" fmla="*/ 416 h 958"/>
                      <a:gd name="T100" fmla="*/ 468 w 582"/>
                      <a:gd name="T101" fmla="*/ 468 h 958"/>
                      <a:gd name="T102" fmla="*/ 478 w 582"/>
                      <a:gd name="T103" fmla="*/ 514 h 958"/>
                      <a:gd name="T104" fmla="*/ 504 w 582"/>
                      <a:gd name="T105" fmla="*/ 564 h 958"/>
                      <a:gd name="T106" fmla="*/ 524 w 582"/>
                      <a:gd name="T107" fmla="*/ 612 h 958"/>
                      <a:gd name="T108" fmla="*/ 520 w 582"/>
                      <a:gd name="T109" fmla="*/ 660 h 958"/>
                      <a:gd name="T110" fmla="*/ 496 w 582"/>
                      <a:gd name="T111" fmla="*/ 720 h 958"/>
                      <a:gd name="T112" fmla="*/ 472 w 582"/>
                      <a:gd name="T113" fmla="*/ 776 h 958"/>
                      <a:gd name="T114" fmla="*/ 468 w 582"/>
                      <a:gd name="T115" fmla="*/ 826 h 958"/>
                      <a:gd name="T116" fmla="*/ 498 w 582"/>
                      <a:gd name="T117" fmla="*/ 876 h 958"/>
                      <a:gd name="T118" fmla="*/ 558 w 582"/>
                      <a:gd name="T119" fmla="*/ 936 h 958"/>
                      <a:gd name="T120" fmla="*/ 582 w 582"/>
                      <a:gd name="T121" fmla="*/ 958 h 958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582"/>
                      <a:gd name="T184" fmla="*/ 0 h 958"/>
                      <a:gd name="T185" fmla="*/ 582 w 582"/>
                      <a:gd name="T186" fmla="*/ 958 h 958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582" h="958">
                        <a:moveTo>
                          <a:pt x="66" y="0"/>
                        </a:moveTo>
                        <a:lnTo>
                          <a:pt x="66" y="2"/>
                        </a:lnTo>
                        <a:lnTo>
                          <a:pt x="62" y="8"/>
                        </a:lnTo>
                        <a:lnTo>
                          <a:pt x="52" y="20"/>
                        </a:lnTo>
                        <a:lnTo>
                          <a:pt x="38" y="40"/>
                        </a:lnTo>
                        <a:lnTo>
                          <a:pt x="24" y="60"/>
                        </a:lnTo>
                        <a:lnTo>
                          <a:pt x="14" y="80"/>
                        </a:lnTo>
                        <a:lnTo>
                          <a:pt x="6" y="96"/>
                        </a:lnTo>
                        <a:lnTo>
                          <a:pt x="0" y="112"/>
                        </a:lnTo>
                        <a:lnTo>
                          <a:pt x="0" y="124"/>
                        </a:lnTo>
                        <a:lnTo>
                          <a:pt x="0" y="138"/>
                        </a:lnTo>
                        <a:lnTo>
                          <a:pt x="4" y="150"/>
                        </a:lnTo>
                        <a:lnTo>
                          <a:pt x="10" y="162"/>
                        </a:lnTo>
                        <a:lnTo>
                          <a:pt x="18" y="176"/>
                        </a:lnTo>
                        <a:lnTo>
                          <a:pt x="28" y="192"/>
                        </a:lnTo>
                        <a:lnTo>
                          <a:pt x="36" y="206"/>
                        </a:lnTo>
                        <a:lnTo>
                          <a:pt x="46" y="222"/>
                        </a:lnTo>
                        <a:lnTo>
                          <a:pt x="54" y="238"/>
                        </a:lnTo>
                        <a:lnTo>
                          <a:pt x="62" y="254"/>
                        </a:lnTo>
                        <a:lnTo>
                          <a:pt x="66" y="270"/>
                        </a:lnTo>
                        <a:lnTo>
                          <a:pt x="66" y="286"/>
                        </a:lnTo>
                        <a:lnTo>
                          <a:pt x="66" y="302"/>
                        </a:lnTo>
                        <a:lnTo>
                          <a:pt x="62" y="318"/>
                        </a:lnTo>
                        <a:lnTo>
                          <a:pt x="54" y="336"/>
                        </a:lnTo>
                        <a:lnTo>
                          <a:pt x="46" y="356"/>
                        </a:lnTo>
                        <a:lnTo>
                          <a:pt x="38" y="378"/>
                        </a:lnTo>
                        <a:lnTo>
                          <a:pt x="30" y="396"/>
                        </a:lnTo>
                        <a:lnTo>
                          <a:pt x="20" y="416"/>
                        </a:lnTo>
                        <a:lnTo>
                          <a:pt x="14" y="434"/>
                        </a:lnTo>
                        <a:lnTo>
                          <a:pt x="10" y="452"/>
                        </a:lnTo>
                        <a:lnTo>
                          <a:pt x="10" y="468"/>
                        </a:lnTo>
                        <a:lnTo>
                          <a:pt x="10" y="484"/>
                        </a:lnTo>
                        <a:lnTo>
                          <a:pt x="14" y="498"/>
                        </a:lnTo>
                        <a:lnTo>
                          <a:pt x="20" y="514"/>
                        </a:lnTo>
                        <a:lnTo>
                          <a:pt x="30" y="530"/>
                        </a:lnTo>
                        <a:lnTo>
                          <a:pt x="38" y="548"/>
                        </a:lnTo>
                        <a:lnTo>
                          <a:pt x="46" y="564"/>
                        </a:lnTo>
                        <a:lnTo>
                          <a:pt x="54" y="580"/>
                        </a:lnTo>
                        <a:lnTo>
                          <a:pt x="62" y="596"/>
                        </a:lnTo>
                        <a:lnTo>
                          <a:pt x="66" y="612"/>
                        </a:lnTo>
                        <a:lnTo>
                          <a:pt x="66" y="628"/>
                        </a:lnTo>
                        <a:lnTo>
                          <a:pt x="66" y="644"/>
                        </a:lnTo>
                        <a:lnTo>
                          <a:pt x="62" y="660"/>
                        </a:lnTo>
                        <a:lnTo>
                          <a:pt x="54" y="678"/>
                        </a:lnTo>
                        <a:lnTo>
                          <a:pt x="46" y="698"/>
                        </a:lnTo>
                        <a:lnTo>
                          <a:pt x="38" y="720"/>
                        </a:lnTo>
                        <a:lnTo>
                          <a:pt x="30" y="738"/>
                        </a:lnTo>
                        <a:lnTo>
                          <a:pt x="20" y="758"/>
                        </a:lnTo>
                        <a:lnTo>
                          <a:pt x="14" y="776"/>
                        </a:lnTo>
                        <a:lnTo>
                          <a:pt x="10" y="794"/>
                        </a:lnTo>
                        <a:lnTo>
                          <a:pt x="10" y="810"/>
                        </a:lnTo>
                        <a:lnTo>
                          <a:pt x="10" y="826"/>
                        </a:lnTo>
                        <a:lnTo>
                          <a:pt x="16" y="840"/>
                        </a:lnTo>
                        <a:lnTo>
                          <a:pt x="26" y="858"/>
                        </a:lnTo>
                        <a:lnTo>
                          <a:pt x="40" y="876"/>
                        </a:lnTo>
                        <a:lnTo>
                          <a:pt x="58" y="896"/>
                        </a:lnTo>
                        <a:lnTo>
                          <a:pt x="80" y="918"/>
                        </a:lnTo>
                        <a:lnTo>
                          <a:pt x="100" y="936"/>
                        </a:lnTo>
                        <a:lnTo>
                          <a:pt x="114" y="950"/>
                        </a:lnTo>
                        <a:lnTo>
                          <a:pt x="122" y="956"/>
                        </a:lnTo>
                        <a:lnTo>
                          <a:pt x="124" y="958"/>
                        </a:lnTo>
                        <a:moveTo>
                          <a:pt x="296" y="0"/>
                        </a:moveTo>
                        <a:lnTo>
                          <a:pt x="294" y="2"/>
                        </a:lnTo>
                        <a:lnTo>
                          <a:pt x="290" y="8"/>
                        </a:lnTo>
                        <a:lnTo>
                          <a:pt x="280" y="20"/>
                        </a:lnTo>
                        <a:lnTo>
                          <a:pt x="268" y="40"/>
                        </a:lnTo>
                        <a:lnTo>
                          <a:pt x="254" y="60"/>
                        </a:lnTo>
                        <a:lnTo>
                          <a:pt x="242" y="80"/>
                        </a:lnTo>
                        <a:lnTo>
                          <a:pt x="234" y="96"/>
                        </a:lnTo>
                        <a:lnTo>
                          <a:pt x="230" y="112"/>
                        </a:lnTo>
                        <a:lnTo>
                          <a:pt x="228" y="124"/>
                        </a:lnTo>
                        <a:lnTo>
                          <a:pt x="230" y="138"/>
                        </a:lnTo>
                        <a:lnTo>
                          <a:pt x="234" y="150"/>
                        </a:lnTo>
                        <a:lnTo>
                          <a:pt x="238" y="162"/>
                        </a:lnTo>
                        <a:lnTo>
                          <a:pt x="248" y="176"/>
                        </a:lnTo>
                        <a:lnTo>
                          <a:pt x="256" y="192"/>
                        </a:lnTo>
                        <a:lnTo>
                          <a:pt x="264" y="206"/>
                        </a:lnTo>
                        <a:lnTo>
                          <a:pt x="276" y="222"/>
                        </a:lnTo>
                        <a:lnTo>
                          <a:pt x="282" y="238"/>
                        </a:lnTo>
                        <a:lnTo>
                          <a:pt x="290" y="254"/>
                        </a:lnTo>
                        <a:lnTo>
                          <a:pt x="294" y="270"/>
                        </a:lnTo>
                        <a:lnTo>
                          <a:pt x="296" y="286"/>
                        </a:lnTo>
                        <a:lnTo>
                          <a:pt x="294" y="302"/>
                        </a:lnTo>
                        <a:lnTo>
                          <a:pt x="290" y="318"/>
                        </a:lnTo>
                        <a:lnTo>
                          <a:pt x="284" y="336"/>
                        </a:lnTo>
                        <a:lnTo>
                          <a:pt x="276" y="356"/>
                        </a:lnTo>
                        <a:lnTo>
                          <a:pt x="266" y="378"/>
                        </a:lnTo>
                        <a:lnTo>
                          <a:pt x="258" y="396"/>
                        </a:lnTo>
                        <a:lnTo>
                          <a:pt x="250" y="416"/>
                        </a:lnTo>
                        <a:lnTo>
                          <a:pt x="244" y="434"/>
                        </a:lnTo>
                        <a:lnTo>
                          <a:pt x="240" y="452"/>
                        </a:lnTo>
                        <a:lnTo>
                          <a:pt x="238" y="468"/>
                        </a:lnTo>
                        <a:lnTo>
                          <a:pt x="240" y="484"/>
                        </a:lnTo>
                        <a:lnTo>
                          <a:pt x="244" y="498"/>
                        </a:lnTo>
                        <a:lnTo>
                          <a:pt x="250" y="514"/>
                        </a:lnTo>
                        <a:lnTo>
                          <a:pt x="258" y="530"/>
                        </a:lnTo>
                        <a:lnTo>
                          <a:pt x="268" y="548"/>
                        </a:lnTo>
                        <a:lnTo>
                          <a:pt x="276" y="564"/>
                        </a:lnTo>
                        <a:lnTo>
                          <a:pt x="284" y="580"/>
                        </a:lnTo>
                        <a:lnTo>
                          <a:pt x="290" y="596"/>
                        </a:lnTo>
                        <a:lnTo>
                          <a:pt x="294" y="612"/>
                        </a:lnTo>
                        <a:lnTo>
                          <a:pt x="296" y="628"/>
                        </a:lnTo>
                        <a:lnTo>
                          <a:pt x="294" y="644"/>
                        </a:lnTo>
                        <a:lnTo>
                          <a:pt x="290" y="660"/>
                        </a:lnTo>
                        <a:lnTo>
                          <a:pt x="284" y="678"/>
                        </a:lnTo>
                        <a:lnTo>
                          <a:pt x="276" y="698"/>
                        </a:lnTo>
                        <a:lnTo>
                          <a:pt x="266" y="720"/>
                        </a:lnTo>
                        <a:lnTo>
                          <a:pt x="258" y="738"/>
                        </a:lnTo>
                        <a:lnTo>
                          <a:pt x="250" y="758"/>
                        </a:lnTo>
                        <a:lnTo>
                          <a:pt x="244" y="776"/>
                        </a:lnTo>
                        <a:lnTo>
                          <a:pt x="240" y="794"/>
                        </a:lnTo>
                        <a:lnTo>
                          <a:pt x="238" y="810"/>
                        </a:lnTo>
                        <a:lnTo>
                          <a:pt x="240" y="826"/>
                        </a:lnTo>
                        <a:lnTo>
                          <a:pt x="246" y="840"/>
                        </a:lnTo>
                        <a:lnTo>
                          <a:pt x="254" y="858"/>
                        </a:lnTo>
                        <a:lnTo>
                          <a:pt x="268" y="876"/>
                        </a:lnTo>
                        <a:lnTo>
                          <a:pt x="288" y="896"/>
                        </a:lnTo>
                        <a:lnTo>
                          <a:pt x="310" y="918"/>
                        </a:lnTo>
                        <a:lnTo>
                          <a:pt x="330" y="936"/>
                        </a:lnTo>
                        <a:lnTo>
                          <a:pt x="344" y="950"/>
                        </a:lnTo>
                        <a:lnTo>
                          <a:pt x="352" y="956"/>
                        </a:lnTo>
                        <a:lnTo>
                          <a:pt x="352" y="958"/>
                        </a:lnTo>
                        <a:moveTo>
                          <a:pt x="524" y="0"/>
                        </a:moveTo>
                        <a:lnTo>
                          <a:pt x="524" y="2"/>
                        </a:lnTo>
                        <a:lnTo>
                          <a:pt x="520" y="8"/>
                        </a:lnTo>
                        <a:lnTo>
                          <a:pt x="510" y="20"/>
                        </a:lnTo>
                        <a:lnTo>
                          <a:pt x="496" y="40"/>
                        </a:lnTo>
                        <a:lnTo>
                          <a:pt x="482" y="60"/>
                        </a:lnTo>
                        <a:lnTo>
                          <a:pt x="472" y="80"/>
                        </a:lnTo>
                        <a:lnTo>
                          <a:pt x="464" y="96"/>
                        </a:lnTo>
                        <a:lnTo>
                          <a:pt x="458" y="112"/>
                        </a:lnTo>
                        <a:lnTo>
                          <a:pt x="458" y="124"/>
                        </a:lnTo>
                        <a:lnTo>
                          <a:pt x="458" y="138"/>
                        </a:lnTo>
                        <a:lnTo>
                          <a:pt x="462" y="150"/>
                        </a:lnTo>
                        <a:lnTo>
                          <a:pt x="468" y="162"/>
                        </a:lnTo>
                        <a:lnTo>
                          <a:pt x="476" y="176"/>
                        </a:lnTo>
                        <a:lnTo>
                          <a:pt x="486" y="192"/>
                        </a:lnTo>
                        <a:lnTo>
                          <a:pt x="494" y="206"/>
                        </a:lnTo>
                        <a:lnTo>
                          <a:pt x="504" y="222"/>
                        </a:lnTo>
                        <a:lnTo>
                          <a:pt x="512" y="238"/>
                        </a:lnTo>
                        <a:lnTo>
                          <a:pt x="520" y="254"/>
                        </a:lnTo>
                        <a:lnTo>
                          <a:pt x="524" y="270"/>
                        </a:lnTo>
                        <a:lnTo>
                          <a:pt x="524" y="286"/>
                        </a:lnTo>
                        <a:lnTo>
                          <a:pt x="524" y="302"/>
                        </a:lnTo>
                        <a:lnTo>
                          <a:pt x="520" y="318"/>
                        </a:lnTo>
                        <a:lnTo>
                          <a:pt x="514" y="336"/>
                        </a:lnTo>
                        <a:lnTo>
                          <a:pt x="504" y="356"/>
                        </a:lnTo>
                        <a:lnTo>
                          <a:pt x="496" y="378"/>
                        </a:lnTo>
                        <a:lnTo>
                          <a:pt x="488" y="396"/>
                        </a:lnTo>
                        <a:lnTo>
                          <a:pt x="478" y="416"/>
                        </a:lnTo>
                        <a:lnTo>
                          <a:pt x="472" y="434"/>
                        </a:lnTo>
                        <a:lnTo>
                          <a:pt x="468" y="452"/>
                        </a:lnTo>
                        <a:lnTo>
                          <a:pt x="468" y="468"/>
                        </a:lnTo>
                        <a:lnTo>
                          <a:pt x="468" y="484"/>
                        </a:lnTo>
                        <a:lnTo>
                          <a:pt x="472" y="498"/>
                        </a:lnTo>
                        <a:lnTo>
                          <a:pt x="478" y="514"/>
                        </a:lnTo>
                        <a:lnTo>
                          <a:pt x="488" y="530"/>
                        </a:lnTo>
                        <a:lnTo>
                          <a:pt x="496" y="548"/>
                        </a:lnTo>
                        <a:lnTo>
                          <a:pt x="504" y="564"/>
                        </a:lnTo>
                        <a:lnTo>
                          <a:pt x="514" y="580"/>
                        </a:lnTo>
                        <a:lnTo>
                          <a:pt x="520" y="596"/>
                        </a:lnTo>
                        <a:lnTo>
                          <a:pt x="524" y="612"/>
                        </a:lnTo>
                        <a:lnTo>
                          <a:pt x="524" y="628"/>
                        </a:lnTo>
                        <a:lnTo>
                          <a:pt x="524" y="644"/>
                        </a:lnTo>
                        <a:lnTo>
                          <a:pt x="520" y="660"/>
                        </a:lnTo>
                        <a:lnTo>
                          <a:pt x="514" y="678"/>
                        </a:lnTo>
                        <a:lnTo>
                          <a:pt x="504" y="698"/>
                        </a:lnTo>
                        <a:lnTo>
                          <a:pt x="496" y="720"/>
                        </a:lnTo>
                        <a:lnTo>
                          <a:pt x="488" y="738"/>
                        </a:lnTo>
                        <a:lnTo>
                          <a:pt x="478" y="758"/>
                        </a:lnTo>
                        <a:lnTo>
                          <a:pt x="472" y="776"/>
                        </a:lnTo>
                        <a:lnTo>
                          <a:pt x="468" y="794"/>
                        </a:lnTo>
                        <a:lnTo>
                          <a:pt x="468" y="810"/>
                        </a:lnTo>
                        <a:lnTo>
                          <a:pt x="468" y="826"/>
                        </a:lnTo>
                        <a:lnTo>
                          <a:pt x="474" y="840"/>
                        </a:lnTo>
                        <a:lnTo>
                          <a:pt x="484" y="858"/>
                        </a:lnTo>
                        <a:lnTo>
                          <a:pt x="498" y="876"/>
                        </a:lnTo>
                        <a:lnTo>
                          <a:pt x="516" y="896"/>
                        </a:lnTo>
                        <a:lnTo>
                          <a:pt x="538" y="918"/>
                        </a:lnTo>
                        <a:lnTo>
                          <a:pt x="558" y="936"/>
                        </a:lnTo>
                        <a:lnTo>
                          <a:pt x="572" y="950"/>
                        </a:lnTo>
                        <a:lnTo>
                          <a:pt x="580" y="956"/>
                        </a:lnTo>
                        <a:lnTo>
                          <a:pt x="582" y="958"/>
                        </a:lnTo>
                      </a:path>
                    </a:pathLst>
                  </a:custGeom>
                  <a:noFill/>
                  <a:ln w="12700">
                    <a:solidFill>
                      <a:srgbClr val="FF0000"/>
                    </a:solidFill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316" name="Line 30"/>
                <p:cNvSpPr>
                  <a:spLocks noChangeShapeType="1"/>
                </p:cNvSpPr>
                <p:nvPr/>
              </p:nvSpPr>
              <p:spPr bwMode="auto">
                <a:xfrm>
                  <a:off x="453" y="1049"/>
                  <a:ext cx="317" cy="0"/>
                </a:xfrm>
                <a:prstGeom prst="line">
                  <a:avLst/>
                </a:prstGeom>
                <a:noFill/>
                <a:ln w="127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7" name="Oval 31"/>
                <p:cNvSpPr>
                  <a:spLocks noChangeArrowheads="1"/>
                </p:cNvSpPr>
                <p:nvPr/>
              </p:nvSpPr>
              <p:spPr bwMode="auto">
                <a:xfrm>
                  <a:off x="930" y="663"/>
                  <a:ext cx="272" cy="27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2E222"/>
                    </a:gs>
                    <a:gs pos="100000">
                      <a:srgbClr val="69691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238EC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sz="1800" b="0">
                    <a:latin typeface="Calibri" pitchFamily="34" charset="0"/>
                  </a:endParaRPr>
                </a:p>
              </p:txBody>
            </p:sp>
            <p:sp>
              <p:nvSpPr>
                <p:cNvPr id="1231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771" y="895"/>
                  <a:ext cx="203" cy="154"/>
                </a:xfrm>
                <a:prstGeom prst="line">
                  <a:avLst/>
                </a:prstGeom>
                <a:noFill/>
                <a:ln w="127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9" name="Line 33"/>
                <p:cNvSpPr>
                  <a:spLocks noChangeShapeType="1"/>
                </p:cNvSpPr>
                <p:nvPr/>
              </p:nvSpPr>
              <p:spPr bwMode="auto">
                <a:xfrm>
                  <a:off x="771" y="550"/>
                  <a:ext cx="197" cy="154"/>
                </a:xfrm>
                <a:prstGeom prst="line">
                  <a:avLst/>
                </a:prstGeom>
                <a:noFill/>
                <a:ln w="1270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0" name="Line 34"/>
                <p:cNvSpPr>
                  <a:spLocks noChangeShapeType="1"/>
                </p:cNvSpPr>
                <p:nvPr/>
              </p:nvSpPr>
              <p:spPr bwMode="auto">
                <a:xfrm>
                  <a:off x="363" y="1049"/>
                  <a:ext cx="113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1" name="Line 35"/>
                <p:cNvSpPr>
                  <a:spLocks noChangeShapeType="1"/>
                </p:cNvSpPr>
                <p:nvPr/>
              </p:nvSpPr>
              <p:spPr bwMode="auto">
                <a:xfrm>
                  <a:off x="363" y="550"/>
                  <a:ext cx="113" cy="0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160" y="468"/>
                  <a:ext cx="353" cy="244"/>
                </a:xfrm>
                <a:prstGeom prst="line">
                  <a:avLst/>
                </a:prstGeom>
                <a:noFill/>
                <a:ln w="12700">
                  <a:solidFill>
                    <a:srgbClr val="0000CC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3" name="Line 37"/>
                <p:cNvSpPr>
                  <a:spLocks noChangeShapeType="1"/>
                </p:cNvSpPr>
                <p:nvPr/>
              </p:nvSpPr>
              <p:spPr bwMode="auto">
                <a:xfrm>
                  <a:off x="1172" y="885"/>
                  <a:ext cx="341" cy="238"/>
                </a:xfrm>
                <a:prstGeom prst="line">
                  <a:avLst/>
                </a:prstGeom>
                <a:noFill/>
                <a:ln w="12700">
                  <a:solidFill>
                    <a:srgbClr val="0000CC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2309" name="Text Box 38"/>
            <p:cNvSpPr txBox="1">
              <a:spLocks noChangeArrowheads="1"/>
            </p:cNvSpPr>
            <p:nvPr/>
          </p:nvSpPr>
          <p:spPr bwMode="auto">
            <a:xfrm>
              <a:off x="163" y="2261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i="1">
                  <a:cs typeface="Times New Roman" pitchFamily="18" charset="0"/>
                </a:rPr>
                <a:t>K</a:t>
              </a:r>
              <a:r>
                <a:rPr lang="en-US" sz="1800" b="0" baseline="30000">
                  <a:cs typeface="Times New Roman" pitchFamily="18" charset="0"/>
                </a:rPr>
                <a:t>+</a:t>
              </a:r>
              <a:endParaRPr lang="el-GR" sz="1800" b="0">
                <a:cs typeface="Times New Roman" pitchFamily="18" charset="0"/>
              </a:endParaRPr>
            </a:p>
          </p:txBody>
        </p:sp>
        <p:sp>
          <p:nvSpPr>
            <p:cNvPr id="12310" name="Text Box 39"/>
            <p:cNvSpPr txBox="1">
              <a:spLocks noChangeArrowheads="1"/>
            </p:cNvSpPr>
            <p:nvPr/>
          </p:nvSpPr>
          <p:spPr bwMode="auto">
            <a:xfrm>
              <a:off x="144" y="2920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800" b="0">
                  <a:cs typeface="Times New Roman" pitchFamily="18" charset="0"/>
                </a:rPr>
                <a:t>π</a:t>
              </a:r>
              <a:r>
                <a:rPr lang="en-US" sz="1800" b="0" baseline="30000">
                  <a:cs typeface="Times New Roman" pitchFamily="18" charset="0"/>
                  <a:sym typeface="Symbol" pitchFamily="18" charset="2"/>
                </a:rPr>
                <a:t></a:t>
              </a:r>
              <a:endParaRPr lang="en-US" sz="1800" b="0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311" name="Text Box 40"/>
            <p:cNvSpPr txBox="1">
              <a:spLocks noChangeArrowheads="1"/>
            </p:cNvSpPr>
            <p:nvPr/>
          </p:nvSpPr>
          <p:spPr bwMode="auto">
            <a:xfrm>
              <a:off x="1289" y="2787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i="1">
                  <a:cs typeface="Times New Roman" pitchFamily="18" charset="0"/>
                </a:rPr>
                <a:t>K</a:t>
              </a:r>
              <a:r>
                <a:rPr lang="en-US" sz="1400" b="0" baseline="30000">
                  <a:cs typeface="Times New Roman" pitchFamily="18" charset="0"/>
                </a:rPr>
                <a:t>0</a:t>
              </a:r>
              <a:endParaRPr lang="el-GR" sz="1400" b="0">
                <a:cs typeface="Times New Roman" pitchFamily="18" charset="0"/>
              </a:endParaRPr>
            </a:p>
          </p:txBody>
        </p:sp>
        <p:sp>
          <p:nvSpPr>
            <p:cNvPr id="12312" name="Text Box 41"/>
            <p:cNvSpPr txBox="1">
              <a:spLocks noChangeArrowheads="1"/>
            </p:cNvSpPr>
            <p:nvPr/>
          </p:nvSpPr>
          <p:spPr bwMode="auto">
            <a:xfrm>
              <a:off x="1288" y="2366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800" b="0">
                  <a:cs typeface="Times New Roman" pitchFamily="18" charset="0"/>
                </a:rPr>
                <a:t>π</a:t>
              </a:r>
              <a:r>
                <a:rPr lang="en-US" sz="1400" b="0" baseline="30000">
                  <a:cs typeface="Times New Roman" pitchFamily="18" charset="0"/>
                </a:rPr>
                <a:t>0</a:t>
              </a:r>
              <a:endParaRPr lang="el-GR" sz="1400" b="0">
                <a:cs typeface="Times New Roman" pitchFamily="18" charset="0"/>
              </a:endParaRPr>
            </a:p>
          </p:txBody>
        </p:sp>
      </p:grpSp>
      <p:graphicFrame>
        <p:nvGraphicFramePr>
          <p:cNvPr id="12291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246170"/>
              </p:ext>
            </p:extLst>
          </p:nvPr>
        </p:nvGraphicFramePr>
        <p:xfrm>
          <a:off x="6470485" y="1785795"/>
          <a:ext cx="1714361" cy="540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name="Equation" r:id="rId4" imgW="927100" imgH="292100" progId="">
                  <p:embed/>
                </p:oleObj>
              </mc:Choice>
              <mc:Fallback>
                <p:oleObj name="Equation" r:id="rId4" imgW="927100" imgH="292100" progId="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485" y="1785795"/>
                        <a:ext cx="1714361" cy="5407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61732"/>
              </p:ext>
            </p:extLst>
          </p:nvPr>
        </p:nvGraphicFramePr>
        <p:xfrm>
          <a:off x="6450977" y="1391996"/>
          <a:ext cx="1733869" cy="481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Equation" r:id="rId6" imgW="914400" imgH="254000" progId="">
                  <p:embed/>
                </p:oleObj>
              </mc:Choice>
              <mc:Fallback>
                <p:oleObj name="Equation" r:id="rId6" imgW="914400" imgH="254000" progId="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977" y="1391996"/>
                        <a:ext cx="1733869" cy="4810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298" name="Text Box 73"/>
              <p:cNvSpPr txBox="1">
                <a:spLocks noChangeArrowheads="1"/>
              </p:cNvSpPr>
              <p:nvPr/>
            </p:nvSpPr>
            <p:spPr bwMode="auto">
              <a:xfrm>
                <a:off x="212725" y="664269"/>
                <a:ext cx="8245475" cy="385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sz="1800" i="1" dirty="0" smtClean="0">
                    <a:solidFill>
                      <a:srgbClr val="9025A9"/>
                    </a:solidFill>
                    <a:latin typeface="Sylfaen" pitchFamily="18" charset="0"/>
                  </a:rPr>
                  <a:t>K</a:t>
                </a:r>
                <a:r>
                  <a:rPr lang="en-US" sz="1800" i="1" dirty="0">
                    <a:solidFill>
                      <a:srgbClr val="9025A9"/>
                    </a:solidFill>
                    <a:latin typeface="Sylfaen" pitchFamily="18" charset="0"/>
                    <a:sym typeface="Symbol" pitchFamily="18" charset="2"/>
                  </a:rPr>
                  <a:t></a:t>
                </a:r>
                <a:r>
                  <a:rPr lang="en-US" sz="1800" dirty="0">
                    <a:solidFill>
                      <a:srgbClr val="9025A9"/>
                    </a:solidFill>
                    <a:latin typeface="Sylfaen" pitchFamily="18" charset="0"/>
                  </a:rPr>
                  <a:t>-atom (</a:t>
                </a:r>
                <a:r>
                  <a:rPr lang="en-US" sz="1800" i="1" dirty="0">
                    <a:solidFill>
                      <a:srgbClr val="9025A9"/>
                    </a:solidFill>
                    <a:latin typeface="Sylfaen" pitchFamily="18" charset="0"/>
                  </a:rPr>
                  <a:t>A</a:t>
                </a:r>
                <a:r>
                  <a:rPr lang="en-US" sz="1800" i="1" baseline="-25000" dirty="0">
                    <a:solidFill>
                      <a:srgbClr val="9025A9"/>
                    </a:solidFill>
                    <a:latin typeface="Sylfaen" pitchFamily="18" charset="0"/>
                  </a:rPr>
                  <a:t>K</a:t>
                </a:r>
                <a:r>
                  <a:rPr lang="en-US" sz="1800" i="1" baseline="-25000" dirty="0">
                    <a:solidFill>
                      <a:srgbClr val="9025A9"/>
                    </a:solidFill>
                    <a:latin typeface="Sylfaen" pitchFamily="18" charset="0"/>
                    <a:sym typeface="Symbol" pitchFamily="18" charset="2"/>
                  </a:rPr>
                  <a:t></a:t>
                </a:r>
                <a:r>
                  <a:rPr lang="en-US" sz="1800" dirty="0">
                    <a:solidFill>
                      <a:srgbClr val="9025A9"/>
                    </a:solidFill>
                    <a:latin typeface="Sylfaen" pitchFamily="18" charset="0"/>
                  </a:rPr>
                  <a:t>) is a hydrogen-like atom consisting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solidFill>
                              <a:srgbClr val="9025A9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b="1" i="1" dirty="0" smtClean="0">
                            <a:solidFill>
                              <a:srgbClr val="9025A9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𝑲</m:t>
                        </m:r>
                      </m:e>
                      <m:sup>
                        <m:r>
                          <a:rPr lang="en-US" sz="1800" i="1" dirty="0" smtClean="0">
                            <a:solidFill>
                              <a:srgbClr val="9025A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±</m:t>
                        </m:r>
                      </m:sup>
                    </m:sSup>
                    <m:r>
                      <a:rPr lang="en-US" sz="1800" i="1" dirty="0" smtClean="0">
                        <a:solidFill>
                          <a:srgbClr val="9025A9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9025A9"/>
                    </a:solidFill>
                    <a:latin typeface="Sylfaen" pitchFamily="18" charset="0"/>
                    <a:sym typeface="Symbol" pitchFamily="18" charset="2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rgbClr val="9025A9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1800" i="1" smtClean="0">
                            <a:solidFill>
                              <a:srgbClr val="9025A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𝝅</m:t>
                        </m:r>
                      </m:e>
                      <m:sup>
                        <m:r>
                          <a:rPr lang="en-US" sz="1800" i="1" smtClean="0">
                            <a:solidFill>
                              <a:srgbClr val="9025A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∓</m:t>
                        </m:r>
                      </m:sup>
                    </m:sSup>
                  </m:oMath>
                </a14:m>
                <a:r>
                  <a:rPr lang="en-US" sz="1800" dirty="0" smtClean="0">
                    <a:solidFill>
                      <a:srgbClr val="9025A9"/>
                    </a:solidFill>
                    <a:latin typeface="Sylfaen" pitchFamily="18" charset="0"/>
                  </a:rPr>
                  <a:t>mesons</a:t>
                </a:r>
                <a:r>
                  <a:rPr lang="en-US" sz="1800" dirty="0">
                    <a:solidFill>
                      <a:srgbClr val="9025A9"/>
                    </a:solidFill>
                    <a:latin typeface="Sylfaen" pitchFamily="18" charset="0"/>
                  </a:rPr>
                  <a:t>:</a:t>
                </a:r>
                <a:endParaRPr lang="ru-RU" sz="1800" dirty="0">
                  <a:solidFill>
                    <a:srgbClr val="9025A9"/>
                  </a:solidFill>
                  <a:latin typeface="Sylfaen" pitchFamily="18" charset="0"/>
                </a:endParaRPr>
              </a:p>
            </p:txBody>
          </p:sp>
        </mc:Choice>
        <mc:Fallback xmlns="">
          <p:sp>
            <p:nvSpPr>
              <p:cNvPr id="12298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725" y="664269"/>
                <a:ext cx="8245475" cy="385170"/>
              </a:xfrm>
              <a:prstGeom prst="rect">
                <a:avLst/>
              </a:prstGeom>
              <a:blipFill rotWithShape="0">
                <a:blip r:embed="rId8"/>
                <a:stretch>
                  <a:fillRect l="-665" t="-9524" b="-253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9" name="Text Box 74"/>
          <p:cNvSpPr txBox="1">
            <a:spLocks noChangeArrowheads="1"/>
          </p:cNvSpPr>
          <p:nvPr/>
        </p:nvSpPr>
        <p:spPr bwMode="auto">
          <a:xfrm>
            <a:off x="1614488" y="1035050"/>
            <a:ext cx="5287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E</a:t>
            </a:r>
            <a:r>
              <a:rPr lang="en-US" sz="1800" baseline="-25000" dirty="0">
                <a:solidFill>
                  <a:srgbClr val="9025A9"/>
                </a:solidFill>
                <a:latin typeface="Sylfaen" pitchFamily="18" charset="0"/>
              </a:rPr>
              <a:t>B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= -2.9 </a:t>
            </a:r>
            <a:r>
              <a:rPr lang="en-US" sz="1800" dirty="0" err="1">
                <a:solidFill>
                  <a:srgbClr val="9025A9"/>
                </a:solidFill>
                <a:latin typeface="Sylfaen" pitchFamily="18" charset="0"/>
              </a:rPr>
              <a:t>keV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  </a:t>
            </a:r>
            <a:r>
              <a:rPr lang="en-US" sz="1800" dirty="0" err="1">
                <a:solidFill>
                  <a:srgbClr val="9025A9"/>
                </a:solidFill>
                <a:latin typeface="Sylfaen" pitchFamily="18" charset="0"/>
              </a:rPr>
              <a:t>r</a:t>
            </a:r>
            <a:r>
              <a:rPr lang="en-US" sz="1800" baseline="-25000" dirty="0" err="1">
                <a:solidFill>
                  <a:srgbClr val="9025A9"/>
                </a:solidFill>
                <a:latin typeface="Sylfaen" pitchFamily="18" charset="0"/>
              </a:rPr>
              <a:t>B</a:t>
            </a:r>
            <a:r>
              <a:rPr lang="en-US" sz="1800" baseline="-25000" dirty="0">
                <a:solidFill>
                  <a:srgbClr val="9025A9"/>
                </a:solidFill>
                <a:latin typeface="Sylfaen" pitchFamily="18" charset="0"/>
              </a:rPr>
              <a:t>  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= </a:t>
            </a:r>
            <a:r>
              <a:rPr lang="en-US" sz="1800" dirty="0" smtClean="0">
                <a:solidFill>
                  <a:srgbClr val="9025A9"/>
                </a:solidFill>
                <a:latin typeface="Sylfaen" pitchFamily="18" charset="0"/>
              </a:rPr>
              <a:t>249 </a:t>
            </a:r>
            <a:r>
              <a:rPr lang="en-US" sz="1800" dirty="0" err="1">
                <a:solidFill>
                  <a:srgbClr val="9025A9"/>
                </a:solidFill>
                <a:latin typeface="Sylfaen" pitchFamily="18" charset="0"/>
              </a:rPr>
              <a:t>fm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    </a:t>
            </a:r>
            <a:r>
              <a:rPr lang="en-US" sz="1800" dirty="0" err="1">
                <a:solidFill>
                  <a:srgbClr val="9025A9"/>
                </a:solidFill>
                <a:latin typeface="Sylfaen" pitchFamily="18" charset="0"/>
              </a:rPr>
              <a:t>p</a:t>
            </a:r>
            <a:r>
              <a:rPr lang="en-US" sz="1800" baseline="-25000" dirty="0" err="1">
                <a:solidFill>
                  <a:srgbClr val="9025A9"/>
                </a:solidFill>
                <a:latin typeface="Sylfaen" pitchFamily="18" charset="0"/>
              </a:rPr>
              <a:t>B</a:t>
            </a:r>
            <a:r>
              <a:rPr lang="en-US" sz="1800" baseline="-25000" dirty="0">
                <a:solidFill>
                  <a:srgbClr val="9025A9"/>
                </a:solidFill>
                <a:latin typeface="Sylfaen" pitchFamily="18" charset="0"/>
              </a:rPr>
              <a:t> </a:t>
            </a:r>
            <a:r>
              <a:rPr lang="en-US" sz="1800" dirty="0" smtClean="0">
                <a:solidFill>
                  <a:srgbClr val="9025A9"/>
                </a:solidFill>
                <a:latin typeface="Sylfaen" pitchFamily="18" charset="0"/>
                <a:cs typeface="Times New Roman" pitchFamily="18" charset="0"/>
              </a:rPr>
              <a:t>= </a:t>
            </a:r>
            <a:r>
              <a:rPr lang="en-US" sz="1800" dirty="0" smtClean="0">
                <a:solidFill>
                  <a:srgbClr val="9025A9"/>
                </a:solidFill>
                <a:latin typeface="Sylfaen" pitchFamily="18" charset="0"/>
              </a:rPr>
              <a:t>0.79 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MeV</a:t>
            </a:r>
            <a:endParaRPr lang="ru-RU" sz="1800" dirty="0">
              <a:solidFill>
                <a:srgbClr val="9025A9"/>
              </a:solidFill>
              <a:latin typeface="Sylfaen" pitchFamily="18" charset="0"/>
            </a:endParaRPr>
          </a:p>
        </p:txBody>
      </p:sp>
      <p:sp>
        <p:nvSpPr>
          <p:cNvPr id="12300" name="Text Box 75"/>
          <p:cNvSpPr txBox="1">
            <a:spLocks noChangeArrowheads="1"/>
          </p:cNvSpPr>
          <p:nvPr/>
        </p:nvSpPr>
        <p:spPr bwMode="auto">
          <a:xfrm>
            <a:off x="2622993" y="1484072"/>
            <a:ext cx="34855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The </a:t>
            </a:r>
            <a:r>
              <a:rPr lang="en-US" sz="1800" i="1" dirty="0">
                <a:solidFill>
                  <a:srgbClr val="9025A9"/>
                </a:solidFill>
                <a:latin typeface="Sylfaen" pitchFamily="18" charset="0"/>
              </a:rPr>
              <a:t>K</a:t>
            </a:r>
            <a:r>
              <a:rPr lang="en-US" sz="1800" i="1" dirty="0">
                <a:solidFill>
                  <a:srgbClr val="9025A9"/>
                </a:solidFill>
                <a:latin typeface="Sylfaen" pitchFamily="18" charset="0"/>
                <a:sym typeface="Symbol" pitchFamily="18" charset="2"/>
              </a:rPr>
              <a:t>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  <a:sym typeface="Symbol" pitchFamily="18" charset="2"/>
              </a:rPr>
              <a:t>-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atom lifetime </a:t>
            </a:r>
            <a:r>
              <a:rPr lang="en-US" sz="1800" dirty="0" smtClean="0">
                <a:solidFill>
                  <a:srgbClr val="9025A9"/>
                </a:solidFill>
                <a:latin typeface="Sylfaen" pitchFamily="18" charset="0"/>
              </a:rPr>
              <a:t>ground 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state </a:t>
            </a:r>
            <a:r>
              <a:rPr lang="en-US" sz="1800" dirty="0" smtClean="0">
                <a:solidFill>
                  <a:srgbClr val="9025A9"/>
                </a:solidFill>
                <a:latin typeface="Sylfaen" pitchFamily="18" charset="0"/>
              </a:rPr>
              <a:t>1S, 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  <a:sym typeface="Symbol" pitchFamily="18" charset="2"/>
              </a:rPr>
              <a:t>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=1/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  <a:sym typeface="Symbol" pitchFamily="18" charset="2"/>
              </a:rPr>
              <a:t> 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is dominated by the annihilation process into </a:t>
            </a:r>
            <a:r>
              <a:rPr lang="en-US" sz="1800" i="1" dirty="0">
                <a:solidFill>
                  <a:srgbClr val="9025A9"/>
                </a:solidFill>
                <a:latin typeface="Sylfaen" pitchFamily="18" charset="0"/>
                <a:sym typeface="Symbol" pitchFamily="18" charset="2"/>
              </a:rPr>
              <a:t>K</a:t>
            </a:r>
            <a:r>
              <a:rPr lang="en-US" sz="1800" baseline="30000" dirty="0">
                <a:solidFill>
                  <a:srgbClr val="9025A9"/>
                </a:solidFill>
                <a:latin typeface="Sylfaen" pitchFamily="18" charset="0"/>
              </a:rPr>
              <a:t>0</a:t>
            </a:r>
            <a:r>
              <a:rPr lang="en-US" sz="1800" i="1" dirty="0">
                <a:solidFill>
                  <a:srgbClr val="9025A9"/>
                </a:solidFill>
                <a:latin typeface="Sylfaen" pitchFamily="18" charset="0"/>
                <a:sym typeface="Symbol" pitchFamily="18" charset="2"/>
              </a:rPr>
              <a:t></a:t>
            </a:r>
            <a:r>
              <a:rPr lang="en-US" sz="1800" baseline="30000" dirty="0">
                <a:solidFill>
                  <a:srgbClr val="9025A9"/>
                </a:solidFill>
                <a:latin typeface="Sylfaen" pitchFamily="18" charset="0"/>
              </a:rPr>
              <a:t>0</a:t>
            </a:r>
            <a:r>
              <a:rPr lang="en-US" sz="1800" dirty="0">
                <a:solidFill>
                  <a:srgbClr val="9025A9"/>
                </a:solidFill>
                <a:latin typeface="Sylfaen" pitchFamily="18" charset="0"/>
              </a:rPr>
              <a:t>:</a:t>
            </a:r>
          </a:p>
        </p:txBody>
      </p:sp>
      <p:sp>
        <p:nvSpPr>
          <p:cNvPr id="37" name="WordArt 98"/>
          <p:cNvSpPr>
            <a:spLocks noChangeArrowheads="1" noChangeShapeType="1" noTextEdit="1"/>
          </p:cNvSpPr>
          <p:nvPr/>
        </p:nvSpPr>
        <p:spPr bwMode="auto">
          <a:xfrm>
            <a:off x="1826088" y="53181"/>
            <a:ext cx="5491824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K</a:t>
            </a:r>
            <a:r>
              <a:rPr lang="en-US" sz="3600" i="1" kern="10" spc="50" baseline="3000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+</a:t>
            </a:r>
            <a:r>
              <a:rPr lang="el-GR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600" i="1" kern="10" spc="50" baseline="3000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-</a:t>
            </a: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and</a:t>
            </a:r>
            <a:r>
              <a:rPr lang="el-GR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</a:t>
            </a: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K</a:t>
            </a:r>
            <a:r>
              <a:rPr lang="en-US" sz="3600" i="1" kern="10" spc="50" baseline="3000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-</a:t>
            </a:r>
            <a:r>
              <a:rPr lang="el-GR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π</a:t>
            </a:r>
            <a:r>
              <a:rPr lang="en-US" sz="3600" i="1" kern="10" spc="50" baseline="3000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+</a:t>
            </a: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  <a:ea typeface="MS PGothic" pitchFamily="34" charset="-128"/>
                <a:cs typeface="Times New Roman"/>
              </a:rPr>
              <a:t> atoms lifetime</a:t>
            </a:r>
            <a:endParaRPr lang="en-US" sz="3600" i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E08A3310-9B63-4B28-922F-7FA6EBCA85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8031" y="2682180"/>
                <a:ext cx="492391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b>
                              </m:sSub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3/2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nor/>
                            </m:rPr>
                            <a:rPr lang="ru-RU" b="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(1+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31" y="2682180"/>
                <a:ext cx="4923912" cy="6938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77481" y="2398215"/>
                <a:ext cx="17054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=109 </m:t>
                      </m:r>
                      <m:r>
                        <m:rPr>
                          <m:nor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MeV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481" y="2398215"/>
                <a:ext cx="1705403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867" t="-2174" r="-1075" b="-34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500030" y="2769939"/>
                <a:ext cx="17339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=11.8 </m:t>
                      </m:r>
                      <m:r>
                        <m:rPr>
                          <m:nor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MeV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ru-RU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30" y="2769939"/>
                <a:ext cx="1733936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807" r="-1053" b="-34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97980" y="3472905"/>
            <a:ext cx="5505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accent6"/>
                </a:solidFill>
              </a:rPr>
              <a:t>[</a:t>
            </a:r>
            <a:r>
              <a:rPr lang="en-US" sz="2000" b="0" dirty="0" err="1">
                <a:solidFill>
                  <a:schemeClr val="accent6"/>
                </a:solidFill>
              </a:rPr>
              <a:t>S.Bilenky</a:t>
            </a:r>
            <a:r>
              <a:rPr lang="en-US" sz="2000" b="0" dirty="0">
                <a:solidFill>
                  <a:schemeClr val="accent6"/>
                </a:solidFill>
              </a:rPr>
              <a:t> et al., </a:t>
            </a:r>
            <a:r>
              <a:rPr lang="en-US" sz="2000" b="0" dirty="0" err="1">
                <a:solidFill>
                  <a:schemeClr val="accent6"/>
                </a:solidFill>
              </a:rPr>
              <a:t>Sov</a:t>
            </a:r>
            <a:r>
              <a:rPr lang="en-US" sz="2000" b="0" dirty="0">
                <a:solidFill>
                  <a:schemeClr val="accent6"/>
                </a:solidFill>
              </a:rPr>
              <a:t>. J. </a:t>
            </a:r>
            <a:r>
              <a:rPr lang="en-US" sz="2000" b="0" dirty="0" err="1">
                <a:solidFill>
                  <a:schemeClr val="accent6"/>
                </a:solidFill>
              </a:rPr>
              <a:t>Nucl</a:t>
            </a:r>
            <a:r>
              <a:rPr lang="en-US" sz="2000" b="0" dirty="0">
                <a:solidFill>
                  <a:schemeClr val="accent6"/>
                </a:solidFill>
              </a:rPr>
              <a:t>. Phys. 10 (1969) 469]</a:t>
            </a:r>
          </a:p>
          <a:p>
            <a:r>
              <a:rPr lang="en-US" sz="2000" b="0" dirty="0">
                <a:solidFill>
                  <a:schemeClr val="accent6"/>
                </a:solidFill>
              </a:rPr>
              <a:t>[J. </a:t>
            </a:r>
            <a:r>
              <a:rPr lang="en-US" sz="2000" b="0" dirty="0" err="1">
                <a:solidFill>
                  <a:schemeClr val="accent6"/>
                </a:solidFill>
              </a:rPr>
              <a:t>Schweizer</a:t>
            </a:r>
            <a:r>
              <a:rPr lang="en-US" sz="2000" b="0" dirty="0">
                <a:solidFill>
                  <a:schemeClr val="accent6"/>
                </a:solidFill>
              </a:rPr>
              <a:t>, Phys. </a:t>
            </a:r>
            <a:r>
              <a:rPr lang="en-US" sz="2000" b="0" dirty="0" err="1">
                <a:solidFill>
                  <a:schemeClr val="accent6"/>
                </a:solidFill>
              </a:rPr>
              <a:t>Lett</a:t>
            </a:r>
            <a:r>
              <a:rPr lang="en-US" sz="2000" b="0" dirty="0">
                <a:solidFill>
                  <a:schemeClr val="accent6"/>
                </a:solidFill>
              </a:rPr>
              <a:t>. B 587 (2004) 33]</a:t>
            </a:r>
            <a:endParaRPr lang="ru-RU" sz="2000" b="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70374" y="3144262"/>
                <a:ext cx="19906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=0.040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±0.022</m:t>
                      </m:r>
                    </m:oMath>
                  </m:oMathPara>
                </a14:m>
                <a:endParaRPr lang="ru-RU" sz="1800" b="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374" y="3144262"/>
                <a:ext cx="1990673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446" r="-244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88" y="4183318"/>
            <a:ext cx="6888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SU(3) </a:t>
            </a:r>
            <a:r>
              <a:rPr lang="en-US" sz="2000" b="0" dirty="0" err="1"/>
              <a:t>ChPT</a:t>
            </a:r>
            <a:r>
              <a:rPr lang="en-US" sz="2000" b="0" dirty="0"/>
              <a:t> predictions </a:t>
            </a:r>
            <a:r>
              <a:rPr lang="en-US" sz="2000" b="0" dirty="0">
                <a:solidFill>
                  <a:schemeClr val="accent6"/>
                </a:solidFill>
              </a:rPr>
              <a:t>[J. </a:t>
            </a:r>
            <a:r>
              <a:rPr lang="en-US" sz="2000" b="0" dirty="0" err="1">
                <a:solidFill>
                  <a:schemeClr val="accent6"/>
                </a:solidFill>
              </a:rPr>
              <a:t>Bijnens</a:t>
            </a:r>
            <a:r>
              <a:rPr lang="en-US" sz="2000" b="0" dirty="0">
                <a:solidFill>
                  <a:schemeClr val="accent6"/>
                </a:solidFill>
              </a:rPr>
              <a:t> et al. JHEP 0405 (2004) 036</a:t>
            </a:r>
            <a:r>
              <a:rPr lang="en-US" sz="2000" b="0" dirty="0" smtClean="0">
                <a:solidFill>
                  <a:schemeClr val="accent6"/>
                </a:solidFill>
              </a:rPr>
              <a:t>]</a:t>
            </a:r>
            <a:endParaRPr lang="ru-RU" sz="2000" b="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68" y="4579097"/>
                <a:ext cx="6474646" cy="8281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d>
                        <m:dPr>
                          <m:ctrlPr>
                            <a:rPr lang="en-US" sz="1800" b="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b>
                          </m:sSub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1/3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sSubSup>
                        <m:sSub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=0.071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𝐶𝐴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→0.079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0.89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US" sz="20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→0.090±0.005</m:t>
                      </m:r>
                      <m:r>
                        <m:rPr>
                          <m:nor/>
                        </m:rPr>
                        <a:rPr lang="en-US" sz="2000" b="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dispersion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0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=(3.5±0.4)×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−15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ru-RU" sz="20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" y="4579097"/>
                <a:ext cx="6474646" cy="828175"/>
              </a:xfrm>
              <a:prstGeom prst="rect">
                <a:avLst/>
              </a:prstGeom>
              <a:blipFill rotWithShape="0">
                <a:blip r:embed="rId13"/>
                <a:stretch>
                  <a:fillRect l="-188" b="-13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403079" y="4672184"/>
            <a:ext cx="280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b="0" dirty="0">
                <a:solidFill>
                  <a:schemeClr val="accent6"/>
                </a:solidFill>
              </a:rPr>
              <a:t>[</a:t>
            </a:r>
            <a:r>
              <a:rPr lang="da-DK" sz="1800" b="0" dirty="0" smtClean="0">
                <a:solidFill>
                  <a:schemeClr val="accent6"/>
                </a:solidFill>
              </a:rPr>
              <a:t>P.Buttiker </a:t>
            </a:r>
            <a:r>
              <a:rPr lang="da-DK" sz="1800" b="0" dirty="0">
                <a:solidFill>
                  <a:schemeClr val="accent6"/>
                </a:solidFill>
              </a:rPr>
              <a:t>et al., Eur. Phys. </a:t>
            </a:r>
            <a:endParaRPr lang="da-DK" sz="1800" b="0" dirty="0" smtClean="0">
              <a:solidFill>
                <a:schemeClr val="accent6"/>
              </a:solidFill>
            </a:endParaRPr>
          </a:p>
          <a:p>
            <a:r>
              <a:rPr lang="da-DK" sz="1800" b="0" dirty="0" smtClean="0">
                <a:solidFill>
                  <a:schemeClr val="accent6"/>
                </a:solidFill>
              </a:rPr>
              <a:t>J</a:t>
            </a:r>
            <a:r>
              <a:rPr lang="da-DK" sz="1800" b="0" dirty="0">
                <a:solidFill>
                  <a:schemeClr val="accent6"/>
                </a:solidFill>
              </a:rPr>
              <a:t>. C33 (2004) 409]</a:t>
            </a:r>
            <a:endParaRPr lang="ru-RU" sz="1800" b="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26" y="5487736"/>
            <a:ext cx="591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Lattice QCD calculations of </a:t>
            </a:r>
            <a:r>
              <a:rPr lang="en-US" sz="2000" b="0" dirty="0" err="1" smtClean="0">
                <a:solidFill>
                  <a:srgbClr val="FF0000"/>
                </a:solidFill>
              </a:rPr>
              <a:t>ChPT</a:t>
            </a:r>
            <a:r>
              <a:rPr lang="en-US" sz="2000" b="0" dirty="0" smtClean="0">
                <a:solidFill>
                  <a:srgbClr val="FF0000"/>
                </a:solidFill>
              </a:rPr>
              <a:t> low energy constant </a:t>
            </a:r>
            <a:endParaRPr lang="ru-RU" sz="2000" b="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04" y="5838612"/>
            <a:ext cx="4773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6"/>
                </a:solidFill>
              </a:rPr>
              <a:t>[NPLQCD, Phys. Rev. D74 (2006) 114503] </a:t>
            </a:r>
            <a:endParaRPr lang="en-US" sz="1800" b="0" dirty="0" smtClean="0">
              <a:solidFill>
                <a:schemeClr val="accent6"/>
              </a:solidFill>
            </a:endParaRPr>
          </a:p>
          <a:p>
            <a:r>
              <a:rPr lang="en-US" sz="1800" b="0" dirty="0" smtClean="0">
                <a:solidFill>
                  <a:schemeClr val="accent6"/>
                </a:solidFill>
              </a:rPr>
              <a:t>[</a:t>
            </a:r>
            <a:r>
              <a:rPr lang="en-US" sz="1800" b="0" dirty="0" err="1">
                <a:solidFill>
                  <a:schemeClr val="accent6"/>
                </a:solidFill>
              </a:rPr>
              <a:t>Z.Fu</a:t>
            </a:r>
            <a:r>
              <a:rPr lang="en-US" sz="1800" b="0" dirty="0">
                <a:solidFill>
                  <a:schemeClr val="accent6"/>
                </a:solidFill>
              </a:rPr>
              <a:t>, Phys. Rev. D85 (2012) 074501</a:t>
            </a:r>
            <a:r>
              <a:rPr lang="en-US" sz="1800" b="0" dirty="0" smtClean="0">
                <a:solidFill>
                  <a:schemeClr val="accent6"/>
                </a:solidFill>
              </a:rPr>
              <a:t>]</a:t>
            </a:r>
          </a:p>
          <a:p>
            <a:r>
              <a:rPr lang="en-US" sz="1800" b="0" dirty="0" smtClean="0">
                <a:solidFill>
                  <a:schemeClr val="accent6"/>
                </a:solidFill>
              </a:rPr>
              <a:t>[</a:t>
            </a:r>
            <a:r>
              <a:rPr lang="da-DK" sz="1800" b="0" dirty="0">
                <a:solidFill>
                  <a:schemeClr val="accent6"/>
                </a:solidFill>
              </a:rPr>
              <a:t>C.B. Lang et al., Phys. Rev. D86 (2012) 054508</a:t>
            </a:r>
            <a:r>
              <a:rPr lang="en-US" sz="1800" b="0" dirty="0" smtClean="0">
                <a:solidFill>
                  <a:schemeClr val="accent6"/>
                </a:solidFill>
              </a:rPr>
              <a:t>]</a:t>
            </a:r>
            <a:endParaRPr lang="en-US" sz="1800" b="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02934" y="5832272"/>
                <a:ext cx="3210815" cy="3201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=0.077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0.001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−0.005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+0.002</m:t>
                          </m:r>
                        </m:sup>
                      </m:sSub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34" y="5832272"/>
                <a:ext cx="3210815" cy="320152"/>
              </a:xfrm>
              <a:prstGeom prst="rect">
                <a:avLst/>
              </a:prstGeom>
              <a:blipFill rotWithShape="0">
                <a:blip r:embed="rId14"/>
                <a:stretch>
                  <a:fillRect l="-1328" r="-190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02934" y="6119564"/>
                <a:ext cx="31761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=0.0777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0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0.0013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±?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34" y="6119564"/>
                <a:ext cx="3176126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344" r="-1152" b="-2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21596" y="6427341"/>
                <a:ext cx="28747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=0.0811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0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143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596" y="6427341"/>
                <a:ext cx="2874761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695" r="-1271" b="-21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987425" y="1731963"/>
            <a:ext cx="7699375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120000"/>
              </a:lnSpc>
              <a:spcBef>
                <a:spcPct val="50000"/>
              </a:spcBef>
            </a:pPr>
            <a:r>
              <a:rPr lang="en-US" b="0" dirty="0">
                <a:solidFill>
                  <a:srgbClr val="AB10F0"/>
                </a:solidFill>
                <a:latin typeface="Sylfaen" pitchFamily="18" charset="0"/>
              </a:rPr>
              <a:t>The measurement of the </a:t>
            </a:r>
            <a:r>
              <a:rPr lang="en-US" sz="2800" b="0" i="1" dirty="0">
                <a:solidFill>
                  <a:srgbClr val="AB10F0"/>
                </a:solidFill>
                <a:latin typeface="Sylfaen" pitchFamily="18" charset="0"/>
              </a:rPr>
              <a:t>s-</a:t>
            </a:r>
            <a:r>
              <a:rPr lang="en-US" b="0" dirty="0">
                <a:solidFill>
                  <a:srgbClr val="AB10F0"/>
                </a:solidFill>
                <a:latin typeface="Sylfaen" pitchFamily="18" charset="0"/>
              </a:rPr>
              <a:t>wave</a:t>
            </a:r>
            <a:r>
              <a:rPr lang="en-US" sz="2800" b="0" dirty="0">
                <a:solidFill>
                  <a:srgbClr val="AB10F0"/>
                </a:solidFill>
                <a:latin typeface="Sylfaen" pitchFamily="18" charset="0"/>
              </a:rPr>
              <a:t> </a:t>
            </a:r>
            <a:r>
              <a:rPr lang="en-US" i="1" dirty="0" err="1">
                <a:solidFill>
                  <a:srgbClr val="E10FF1"/>
                </a:solidFill>
                <a:latin typeface="Symbol" pitchFamily="18" charset="2"/>
              </a:rPr>
              <a:t>pK</a:t>
            </a:r>
            <a:r>
              <a:rPr lang="en-US" b="0" i="1" dirty="0">
                <a:solidFill>
                  <a:srgbClr val="AB10F0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AB10F0"/>
                </a:solidFill>
                <a:latin typeface="Sylfaen" pitchFamily="18" charset="0"/>
              </a:rPr>
              <a:t>scattering lengths would test our understanding of the chiral 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</a:rPr>
              <a:t>SU(3)</a:t>
            </a:r>
            <a:r>
              <a:rPr lang="en-US" i="1" baseline="-25000" dirty="0">
                <a:solidFill>
                  <a:srgbClr val="E10FF1"/>
                </a:solidFill>
                <a:latin typeface="Sylfaen" pitchFamily="18" charset="0"/>
              </a:rPr>
              <a:t>L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</a:rPr>
              <a:t> 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  <a:sym typeface="Symbol" pitchFamily="18" charset="2"/>
              </a:rPr>
              <a:t> SU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</a:rPr>
              <a:t>(3)</a:t>
            </a:r>
            <a:r>
              <a:rPr lang="en-US" i="1" baseline="-25000" dirty="0">
                <a:solidFill>
                  <a:srgbClr val="E10FF1"/>
                </a:solidFill>
                <a:latin typeface="Sylfaen" pitchFamily="18" charset="0"/>
              </a:rPr>
              <a:t>R</a:t>
            </a:r>
            <a:r>
              <a:rPr lang="en-US" b="0" i="1" dirty="0">
                <a:solidFill>
                  <a:srgbClr val="AB10F0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AB10F0"/>
                </a:solidFill>
                <a:latin typeface="Sylfaen" pitchFamily="18" charset="0"/>
              </a:rPr>
              <a:t>symmetry  breaking of </a:t>
            </a:r>
            <a:r>
              <a:rPr lang="en-US" b="0" i="1" dirty="0">
                <a:solidFill>
                  <a:srgbClr val="AB10F0"/>
                </a:solidFill>
                <a:latin typeface="Sylfaen" pitchFamily="18" charset="0"/>
              </a:rPr>
              <a:t>QCD (</a:t>
            </a:r>
            <a:r>
              <a:rPr lang="en-US" sz="2800" b="0" i="1" dirty="0">
                <a:solidFill>
                  <a:srgbClr val="E10FF1"/>
                </a:solidFill>
                <a:latin typeface="Sylfaen" pitchFamily="18" charset="0"/>
              </a:rPr>
              <a:t>u, d</a:t>
            </a:r>
            <a:r>
              <a:rPr lang="ru-RU" b="0" i="1" dirty="0">
                <a:solidFill>
                  <a:srgbClr val="E10FF1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E10FF1"/>
                </a:solidFill>
                <a:latin typeface="Sylfaen" pitchFamily="18" charset="0"/>
              </a:rPr>
              <a:t>and</a:t>
            </a:r>
            <a:r>
              <a:rPr lang="en-US" b="0" i="1" dirty="0">
                <a:solidFill>
                  <a:srgbClr val="E10FF1"/>
                </a:solidFill>
                <a:latin typeface="Sylfaen" pitchFamily="18" charset="0"/>
              </a:rPr>
              <a:t> </a:t>
            </a:r>
            <a:r>
              <a:rPr lang="en-US" sz="2800" b="0" i="1" dirty="0">
                <a:solidFill>
                  <a:srgbClr val="E10FF1"/>
                </a:solidFill>
                <a:latin typeface="Sylfaen" pitchFamily="18" charset="0"/>
              </a:rPr>
              <a:t>s</a:t>
            </a:r>
            <a:r>
              <a:rPr lang="en-US" b="0" i="1" dirty="0">
                <a:solidFill>
                  <a:srgbClr val="E10FF1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E10FF1"/>
                </a:solidFill>
                <a:latin typeface="Sylfaen" pitchFamily="18" charset="0"/>
              </a:rPr>
              <a:t>quarks</a:t>
            </a:r>
            <a:r>
              <a:rPr lang="en-US" b="0" i="1" dirty="0">
                <a:solidFill>
                  <a:srgbClr val="AB10F0"/>
                </a:solidFill>
                <a:latin typeface="Sylfaen" pitchFamily="18" charset="0"/>
              </a:rPr>
              <a:t>),</a:t>
            </a:r>
            <a:r>
              <a:rPr lang="en-US" b="0" dirty="0">
                <a:solidFill>
                  <a:srgbClr val="AB10F0"/>
                </a:solidFill>
                <a:latin typeface="Sylfaen" pitchFamily="18" charset="0"/>
              </a:rPr>
              <a:t> while the measurement of </a:t>
            </a:r>
            <a:r>
              <a:rPr lang="en-US" i="1" dirty="0">
                <a:solidFill>
                  <a:srgbClr val="E10FF1"/>
                </a:solidFill>
                <a:latin typeface="Symbol" pitchFamily="18" charset="2"/>
              </a:rPr>
              <a:t>pp</a:t>
            </a:r>
            <a:r>
              <a:rPr lang="en-US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AB10F0"/>
                </a:solidFill>
                <a:latin typeface="Sylfaen" pitchFamily="18" charset="0"/>
              </a:rPr>
              <a:t>scattering lengths checks only the 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</a:rPr>
              <a:t>SU(2)</a:t>
            </a:r>
            <a:r>
              <a:rPr lang="en-US" i="1" baseline="-25000" dirty="0">
                <a:solidFill>
                  <a:srgbClr val="E10FF1"/>
                </a:solidFill>
                <a:latin typeface="Sylfaen" pitchFamily="18" charset="0"/>
              </a:rPr>
              <a:t>L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</a:rPr>
              <a:t> </a:t>
            </a:r>
            <a:r>
              <a:rPr lang="en-US" dirty="0">
                <a:solidFill>
                  <a:srgbClr val="E10FF1"/>
                </a:solidFill>
                <a:latin typeface="Sylfaen" pitchFamily="18" charset="0"/>
                <a:sym typeface="Symbol" pitchFamily="18" charset="2"/>
              </a:rPr>
              <a:t>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  <a:sym typeface="Symbol" pitchFamily="18" charset="2"/>
              </a:rPr>
              <a:t> SU</a:t>
            </a:r>
            <a:r>
              <a:rPr lang="en-US" i="1" dirty="0">
                <a:solidFill>
                  <a:srgbClr val="E10FF1"/>
                </a:solidFill>
                <a:latin typeface="Sylfaen" pitchFamily="18" charset="0"/>
              </a:rPr>
              <a:t>(2)</a:t>
            </a:r>
            <a:r>
              <a:rPr lang="en-US" i="1" baseline="-25000" dirty="0">
                <a:solidFill>
                  <a:srgbClr val="E10FF1"/>
                </a:solidFill>
                <a:latin typeface="Sylfaen" pitchFamily="18" charset="0"/>
              </a:rPr>
              <a:t>R</a:t>
            </a:r>
            <a:r>
              <a:rPr lang="en-US" b="0" i="1" dirty="0">
                <a:solidFill>
                  <a:srgbClr val="AB10F0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AB10F0"/>
                </a:solidFill>
                <a:latin typeface="Sylfaen" pitchFamily="18" charset="0"/>
              </a:rPr>
              <a:t>symmetry  breaking</a:t>
            </a:r>
            <a:r>
              <a:rPr lang="en-US" b="0" i="1" dirty="0">
                <a:solidFill>
                  <a:srgbClr val="AB10F0"/>
                </a:solidFill>
                <a:latin typeface="Sylfaen" pitchFamily="18" charset="0"/>
              </a:rPr>
              <a:t> (</a:t>
            </a:r>
            <a:r>
              <a:rPr lang="en-US" sz="2800" b="0" i="1" dirty="0">
                <a:solidFill>
                  <a:srgbClr val="E10FF1"/>
                </a:solidFill>
                <a:latin typeface="Sylfaen" pitchFamily="18" charset="0"/>
              </a:rPr>
              <a:t>u, d</a:t>
            </a:r>
            <a:r>
              <a:rPr lang="en-US" b="0" i="1" dirty="0">
                <a:solidFill>
                  <a:srgbClr val="E10FF1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E10FF1"/>
                </a:solidFill>
                <a:latin typeface="Sylfaen" pitchFamily="18" charset="0"/>
              </a:rPr>
              <a:t>quarks</a:t>
            </a:r>
            <a:r>
              <a:rPr lang="en-US" b="0" i="1" dirty="0">
                <a:solidFill>
                  <a:srgbClr val="AB10F0"/>
                </a:solidFill>
                <a:latin typeface="Sylfaen" pitchFamily="18" charset="0"/>
              </a:rPr>
              <a:t>).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838200" y="914400"/>
            <a:ext cx="73723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2813">
              <a:lnSpc>
                <a:spcPct val="80000"/>
              </a:lnSpc>
            </a:pPr>
            <a:r>
              <a:rPr lang="en-US" sz="2800" b="0">
                <a:solidFill>
                  <a:srgbClr val="AB10F0"/>
                </a:solidFill>
                <a:latin typeface="Sylfaen" pitchFamily="18" charset="0"/>
                <a:sym typeface="Symbol" pitchFamily="18" charset="2"/>
              </a:rPr>
              <a:t>What new will be known if </a:t>
            </a:r>
            <a:r>
              <a:rPr lang="en-US" sz="2800" b="0" i="1">
                <a:solidFill>
                  <a:srgbClr val="AB10F0"/>
                </a:solidFill>
                <a:latin typeface="Sylfaen" pitchFamily="18" charset="0"/>
                <a:sym typeface="Symbol" pitchFamily="18" charset="2"/>
              </a:rPr>
              <a:t>K</a:t>
            </a:r>
            <a:r>
              <a:rPr lang="en-US" sz="2800" b="0">
                <a:solidFill>
                  <a:srgbClr val="AB10F0"/>
                </a:solidFill>
                <a:latin typeface="Sylfaen" pitchFamily="18" charset="0"/>
              </a:rPr>
              <a:t> scattering length will be measured?</a:t>
            </a:r>
            <a:endParaRPr lang="ru-RU" sz="2800" b="0">
              <a:solidFill>
                <a:srgbClr val="AB10F0"/>
              </a:solidFill>
              <a:latin typeface="Sylfaen" pitchFamily="18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22275" y="4724400"/>
            <a:ext cx="82645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lnSpc>
                <a:spcPct val="90000"/>
              </a:lnSpc>
              <a:spcBef>
                <a:spcPct val="50000"/>
              </a:spcBef>
            </a:pPr>
            <a:r>
              <a:rPr lang="en-US" b="0" dirty="0">
                <a:solidFill>
                  <a:srgbClr val="D60093"/>
                </a:solidFill>
                <a:latin typeface="Sylfaen" pitchFamily="18" charset="0"/>
              </a:rPr>
              <a:t>This is the principal difference between</a:t>
            </a:r>
            <a:r>
              <a:rPr lang="en-US" b="0" i="1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i="1" dirty="0">
                <a:solidFill>
                  <a:srgbClr val="E10FF1"/>
                </a:solidFill>
                <a:latin typeface="Symbol" pitchFamily="18" charset="2"/>
              </a:rPr>
              <a:t>pp</a:t>
            </a:r>
            <a:r>
              <a:rPr lang="en-US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D60093"/>
                </a:solidFill>
                <a:latin typeface="Sylfaen" pitchFamily="18" charset="0"/>
              </a:rPr>
              <a:t>and</a:t>
            </a:r>
            <a:r>
              <a:rPr lang="en-US" b="0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i="1" dirty="0" err="1">
                <a:solidFill>
                  <a:srgbClr val="E10FF1"/>
                </a:solidFill>
                <a:latin typeface="Symbol" pitchFamily="18" charset="2"/>
              </a:rPr>
              <a:t>pK</a:t>
            </a:r>
            <a:r>
              <a:rPr lang="en-US" b="0" dirty="0">
                <a:solidFill>
                  <a:srgbClr val="0000FF"/>
                </a:solidFill>
                <a:latin typeface="Sylfaen" pitchFamily="18" charset="0"/>
              </a:rPr>
              <a:t> </a:t>
            </a:r>
            <a:r>
              <a:rPr lang="en-US" b="0" dirty="0">
                <a:solidFill>
                  <a:srgbClr val="D60093"/>
                </a:solidFill>
                <a:latin typeface="Sylfaen" pitchFamily="18" charset="0"/>
              </a:rPr>
              <a:t>scattering!</a:t>
            </a: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685800" y="5486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AB10F0"/>
                </a:solidFill>
                <a:latin typeface="Sylfaen" pitchFamily="18" charset="0"/>
              </a:rPr>
              <a:t>Experimental data on the </a:t>
            </a:r>
            <a:r>
              <a:rPr lang="en-US" i="1">
                <a:solidFill>
                  <a:srgbClr val="E10FF1"/>
                </a:solidFill>
                <a:latin typeface="Symbol" pitchFamily="18" charset="2"/>
              </a:rPr>
              <a:t>pK</a:t>
            </a:r>
            <a:r>
              <a:rPr lang="en-US" b="0">
                <a:solidFill>
                  <a:srgbClr val="AB10F0"/>
                </a:solidFill>
                <a:latin typeface="Sylfaen" pitchFamily="18" charset="0"/>
              </a:rPr>
              <a:t> low-energy phases are absent</a:t>
            </a:r>
          </a:p>
        </p:txBody>
      </p:sp>
      <p:sp>
        <p:nvSpPr>
          <p:cNvPr id="9223" name="WordArt 98"/>
          <p:cNvSpPr>
            <a:spLocks noChangeArrowheads="1" noChangeShapeType="1" noTextEdit="1"/>
          </p:cNvSpPr>
          <p:nvPr/>
        </p:nvSpPr>
        <p:spPr bwMode="auto">
          <a:xfrm>
            <a:off x="2741613" y="52388"/>
            <a:ext cx="3660775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π</a:t>
            </a: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K scattering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CD460758-286A-4B4C-8463-84A889C0A4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752FB5"/>
                </a:solidFill>
                <a:latin typeface="Sylfaen" charset="0"/>
                <a:ea typeface="ＭＳ Ｐゴシック" charset="0"/>
              </a:rPr>
              <a:t>For the charged pairs from the short-lived sources and small relative momentum Q there is strong Coulomb interaction in the final state.</a:t>
            </a:r>
          </a:p>
          <a:p>
            <a:pPr>
              <a:defRPr/>
            </a:pPr>
            <a:r>
              <a:rPr lang="en-US">
                <a:solidFill>
                  <a:srgbClr val="752FB5"/>
                </a:solidFill>
                <a:latin typeface="Sylfaen" charset="0"/>
                <a:ea typeface="ＭＳ Ｐゴシック" charset="0"/>
              </a:rPr>
              <a:t>This interaction increases the production yield of the free pairs with Q decreasing and creates atoms.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3810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752FB5"/>
                </a:solidFill>
                <a:latin typeface="Sylfaen" charset="0"/>
                <a:ea typeface="ＭＳ Ｐゴシック" charset="0"/>
              </a:rPr>
              <a:t>There is precise ratio between the number of produced Coulomb pairs (N</a:t>
            </a:r>
            <a:r>
              <a:rPr lang="en-US" baseline="-25000">
                <a:solidFill>
                  <a:srgbClr val="752FB5"/>
                </a:solidFill>
                <a:latin typeface="Sylfaen" charset="0"/>
                <a:ea typeface="ＭＳ Ｐゴシック" charset="0"/>
              </a:rPr>
              <a:t>C</a:t>
            </a:r>
            <a:r>
              <a:rPr lang="en-US">
                <a:solidFill>
                  <a:srgbClr val="752FB5"/>
                </a:solidFill>
                <a:latin typeface="Sylfaen" charset="0"/>
                <a:ea typeface="ＭＳ Ｐゴシック" charset="0"/>
              </a:rPr>
              <a:t>) with small Q and the number of atoms (N</a:t>
            </a:r>
            <a:r>
              <a:rPr lang="en-US" baseline="-25000">
                <a:solidFill>
                  <a:srgbClr val="752FB5"/>
                </a:solidFill>
                <a:latin typeface="Sylfaen" charset="0"/>
                <a:ea typeface="ＭＳ Ｐゴシック" charset="0"/>
              </a:rPr>
              <a:t>A</a:t>
            </a:r>
            <a:r>
              <a:rPr lang="en-US">
                <a:solidFill>
                  <a:srgbClr val="752FB5"/>
                </a:solidFill>
                <a:latin typeface="Sylfaen" charset="0"/>
                <a:ea typeface="ＭＳ Ｐゴシック" charset="0"/>
              </a:rPr>
              <a:t>) produced simultaneously with these Coulomb pairs:</a:t>
            </a:r>
          </a:p>
        </p:txBody>
      </p:sp>
      <p:graphicFrame>
        <p:nvGraphicFramePr>
          <p:cNvPr id="16388" name="Object 10"/>
          <p:cNvGraphicFramePr>
            <a:graphicFrameLocks noChangeAspect="1"/>
          </p:cNvGraphicFramePr>
          <p:nvPr/>
        </p:nvGraphicFramePr>
        <p:xfrm>
          <a:off x="2209800" y="5029200"/>
          <a:ext cx="47196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4" imgW="2679700" imgH="431800" progId="">
                  <p:embed/>
                </p:oleObj>
              </mc:Choice>
              <mc:Fallback>
                <p:oleObj name="Equation" r:id="rId4" imgW="2679700" imgH="4318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4719638" cy="762000"/>
                      </a:xfrm>
                      <a:prstGeom prst="rect">
                        <a:avLst/>
                      </a:prstGeom>
                      <a:solidFill>
                        <a:srgbClr val="B5F165"/>
                      </a:solidFill>
                      <a:ln w="9525">
                        <a:solidFill>
                          <a:srgbClr val="06642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31788" y="2871788"/>
            <a:ext cx="990600" cy="0"/>
          </a:xfrm>
          <a:prstGeom prst="line">
            <a:avLst/>
          </a:prstGeom>
          <a:noFill/>
          <a:ln w="28575">
            <a:solidFill>
              <a:srgbClr val="0664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1322388" y="2566988"/>
            <a:ext cx="914400" cy="30480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598988" y="2871788"/>
            <a:ext cx="990600" cy="0"/>
          </a:xfrm>
          <a:prstGeom prst="line">
            <a:avLst/>
          </a:prstGeom>
          <a:noFill/>
          <a:ln w="28575">
            <a:solidFill>
              <a:srgbClr val="0664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5589588" y="2643188"/>
            <a:ext cx="685800" cy="22860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322388" y="2871788"/>
            <a:ext cx="914400" cy="30480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589588" y="2871788"/>
            <a:ext cx="685800" cy="22860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1246188" y="2759075"/>
            <a:ext cx="228600" cy="228600"/>
          </a:xfrm>
          <a:prstGeom prst="ellipse">
            <a:avLst/>
          </a:prstGeom>
          <a:solidFill>
            <a:srgbClr val="B5F165"/>
          </a:solidFill>
          <a:ln w="9525">
            <a:solidFill>
              <a:srgbClr val="107E0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5513388" y="2755900"/>
            <a:ext cx="228600" cy="228600"/>
          </a:xfrm>
          <a:prstGeom prst="ellipse">
            <a:avLst/>
          </a:prstGeom>
          <a:solidFill>
            <a:srgbClr val="B5F165"/>
          </a:solidFill>
          <a:ln w="9525">
            <a:solidFill>
              <a:srgbClr val="107E0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6275388" y="2643188"/>
            <a:ext cx="914400" cy="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6275388" y="3100388"/>
            <a:ext cx="914400" cy="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>
            <a:off x="1703388" y="2719388"/>
            <a:ext cx="76200" cy="304800"/>
          </a:xfrm>
          <a:custGeom>
            <a:avLst/>
            <a:gdLst>
              <a:gd name="T0" fmla="*/ 76200 w 48"/>
              <a:gd name="T1" fmla="*/ 0 h 192"/>
              <a:gd name="T2" fmla="*/ 0 w 48"/>
              <a:gd name="T3" fmla="*/ 76200 h 192"/>
              <a:gd name="T4" fmla="*/ 76200 w 48"/>
              <a:gd name="T5" fmla="*/ 152400 h 192"/>
              <a:gd name="T6" fmla="*/ 0 w 48"/>
              <a:gd name="T7" fmla="*/ 228600 h 192"/>
              <a:gd name="T8" fmla="*/ 76200 w 48"/>
              <a:gd name="T9" fmla="*/ 30480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192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0" y="184"/>
                  <a:pt x="48" y="192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>
            <a:off x="1931988" y="2643188"/>
            <a:ext cx="76200" cy="457200"/>
          </a:xfrm>
          <a:custGeom>
            <a:avLst/>
            <a:gdLst>
              <a:gd name="T0" fmla="*/ 76200 w 48"/>
              <a:gd name="T1" fmla="*/ 0 h 288"/>
              <a:gd name="T2" fmla="*/ 0 w 48"/>
              <a:gd name="T3" fmla="*/ 76200 h 288"/>
              <a:gd name="T4" fmla="*/ 76200 w 48"/>
              <a:gd name="T5" fmla="*/ 152400 h 288"/>
              <a:gd name="T6" fmla="*/ 0 w 48"/>
              <a:gd name="T7" fmla="*/ 228600 h 288"/>
              <a:gd name="T8" fmla="*/ 76200 w 48"/>
              <a:gd name="T9" fmla="*/ 304800 h 288"/>
              <a:gd name="T10" fmla="*/ 0 w 48"/>
              <a:gd name="T11" fmla="*/ 381000 h 288"/>
              <a:gd name="T12" fmla="*/ 76200 w 48"/>
              <a:gd name="T13" fmla="*/ 457200 h 2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" h="288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8" y="176"/>
                  <a:pt x="48" y="192"/>
                </a:cubicBezTo>
                <a:cubicBezTo>
                  <a:pt x="48" y="208"/>
                  <a:pt x="0" y="224"/>
                  <a:pt x="0" y="240"/>
                </a:cubicBezTo>
                <a:cubicBezTo>
                  <a:pt x="0" y="256"/>
                  <a:pt x="40" y="280"/>
                  <a:pt x="48" y="288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5818188" y="2795588"/>
            <a:ext cx="76200" cy="152400"/>
          </a:xfrm>
          <a:custGeom>
            <a:avLst/>
            <a:gdLst>
              <a:gd name="T0" fmla="*/ 0 w 48"/>
              <a:gd name="T1" fmla="*/ 0 h 96"/>
              <a:gd name="T2" fmla="*/ 76200 w 48"/>
              <a:gd name="T3" fmla="*/ 76200 h 96"/>
              <a:gd name="T4" fmla="*/ 0 w 48"/>
              <a:gd name="T5" fmla="*/ 76200 h 96"/>
              <a:gd name="T6" fmla="*/ 76200 w 48"/>
              <a:gd name="T7" fmla="*/ 152400 h 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96">
                <a:moveTo>
                  <a:pt x="0" y="0"/>
                </a:moveTo>
                <a:cubicBezTo>
                  <a:pt x="24" y="20"/>
                  <a:pt x="48" y="40"/>
                  <a:pt x="48" y="48"/>
                </a:cubicBezTo>
                <a:cubicBezTo>
                  <a:pt x="48" y="56"/>
                  <a:pt x="0" y="40"/>
                  <a:pt x="0" y="48"/>
                </a:cubicBezTo>
                <a:cubicBezTo>
                  <a:pt x="0" y="56"/>
                  <a:pt x="40" y="88"/>
                  <a:pt x="48" y="96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5970588" y="2719388"/>
            <a:ext cx="76200" cy="304800"/>
          </a:xfrm>
          <a:custGeom>
            <a:avLst/>
            <a:gdLst>
              <a:gd name="T0" fmla="*/ 76200 w 48"/>
              <a:gd name="T1" fmla="*/ 0 h 192"/>
              <a:gd name="T2" fmla="*/ 0 w 48"/>
              <a:gd name="T3" fmla="*/ 76200 h 192"/>
              <a:gd name="T4" fmla="*/ 76200 w 48"/>
              <a:gd name="T5" fmla="*/ 152400 h 192"/>
              <a:gd name="T6" fmla="*/ 0 w 48"/>
              <a:gd name="T7" fmla="*/ 228600 h 192"/>
              <a:gd name="T8" fmla="*/ 76200 w 48"/>
              <a:gd name="T9" fmla="*/ 30480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192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0" y="184"/>
                  <a:pt x="48" y="192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8462" name="Freeform 30"/>
          <p:cNvSpPr>
            <a:spLocks/>
          </p:cNvSpPr>
          <p:nvPr/>
        </p:nvSpPr>
        <p:spPr bwMode="auto">
          <a:xfrm>
            <a:off x="6503988" y="2643188"/>
            <a:ext cx="76200" cy="457200"/>
          </a:xfrm>
          <a:custGeom>
            <a:avLst/>
            <a:gdLst>
              <a:gd name="T0" fmla="*/ 76200 w 48"/>
              <a:gd name="T1" fmla="*/ 0 h 288"/>
              <a:gd name="T2" fmla="*/ 0 w 48"/>
              <a:gd name="T3" fmla="*/ 76200 h 288"/>
              <a:gd name="T4" fmla="*/ 76200 w 48"/>
              <a:gd name="T5" fmla="*/ 152400 h 288"/>
              <a:gd name="T6" fmla="*/ 0 w 48"/>
              <a:gd name="T7" fmla="*/ 228600 h 288"/>
              <a:gd name="T8" fmla="*/ 76200 w 48"/>
              <a:gd name="T9" fmla="*/ 304800 h 288"/>
              <a:gd name="T10" fmla="*/ 0 w 48"/>
              <a:gd name="T11" fmla="*/ 381000 h 288"/>
              <a:gd name="T12" fmla="*/ 76200 w 48"/>
              <a:gd name="T13" fmla="*/ 457200 h 2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" h="288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8" y="176"/>
                  <a:pt x="48" y="192"/>
                </a:cubicBezTo>
                <a:cubicBezTo>
                  <a:pt x="48" y="208"/>
                  <a:pt x="0" y="224"/>
                  <a:pt x="0" y="240"/>
                </a:cubicBezTo>
                <a:cubicBezTo>
                  <a:pt x="0" y="256"/>
                  <a:pt x="40" y="280"/>
                  <a:pt x="48" y="288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8463" name="Freeform 31"/>
          <p:cNvSpPr>
            <a:spLocks/>
          </p:cNvSpPr>
          <p:nvPr/>
        </p:nvSpPr>
        <p:spPr bwMode="auto">
          <a:xfrm>
            <a:off x="6732588" y="2643188"/>
            <a:ext cx="76200" cy="457200"/>
          </a:xfrm>
          <a:custGeom>
            <a:avLst/>
            <a:gdLst>
              <a:gd name="T0" fmla="*/ 76200 w 48"/>
              <a:gd name="T1" fmla="*/ 0 h 288"/>
              <a:gd name="T2" fmla="*/ 0 w 48"/>
              <a:gd name="T3" fmla="*/ 76200 h 288"/>
              <a:gd name="T4" fmla="*/ 76200 w 48"/>
              <a:gd name="T5" fmla="*/ 152400 h 288"/>
              <a:gd name="T6" fmla="*/ 0 w 48"/>
              <a:gd name="T7" fmla="*/ 228600 h 288"/>
              <a:gd name="T8" fmla="*/ 76200 w 48"/>
              <a:gd name="T9" fmla="*/ 304800 h 288"/>
              <a:gd name="T10" fmla="*/ 0 w 48"/>
              <a:gd name="T11" fmla="*/ 381000 h 288"/>
              <a:gd name="T12" fmla="*/ 76200 w 48"/>
              <a:gd name="T13" fmla="*/ 457200 h 2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" h="288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8" y="176"/>
                  <a:pt x="48" y="192"/>
                </a:cubicBezTo>
                <a:cubicBezTo>
                  <a:pt x="48" y="208"/>
                  <a:pt x="0" y="224"/>
                  <a:pt x="0" y="240"/>
                </a:cubicBezTo>
                <a:cubicBezTo>
                  <a:pt x="0" y="256"/>
                  <a:pt x="40" y="280"/>
                  <a:pt x="48" y="288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6961188" y="2643188"/>
            <a:ext cx="76200" cy="457200"/>
          </a:xfrm>
          <a:custGeom>
            <a:avLst/>
            <a:gdLst>
              <a:gd name="T0" fmla="*/ 76200 w 48"/>
              <a:gd name="T1" fmla="*/ 0 h 288"/>
              <a:gd name="T2" fmla="*/ 0 w 48"/>
              <a:gd name="T3" fmla="*/ 76200 h 288"/>
              <a:gd name="T4" fmla="*/ 76200 w 48"/>
              <a:gd name="T5" fmla="*/ 152400 h 288"/>
              <a:gd name="T6" fmla="*/ 0 w 48"/>
              <a:gd name="T7" fmla="*/ 228600 h 288"/>
              <a:gd name="T8" fmla="*/ 76200 w 48"/>
              <a:gd name="T9" fmla="*/ 304800 h 288"/>
              <a:gd name="T10" fmla="*/ 0 w 48"/>
              <a:gd name="T11" fmla="*/ 381000 h 288"/>
              <a:gd name="T12" fmla="*/ 76200 w 48"/>
              <a:gd name="T13" fmla="*/ 457200 h 2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" h="288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8" y="176"/>
                  <a:pt x="48" y="192"/>
                </a:cubicBezTo>
                <a:cubicBezTo>
                  <a:pt x="48" y="208"/>
                  <a:pt x="0" y="224"/>
                  <a:pt x="0" y="240"/>
                </a:cubicBezTo>
                <a:cubicBezTo>
                  <a:pt x="0" y="256"/>
                  <a:pt x="40" y="280"/>
                  <a:pt x="48" y="288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1246188" y="3328988"/>
            <a:ext cx="157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Coulomb pairs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6275388" y="3328988"/>
            <a:ext cx="808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Atoms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2312988" y="2514600"/>
            <a:ext cx="15446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</a:p>
          <a:p>
            <a:pPr>
              <a:defRPr/>
            </a:pP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m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m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7189788" y="2566988"/>
            <a:ext cx="1954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(p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)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(K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)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(K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)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</a:p>
          <a:p>
            <a:pPr>
              <a:defRPr/>
            </a:pP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(K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K</a:t>
            </a:r>
            <a:r>
              <a:rPr lang="en-US" sz="1600" baseline="46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)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(p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m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)</a:t>
            </a:r>
            <a:r>
              <a:rPr lang="en-US" sz="1600" b="0">
                <a:solidFill>
                  <a:srgbClr val="4A1E72"/>
                </a:solidFill>
                <a:latin typeface="Symbol" charset="0"/>
                <a:ea typeface="ＭＳ Ｐゴシック" charset="0"/>
              </a:rPr>
              <a:t>,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 (p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m</a:t>
            </a:r>
            <a:r>
              <a:rPr lang="en-US" sz="1600" baseline="30000">
                <a:solidFill>
                  <a:srgbClr val="4A1E72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sz="1600">
                <a:solidFill>
                  <a:srgbClr val="4A1E72"/>
                </a:solidFill>
                <a:latin typeface="Symbol" charset="0"/>
                <a:ea typeface="ＭＳ Ｐゴシック" charset="0"/>
              </a:rPr>
              <a:t>)</a:t>
            </a:r>
          </a:p>
        </p:txBody>
      </p:sp>
      <p:graphicFrame>
        <p:nvGraphicFramePr>
          <p:cNvPr id="16410" name="Object 37"/>
          <p:cNvGraphicFramePr>
            <a:graphicFrameLocks noChangeAspect="1"/>
          </p:cNvGraphicFramePr>
          <p:nvPr/>
        </p:nvGraphicFramePr>
        <p:xfrm>
          <a:off x="2362200" y="5957888"/>
          <a:ext cx="4495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6" imgW="2552700" imgH="431800" progId="">
                  <p:embed/>
                </p:oleObj>
              </mc:Choice>
              <mc:Fallback>
                <p:oleObj name="Equation" r:id="rId6" imgW="2552700" imgH="43180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957888"/>
                        <a:ext cx="4495800" cy="762000"/>
                      </a:xfrm>
                      <a:prstGeom prst="rect">
                        <a:avLst/>
                      </a:prstGeom>
                      <a:solidFill>
                        <a:srgbClr val="B5F165"/>
                      </a:solidFill>
                      <a:ln w="9525">
                        <a:solidFill>
                          <a:srgbClr val="06642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4" name="WordArt 98"/>
          <p:cNvSpPr>
            <a:spLocks noChangeArrowheads="1" noChangeShapeType="1" noTextEdit="1"/>
          </p:cNvSpPr>
          <p:nvPr/>
        </p:nvSpPr>
        <p:spPr bwMode="auto">
          <a:xfrm>
            <a:off x="1925638" y="52388"/>
            <a:ext cx="5210175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Coulomb pairs and atoms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C001235A-40D2-4118-98A4-5DC3CCA663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502" name="Picture 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54650"/>
            <a:ext cx="7448550" cy="6054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-17463"/>
            <a:ext cx="9144000" cy="620713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13317" name="WordArt 98"/>
          <p:cNvSpPr>
            <a:spLocks noChangeArrowheads="1" noChangeShapeType="1" noTextEdit="1"/>
          </p:cNvSpPr>
          <p:nvPr/>
        </p:nvSpPr>
        <p:spPr bwMode="auto">
          <a:xfrm>
            <a:off x="153549" y="34464"/>
            <a:ext cx="8713339" cy="5782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ea typeface="MS PGothic" pitchFamily="34" charset="-128"/>
              </a:rPr>
              <a:t>Method of Kπ atom observation and investigation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76DB2EB2-A113-4A43-A59A-C22A2F2110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811" y="664607"/>
            <a:ext cx="2038189" cy="1286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603" y="2381543"/>
            <a:ext cx="1994310" cy="12674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94" y="4625936"/>
            <a:ext cx="1879266" cy="120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-15512" y="-9328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15367" name="WordArt 98"/>
          <p:cNvSpPr>
            <a:spLocks noChangeArrowheads="1" noChangeShapeType="1" noTextEdit="1"/>
          </p:cNvSpPr>
          <p:nvPr/>
        </p:nvSpPr>
        <p:spPr bwMode="auto">
          <a:xfrm>
            <a:off x="2459038" y="47625"/>
            <a:ext cx="4295775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Break-up probability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fld id="{DE782C13-1109-4F3B-AEA9-42C16E76B6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6704" y="753496"/>
                <a:ext cx="85897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𝐃𝐮𝐫𝐢𝐧𝐠</m:t>
                    </m:r>
                  </m:oMath>
                </a14:m>
                <a:r>
                  <a:rPr lang="en-US" dirty="0" smtClean="0"/>
                  <a:t> propagation </a:t>
                </a:r>
                <a:r>
                  <a:rPr lang="en-US" dirty="0"/>
                  <a:t>in matter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annihilate 	</a:t>
                </a:r>
                <a:r>
                  <a:rPr lang="en-US" dirty="0">
                    <a:solidFill>
                      <a:srgbClr val="FF0000"/>
                    </a:solidFill>
                  </a:rPr>
                  <a:t>	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break up(ionized) 		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excitate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04" y="753496"/>
                <a:ext cx="8589776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568" t="-5882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07288"/>
            <a:ext cx="5120651" cy="34507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0" y="1637596"/>
            <a:ext cx="1790700" cy="990600"/>
          </a:xfrm>
          <a:prstGeom prst="rect">
            <a:avLst/>
          </a:prstGeom>
        </p:spPr>
      </p:pic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832" y="1546305"/>
            <a:ext cx="1905000" cy="155113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014" y="1497592"/>
            <a:ext cx="2244948" cy="1772327"/>
          </a:xfrm>
          <a:prstGeom prst="rect">
            <a:avLst/>
          </a:prstGeom>
        </p:spPr>
      </p:pic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5135264" y="3299702"/>
            <a:ext cx="39932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9025A9"/>
                </a:solidFill>
                <a:latin typeface="Sylfaen" pitchFamily="18" charset="0"/>
              </a:rPr>
              <a:t>Solution of the transport equations </a:t>
            </a:r>
            <a:r>
              <a:rPr lang="en-US" dirty="0" smtClean="0">
                <a:solidFill>
                  <a:srgbClr val="9025A9"/>
                </a:solidFill>
                <a:latin typeface="Sylfaen" pitchFamily="18" charset="0"/>
              </a:rPr>
              <a:t>for atomic level populations provides </a:t>
            </a:r>
            <a:r>
              <a:rPr lang="en-US" dirty="0">
                <a:solidFill>
                  <a:srgbClr val="9025A9"/>
                </a:solidFill>
                <a:latin typeface="Sylfaen" pitchFamily="18" charset="0"/>
              </a:rPr>
              <a:t>one-to-one dependence</a:t>
            </a:r>
            <a:r>
              <a:rPr lang="en-US" b="0" dirty="0">
                <a:solidFill>
                  <a:srgbClr val="9025A9"/>
                </a:solidFill>
                <a:latin typeface="Sylfaen" pitchFamily="18" charset="0"/>
              </a:rPr>
              <a:t> </a:t>
            </a:r>
            <a:r>
              <a:rPr lang="en-US" dirty="0">
                <a:solidFill>
                  <a:srgbClr val="9025A9"/>
                </a:solidFill>
                <a:latin typeface="Sylfaen" pitchFamily="18" charset="0"/>
              </a:rPr>
              <a:t>of the measured break-up probability (</a:t>
            </a:r>
            <a:r>
              <a:rPr lang="en-US" i="1" dirty="0" err="1">
                <a:solidFill>
                  <a:srgbClr val="9025A9"/>
                </a:solidFill>
                <a:latin typeface="Sylfaen" pitchFamily="18" charset="0"/>
              </a:rPr>
              <a:t>P</a:t>
            </a:r>
            <a:r>
              <a:rPr lang="en-US" i="1" baseline="-25000" dirty="0" err="1">
                <a:solidFill>
                  <a:srgbClr val="9025A9"/>
                </a:solidFill>
                <a:latin typeface="Sylfaen" pitchFamily="18" charset="0"/>
              </a:rPr>
              <a:t>br</a:t>
            </a:r>
            <a:r>
              <a:rPr lang="en-US" dirty="0">
                <a:solidFill>
                  <a:srgbClr val="9025A9"/>
                </a:solidFill>
                <a:latin typeface="Sylfaen" pitchFamily="18" charset="0"/>
              </a:rPr>
              <a:t>) on </a:t>
            </a:r>
            <a:r>
              <a:rPr lang="en-US" dirty="0" smtClean="0">
                <a:solidFill>
                  <a:srgbClr val="9025A9"/>
                </a:solidFill>
                <a:latin typeface="Sylfaen" pitchFamily="18" charset="0"/>
              </a:rPr>
              <a:t>atom lifetime </a:t>
            </a:r>
            <a:r>
              <a:rPr lang="en-US" dirty="0" smtClean="0">
                <a:solidFill>
                  <a:srgbClr val="9025A9"/>
                </a:solidFill>
                <a:latin typeface="Sylfaen" pitchFamily="18" charset="0"/>
                <a:cs typeface="Times New Roman" pitchFamily="18" charset="0"/>
              </a:rPr>
              <a:t>τ. </a:t>
            </a:r>
            <a:br>
              <a:rPr lang="en-US" dirty="0" smtClean="0">
                <a:solidFill>
                  <a:srgbClr val="9025A9"/>
                </a:solidFill>
                <a:latin typeface="Sylfae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9025A9"/>
              </a:solidFill>
              <a:latin typeface="Sylfae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9025A9"/>
                </a:solidFill>
                <a:latin typeface="Sylfaen" pitchFamily="18" charset="0"/>
                <a:cs typeface="Times New Roman" pitchFamily="18" charset="0"/>
              </a:rPr>
              <a:t>Accuracy of </a:t>
            </a:r>
            <a:r>
              <a:rPr lang="en-US" i="1" dirty="0" err="1" smtClean="0">
                <a:solidFill>
                  <a:srgbClr val="9025A9"/>
                </a:solidFill>
                <a:latin typeface="Sylfaen" pitchFamily="18" charset="0"/>
              </a:rPr>
              <a:t>P</a:t>
            </a:r>
            <a:r>
              <a:rPr lang="en-US" i="1" baseline="-25000" dirty="0" err="1" smtClean="0">
                <a:solidFill>
                  <a:srgbClr val="9025A9"/>
                </a:solidFill>
                <a:latin typeface="Sylfaen" pitchFamily="18" charset="0"/>
              </a:rPr>
              <a:t>br</a:t>
            </a:r>
            <a:r>
              <a:rPr lang="en-US" i="1" baseline="-25000" dirty="0" smtClean="0">
                <a:solidFill>
                  <a:srgbClr val="9025A9"/>
                </a:solidFill>
                <a:latin typeface="Sylfaen" pitchFamily="18" charset="0"/>
              </a:rPr>
              <a:t> </a:t>
            </a:r>
            <a:r>
              <a:rPr lang="en-US" i="1" dirty="0" smtClean="0">
                <a:solidFill>
                  <a:srgbClr val="9025A9"/>
                </a:solidFill>
                <a:latin typeface="Sylfaen" pitchFamily="18" charset="0"/>
              </a:rPr>
              <a:t> </a:t>
            </a:r>
            <a:r>
              <a:rPr lang="en-US" dirty="0" smtClean="0">
                <a:solidFill>
                  <a:srgbClr val="9025A9"/>
                </a:solidFill>
                <a:latin typeface="Sylfaen" pitchFamily="18" charset="0"/>
              </a:rPr>
              <a:t>is better than 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1%</a:t>
            </a:r>
            <a:endParaRPr lang="en-US" dirty="0">
              <a:solidFill>
                <a:srgbClr val="FF0000"/>
              </a:solidFill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2370" y="3640224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</a:rPr>
              <a:t>108 µm Ni</a:t>
            </a:r>
            <a:endParaRPr lang="ru-RU" sz="1600" dirty="0">
              <a:solidFill>
                <a:schemeClr val="accent6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6288" y="4013490"/>
            <a:ext cx="98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9</a:t>
            </a:r>
            <a:r>
              <a:rPr lang="en-US" sz="1600" dirty="0" smtClean="0">
                <a:solidFill>
                  <a:srgbClr val="FF0000"/>
                </a:solidFill>
              </a:rPr>
              <a:t>8 µm Ni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762000"/>
            <a:ext cx="69342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269" name="AutoShape 5"/>
          <p:cNvSpPr>
            <a:spLocks noChangeAspect="1" noChangeArrowheads="1"/>
          </p:cNvSpPr>
          <p:nvPr/>
        </p:nvSpPr>
        <p:spPr bwMode="auto">
          <a:xfrm>
            <a:off x="1066800" y="762000"/>
            <a:ext cx="69342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8305800" cy="1930400"/>
          </a:xfrm>
          <a:prstGeom prst="rect">
            <a:avLst/>
          </a:prstGeom>
          <a:solidFill>
            <a:srgbClr val="E7FFC3"/>
          </a:solidFill>
          <a:ln w="9525">
            <a:solidFill>
              <a:srgbClr val="62E10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1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Target station with Ni foil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2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First shielding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3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 Micro Drift Chambers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4 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Scintillating Fiber Detector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5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 Ionization Hodoscope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6 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Second Shielding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7 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Vacuum Tube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8 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Spectrometer Magnet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 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9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 Vacuum Chamber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 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10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 Drift Chambers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 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11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Vertical Hodoscope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 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12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Horizontal Hodoscope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13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Aerogel Čerenkov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14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Heavy Gas Čerenkov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 15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Nitrogen Čerenkov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 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16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Preshower</a:t>
            </a:r>
            <a:r>
              <a:rPr lang="en-US" sz="2000" b="0" smtClean="0">
                <a:solidFill>
                  <a:srgbClr val="752FB5"/>
                </a:solidFill>
                <a:latin typeface="Sylfaen" pitchFamily="18" charset="0"/>
              </a:rPr>
              <a:t>;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 </a:t>
            </a:r>
            <a:r>
              <a:rPr lang="en-US" sz="2000" smtClean="0">
                <a:solidFill>
                  <a:srgbClr val="4A1E72"/>
                </a:solidFill>
                <a:latin typeface="Sylfaen" pitchFamily="18" charset="0"/>
              </a:rPr>
              <a:t>17 </a:t>
            </a:r>
            <a:r>
              <a:rPr lang="en-US" sz="2000" smtClean="0">
                <a:solidFill>
                  <a:srgbClr val="752FB5"/>
                </a:solidFill>
                <a:latin typeface="Sylfaen" pitchFamily="18" charset="0"/>
              </a:rPr>
              <a:t>Muon Detector</a:t>
            </a:r>
          </a:p>
        </p:txBody>
      </p:sp>
      <p:sp>
        <p:nvSpPr>
          <p:cNvPr id="16390" name="WordArt 98"/>
          <p:cNvSpPr>
            <a:spLocks noChangeArrowheads="1" noChangeShapeType="1" noTextEdit="1"/>
          </p:cNvSpPr>
          <p:nvPr/>
        </p:nvSpPr>
        <p:spPr bwMode="auto">
          <a:xfrm>
            <a:off x="2530168" y="34925"/>
            <a:ext cx="4083664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Experimental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588" y="0"/>
            <a:ext cx="9144000" cy="620713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rgbClr val="00B0F0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graphicFrame>
        <p:nvGraphicFramePr>
          <p:cNvPr id="14460" name="Group 124"/>
          <p:cNvGraphicFramePr>
            <a:graphicFrameLocks noGrp="1"/>
          </p:cNvGraphicFramePr>
          <p:nvPr/>
        </p:nvGraphicFramePr>
        <p:xfrm>
          <a:off x="0" y="914400"/>
          <a:ext cx="9144000" cy="1539876"/>
        </p:xfrm>
        <a:graphic>
          <a:graphicData uri="http://schemas.openxmlformats.org/drawingml/2006/table">
            <a:tbl>
              <a:tblPr/>
              <a:tblGrid>
                <a:gridCol w="2819400"/>
                <a:gridCol w="2057400"/>
                <a:gridCol w="2209800"/>
                <a:gridCol w="2057400"/>
              </a:tblGrid>
              <a:tr h="44191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SFD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FD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Coordinate precision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FE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60 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m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m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60 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m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m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120 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m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m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</a:tr>
              <a:tr h="548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Time precision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FE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3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380 ps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3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512 ps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3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t</a:t>
                      </a:r>
                      <a:r>
                        <a:rPr kumimoji="0" lang="en-US" sz="2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522 ps</a:t>
                      </a:r>
                    </a:p>
                  </a:txBody>
                  <a:tcPr marT="45696" marB="4569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24" name="Group 188"/>
          <p:cNvGraphicFramePr>
            <a:graphicFrameLocks noGrp="1"/>
          </p:cNvGraphicFramePr>
          <p:nvPr/>
        </p:nvGraphicFramePr>
        <p:xfrm>
          <a:off x="4648200" y="2514600"/>
          <a:ext cx="4495800" cy="1055216"/>
        </p:xfrm>
        <a:graphic>
          <a:graphicData uri="http://schemas.openxmlformats.org/drawingml/2006/table">
            <a:tbl>
              <a:tblPr/>
              <a:tblGrid>
                <a:gridCol w="2839453"/>
                <a:gridCol w="1656347"/>
              </a:tblGrid>
              <a:tr h="4706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VH</a:t>
                      </a:r>
                    </a:p>
                  </a:txBody>
                  <a:tcPr marT="45676" marB="4567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FD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Time precision</a:t>
                      </a:r>
                    </a:p>
                  </a:txBody>
                  <a:tcPr marT="45676" marB="4567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FE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100 </a:t>
                      </a:r>
                      <a:r>
                        <a:rPr kumimoji="0" lang="en-US" sz="2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ps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charset="0"/>
                        <a:ea typeface="ＭＳ Ｐゴシック" charset="0"/>
                      </a:endParaRPr>
                    </a:p>
                  </a:txBody>
                  <a:tcPr marT="45676" marB="45676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78" name="Group 342"/>
          <p:cNvGraphicFramePr>
            <a:graphicFrameLocks noGrp="1"/>
          </p:cNvGraphicFramePr>
          <p:nvPr/>
        </p:nvGraphicFramePr>
        <p:xfrm>
          <a:off x="168275" y="3573463"/>
          <a:ext cx="8853487" cy="1981200"/>
        </p:xfrm>
        <a:graphic>
          <a:graphicData uri="http://schemas.openxmlformats.org/drawingml/2006/table">
            <a:tbl>
              <a:tblPr/>
              <a:tblGrid>
                <a:gridCol w="3184150"/>
                <a:gridCol w="2795837"/>
                <a:gridCol w="543635"/>
                <a:gridCol w="2329865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Spectrometer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87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Relative resolution on the particle momentum in L.S.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AE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  <a:cs typeface="Times New Roman" pitchFamily="18" charset="0"/>
                        </a:rPr>
                        <a:t>3•10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  <a:cs typeface="Times New Roman" pitchFamily="18" charset="0"/>
                        </a:rPr>
                        <a:t>-3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  <a:ea typeface="MS PGothic" pitchFamily="34" charset="-128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AED6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  <a:cs typeface="Times New Roman" pitchFamily="18" charset="0"/>
                        </a:rPr>
                        <a:t>Precision on Q-projections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A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Q</a:t>
                      </a:r>
                      <a:r>
                        <a:rPr kumimoji="0" lang="en-US" sz="2000" b="1" i="0" u="none" strike="noStrike" cap="none" normalizeH="0" baseline="-38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X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 =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Q</a:t>
                      </a:r>
                      <a:r>
                        <a:rPr kumimoji="0" lang="en-US" sz="2000" b="1" i="0" u="none" strike="noStrike" cap="none" normalizeH="0" baseline="-38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Y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 = 0.5 MeV/c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AE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Q</a:t>
                      </a:r>
                      <a:r>
                        <a:rPr kumimoji="0" lang="en-US" sz="2000" b="1" i="0" u="none" strike="noStrike" cap="none" normalizeH="0" baseline="-38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 = 0.5 MeV/c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</a:rPr>
                        <a:t>pp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Q</a:t>
                      </a:r>
                      <a:r>
                        <a:rPr kumimoji="0" lang="en-US" sz="2000" b="1" i="0" u="none" strike="noStrike" cap="none" normalizeH="0" baseline="-38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 = 0.9 MeV/c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MS PGothic" pitchFamily="34" charset="-128"/>
                        </a:rPr>
                        <a:t>pK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pitchFamily="18" charset="0"/>
                          <a:ea typeface="MS PGothic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0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AE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702" name="Group 366"/>
          <p:cNvGraphicFramePr>
            <a:graphicFrameLocks noGrp="1"/>
          </p:cNvGraphicFramePr>
          <p:nvPr/>
        </p:nvGraphicFramePr>
        <p:xfrm>
          <a:off x="609600" y="5638800"/>
          <a:ext cx="7924800" cy="1127320"/>
        </p:xfrm>
        <a:graphic>
          <a:graphicData uri="http://schemas.openxmlformats.org/drawingml/2006/table">
            <a:tbl>
              <a:tblPr/>
              <a:tblGrid>
                <a:gridCol w="2667000"/>
                <a:gridCol w="525780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Trigger efficiency 98 %</a:t>
                      </a:r>
                    </a:p>
                  </a:txBody>
                  <a:tcPr marT="45500" marB="45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8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for pairs with     Q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L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&lt; 28 MeV/c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&lt; 6 MeV/c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&lt; 4 MeV/c</a:t>
                      </a:r>
                    </a:p>
                  </a:txBody>
                  <a:tcPr marT="45500" marB="45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FE95"/>
                    </a:solidFill>
                  </a:tcPr>
                </a:tc>
              </a:tr>
            </a:tbl>
          </a:graphicData>
        </a:graphic>
      </p:graphicFrame>
      <p:sp>
        <p:nvSpPr>
          <p:cNvPr id="17474" name="WordArt 98"/>
          <p:cNvSpPr>
            <a:spLocks noChangeArrowheads="1" noChangeShapeType="1" noTextEdit="1"/>
          </p:cNvSpPr>
          <p:nvPr/>
        </p:nvSpPr>
        <p:spPr bwMode="auto">
          <a:xfrm>
            <a:off x="2248536" y="34925"/>
            <a:ext cx="4717336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Experimental conditions</a:t>
            </a:r>
          </a:p>
        </p:txBody>
      </p:sp>
      <p:graphicFrame>
        <p:nvGraphicFramePr>
          <p:cNvPr id="14494" name="Group 158"/>
          <p:cNvGraphicFramePr>
            <a:graphicFrameLocks noGrp="1"/>
          </p:cNvGraphicFramePr>
          <p:nvPr/>
        </p:nvGraphicFramePr>
        <p:xfrm>
          <a:off x="0" y="2513695"/>
          <a:ext cx="4572000" cy="1035700"/>
        </p:xfrm>
        <a:graphic>
          <a:graphicData uri="http://schemas.openxmlformats.org/drawingml/2006/table">
            <a:tbl>
              <a:tblPr/>
              <a:tblGrid>
                <a:gridCol w="2919329"/>
                <a:gridCol w="1652671"/>
              </a:tblGrid>
              <a:tr h="52911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DC</a:t>
                      </a:r>
                    </a:p>
                  </a:txBody>
                  <a:tcPr marT="56995" marB="56995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FD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Coordinate precision</a:t>
                      </a:r>
                    </a:p>
                  </a:txBody>
                  <a:tcPr marT="56995" marB="56995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FE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 = 85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</a:rPr>
                        <a:t>m</a:t>
                      </a:r>
                    </a:p>
                  </a:txBody>
                  <a:tcPr marT="56995" marB="56995" anchor="ctr" horzOverflow="overflow">
                    <a:lnL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58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FE6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23206</TotalTime>
  <Words>1738</Words>
  <Application>Microsoft Office PowerPoint</Application>
  <PresentationFormat>On-screen Show (4:3)</PresentationFormat>
  <Paragraphs>235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Experiment  DIRAC at SPS CERN</vt:lpstr>
      <vt:lpstr>Results and Outlook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pentia</dc:creator>
  <cp:lastModifiedBy>Leonid Afanasyev</cp:lastModifiedBy>
  <cp:revision>523</cp:revision>
  <cp:lastPrinted>2013-06-18T08:18:40Z</cp:lastPrinted>
  <dcterms:created xsi:type="dcterms:W3CDTF">1601-01-01T00:00:00Z</dcterms:created>
  <dcterms:modified xsi:type="dcterms:W3CDTF">2014-12-10T18:40:53Z</dcterms:modified>
</cp:coreProperties>
</file>