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24"/>
  </p:notesMasterIdLst>
  <p:sldIdLst>
    <p:sldId id="257" r:id="rId5"/>
    <p:sldId id="258" r:id="rId6"/>
    <p:sldId id="260" r:id="rId7"/>
    <p:sldId id="262" r:id="rId8"/>
    <p:sldId id="296" r:id="rId9"/>
    <p:sldId id="294" r:id="rId10"/>
    <p:sldId id="291" r:id="rId11"/>
    <p:sldId id="285" r:id="rId12"/>
    <p:sldId id="261" r:id="rId13"/>
    <p:sldId id="288" r:id="rId14"/>
    <p:sldId id="289" r:id="rId15"/>
    <p:sldId id="290" r:id="rId16"/>
    <p:sldId id="267" r:id="rId17"/>
    <p:sldId id="292" r:id="rId18"/>
    <p:sldId id="293" r:id="rId19"/>
    <p:sldId id="277" r:id="rId20"/>
    <p:sldId id="275" r:id="rId21"/>
    <p:sldId id="281" r:id="rId22"/>
    <p:sldId id="282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27.09.2017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0A54C-B8A7-4913-A499-194CC4984B71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51" y="4716585"/>
            <a:ext cx="5438140" cy="4467363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4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04BC-6C60-4867-BBDE-0A4250790C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6214B-BB42-436E-B788-E06D23505B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01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1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 rot="21414246">
            <a:off x="1433449" y="1276171"/>
            <a:ext cx="8382241" cy="39966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Experimental check of precise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predictions of QCD using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i="1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and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 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+</a:t>
            </a:r>
            <a:r>
              <a:rPr lang="el-GR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π</a:t>
            </a:r>
            <a:r>
              <a:rPr lang="en-US" sz="7200" kern="10" baseline="300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- </a:t>
            </a:r>
            <a:r>
              <a:rPr lang="en-US" sz="72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atoms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820153" y="6165304"/>
            <a:ext cx="7704856" cy="3600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RD-51 collaboration meeting, September 2017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5576" y="5386646"/>
            <a:ext cx="7704856" cy="41861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L. Nemenov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anose="02020603050405020304" pitchFamily="18" charset="0"/>
                <a:ea typeface="Gungsuh"/>
                <a:cs typeface="Times New Roman" panose="02020603050405020304" pitchFamily="18" charset="0"/>
              </a:rPr>
              <a:t> (JINR) </a:t>
            </a:r>
            <a:endParaRPr lang="en-US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F96A1B">
                  <a:lumMod val="75000"/>
                </a:srgbClr>
              </a:solidFill>
              <a:latin typeface="Times New Roman" panose="02020603050405020304" pitchFamily="18" charset="0"/>
              <a:ea typeface="Gungsu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(Setup Isometric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" y="692696"/>
            <a:ext cx="8891300" cy="5544616"/>
          </a:xfrm>
        </p:spPr>
      </p:pic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6B75E-770A-4556-A3D0-03AFD8DB30FC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CB7A50-908A-4258-9D5A-39A26ACBD97A}" type="slidenum">
              <a:rPr lang="en-US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42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30"/>
            <a:ext cx="9144000" cy="613356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Setup (top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926000"/>
            <a:ext cx="6937772" cy="18613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1418601"/>
            <a:ext cx="7543800" cy="182018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0018" y="2918684"/>
            <a:ext cx="2350295" cy="1621632"/>
          </a:xfrm>
          <a:prstGeom prst="wedgeEllipseCallout">
            <a:avLst>
              <a:gd name="adj1" fmla="val 49108"/>
              <a:gd name="adj2" fmla="val 66093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2" y="3435287"/>
            <a:ext cx="1814146" cy="6437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25" y="3738563"/>
            <a:ext cx="1562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825" y="3781425"/>
            <a:ext cx="15621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7300" y="4839750"/>
            <a:ext cx="1044054" cy="0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7300" y="4831650"/>
            <a:ext cx="1044054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0301" y="4831650"/>
            <a:ext cx="50082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60301" y="4839751"/>
            <a:ext cx="500822" cy="689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34100" y="4831650"/>
            <a:ext cx="1296886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34100" y="4840299"/>
            <a:ext cx="1296887" cy="1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2000" y="4839750"/>
            <a:ext cx="260894" cy="0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2000" y="4831650"/>
            <a:ext cx="246754" cy="12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68754" y="4784286"/>
            <a:ext cx="306944" cy="4578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8754" y="4840239"/>
            <a:ext cx="306944" cy="16437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5697" y="4856676"/>
            <a:ext cx="2762688" cy="235011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75698" y="4295938"/>
            <a:ext cx="2449046" cy="488348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92596" y="4839750"/>
            <a:ext cx="277922" cy="53871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320000" flipV="1">
            <a:off x="5563537" y="4880962"/>
            <a:ext cx="2449046" cy="488348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285006" y="4821809"/>
            <a:ext cx="290366" cy="10314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-600000">
            <a:off x="5564186" y="4582908"/>
            <a:ext cx="2762688" cy="235011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Callout 1 (No Border) 54"/>
          <p:cNvSpPr/>
          <p:nvPr/>
        </p:nvSpPr>
        <p:spPr>
          <a:xfrm>
            <a:off x="8160469" y="4288305"/>
            <a:ext cx="237225" cy="172701"/>
          </a:xfrm>
          <a:prstGeom prst="callout1">
            <a:avLst>
              <a:gd name="adj1" fmla="val 73669"/>
              <a:gd name="adj2" fmla="val -3426"/>
              <a:gd name="adj3" fmla="val 188365"/>
              <a:gd name="adj4" fmla="val -114793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</a:rPr>
              <a:t>K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Line Callout 1 (No Border) 55"/>
          <p:cNvSpPr/>
          <p:nvPr/>
        </p:nvSpPr>
        <p:spPr>
          <a:xfrm>
            <a:off x="8155004" y="4049062"/>
            <a:ext cx="237225" cy="172701"/>
          </a:xfrm>
          <a:prstGeom prst="callout1">
            <a:avLst>
              <a:gd name="adj1" fmla="val 73669"/>
              <a:gd name="adj2" fmla="val -3426"/>
              <a:gd name="adj3" fmla="val 146296"/>
              <a:gd name="adj4" fmla="val -75239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Line Callout 1 (No Border) 57"/>
          <p:cNvSpPr/>
          <p:nvPr/>
        </p:nvSpPr>
        <p:spPr>
          <a:xfrm>
            <a:off x="8172502" y="5219948"/>
            <a:ext cx="215922" cy="189857"/>
          </a:xfrm>
          <a:prstGeom prst="callout1">
            <a:avLst>
              <a:gd name="adj1" fmla="val 35648"/>
              <a:gd name="adj2" fmla="val -3426"/>
              <a:gd name="adj3" fmla="val -84466"/>
              <a:gd name="adj4" fmla="val -143770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</a:rPr>
              <a:t>K</a:t>
            </a:r>
            <a:r>
              <a:rPr lang="en-US" sz="800" b="1" i="1" dirty="0" smtClean="0">
                <a:solidFill>
                  <a:srgbClr val="3333FF"/>
                </a:solidFill>
              </a:rPr>
              <a:t> </a:t>
            </a:r>
            <a:r>
              <a:rPr lang="en-US" sz="1350" b="1" baseline="46000" dirty="0" smtClean="0">
                <a:solidFill>
                  <a:srgbClr val="3333FF"/>
                </a:solidFill>
              </a:rPr>
              <a:t>–</a:t>
            </a:r>
            <a:endParaRPr lang="en-US" sz="1350" b="1" baseline="46000" dirty="0">
              <a:solidFill>
                <a:srgbClr val="3333FF"/>
              </a:solidFill>
            </a:endParaRPr>
          </a:p>
        </p:txBody>
      </p:sp>
      <p:sp>
        <p:nvSpPr>
          <p:cNvPr id="59" name="Line Callout 1 (No Border) 58"/>
          <p:cNvSpPr/>
          <p:nvPr/>
        </p:nvSpPr>
        <p:spPr>
          <a:xfrm>
            <a:off x="8155361" y="5409805"/>
            <a:ext cx="237225" cy="172701"/>
          </a:xfrm>
          <a:prstGeom prst="callout1">
            <a:avLst>
              <a:gd name="adj1" fmla="val 35649"/>
              <a:gd name="adj2" fmla="val -3426"/>
              <a:gd name="adj3" fmla="val -26908"/>
              <a:gd name="adj4" fmla="val -69088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 smtClean="0">
                <a:solidFill>
                  <a:srgbClr val="3333FF"/>
                </a:solidFill>
              </a:rPr>
              <a:t>–</a:t>
            </a:r>
            <a:endParaRPr lang="en-US" sz="1350" b="1" baseline="30000" dirty="0">
              <a:solidFill>
                <a:srgbClr val="3333FF"/>
              </a:solidFill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9947386-9AF7-4238-8494-1C9CFC6F226D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D0382B-070F-4A84-89EA-77B008F2DAD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09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(Detectors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531EE3-95E7-440A-93FA-5B882514EC43}" type="datetime1">
              <a:rPr lang="en-US" smtClean="0"/>
              <a:t>9/27/2017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0223894-D9AD-4901-938F-98F2538E8DD1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00724"/>
              </p:ext>
            </p:extLst>
          </p:nvPr>
        </p:nvGraphicFramePr>
        <p:xfrm>
          <a:off x="179512" y="629009"/>
          <a:ext cx="8685801" cy="502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353">
                  <a:extLst>
                    <a:ext uri="{9D8B030D-6E8A-4147-A177-3AD203B41FA5}">
                      <a16:colId xmlns:a16="http://schemas.microsoft.com/office/drawing/2014/main" xmlns="" val="148207348"/>
                    </a:ext>
                  </a:extLst>
                </a:gridCol>
                <a:gridCol w="1117016">
                  <a:extLst>
                    <a:ext uri="{9D8B030D-6E8A-4147-A177-3AD203B41FA5}">
                      <a16:colId xmlns:a16="http://schemas.microsoft.com/office/drawing/2014/main" xmlns="" val="5218971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0238408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67426529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7489613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63450169"/>
                    </a:ext>
                  </a:extLst>
                </a:gridCol>
              </a:tblGrid>
              <a:tr h="264889">
                <a:tc rowSpan="2">
                  <a:txBody>
                    <a:bodyPr/>
                    <a:lstStyle/>
                    <a:p>
                      <a:pPr marL="0" marR="116840" indent="32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Setup element (number planes)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Aperture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(cm)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Occupancy</a:t>
                      </a:r>
                    </a:p>
                    <a:p>
                      <a:pPr marL="0" marR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(s</a:t>
                      </a:r>
                      <a:r>
                        <a:rPr lang="en-US" sz="1600" baseline="30000" dirty="0">
                          <a:effectLst/>
                        </a:rPr>
                        <a:t>−1</a:t>
                      </a:r>
                      <a:r>
                        <a:rPr lang="en-US" sz="1600" dirty="0">
                          <a:effectLst/>
                        </a:rPr>
                        <a:t> · </a:t>
                      </a:r>
                      <a:r>
                        <a:rPr lang="en-US" sz="1600" dirty="0" smtClean="0">
                          <a:effectLst/>
                        </a:rPr>
                        <a:t>cm</a:t>
                      </a:r>
                      <a:r>
                        <a:rPr lang="en-US" sz="1600" baseline="30000" dirty="0" smtClean="0">
                          <a:effectLst/>
                        </a:rPr>
                        <a:t>−2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</a:p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Resolution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179967"/>
                  </a:ext>
                </a:extLst>
              </a:tr>
              <a:tr h="407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Coordinate</a:t>
                      </a:r>
                    </a:p>
                    <a:p>
                      <a:pPr marL="0" marR="444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(µm)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952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0938551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 Target Station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2.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3. Vertex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detector (2 ÷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 × 7.6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 ÷ 20)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 ÷ 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062482280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4. RICH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 × 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 ÷ 16)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1493090785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5. SFD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 planes)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 ÷ 12) · 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316440467"/>
                  </a:ext>
                </a:extLst>
              </a:tr>
              <a:tr h="7303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6.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7. Iron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shielding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wall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8. Spectrometer magnet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155 × 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414086846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9. Downstream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Tracker (2 × 8)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 ÷ 110×44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÷ 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xmlns="" val="3224604741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 Vertical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 × 1 ÷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99897453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11. Horizontal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19371068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12. Heavy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Gas Cherenkov detector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× 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1518428366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13.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 × 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2329723258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14.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× 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29951731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15.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÷ 8)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34292645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16.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÷ 40)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05645942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--.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Ionisation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Hodoscope (4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(4 ÷ 16) · 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xmlns="" val="383377747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067944" y="58199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en-US" b="1" dirty="0">
                <a:solidFill>
                  <a:srgbClr val="FF0000"/>
                </a:solidFill>
              </a:rPr>
              <a:t>Micro-Pattern Gas Detectors (MPGD)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819972"/>
            <a:ext cx="330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/>
              <a:t>Existing parts of the </a:t>
            </a:r>
            <a:r>
              <a:rPr lang="en-US" b="1" dirty="0" smtClean="0"/>
              <a:t>Setup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703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28600" y="1752600"/>
            <a:ext cx="4114800" cy="1880175"/>
            <a:chOff x="304800" y="1524000"/>
            <a:chExt cx="4343400" cy="1880175"/>
          </a:xfrm>
        </p:grpSpPr>
        <p:grpSp>
          <p:nvGrpSpPr>
            <p:cNvPr id="44" name="Group 43"/>
            <p:cNvGrpSpPr/>
            <p:nvPr/>
          </p:nvGrpSpPr>
          <p:grpSpPr>
            <a:xfrm>
              <a:off x="381000" y="1981200"/>
              <a:ext cx="3627120" cy="1097280"/>
              <a:chOff x="381000" y="1981200"/>
              <a:chExt cx="3627120" cy="109728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514600" y="2286000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90500" dir="16800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81000" y="20574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2" idx="1"/>
                </p:cNvCxnSpPr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flipV="1">
                <a:off x="381000" y="2667000"/>
                <a:ext cx="2200555" cy="295555"/>
                <a:chOff x="381000" y="2057400"/>
                <a:chExt cx="2200555" cy="295555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14400" y="2057400"/>
                  <a:ext cx="914400" cy="0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381000" y="2057400"/>
                  <a:ext cx="533400" cy="0"/>
                </a:xfrm>
                <a:prstGeom prst="straightConnector1">
                  <a:avLst/>
                </a:prstGeom>
                <a:ln w="31750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828800" y="2057400"/>
                  <a:ext cx="752755" cy="295555"/>
                </a:xfrm>
                <a:prstGeom prst="line">
                  <a:avLst/>
                </a:prstGeom>
                <a:ln w="254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895600" y="19812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910840" y="2667000"/>
                <a:ext cx="1097280" cy="411480"/>
              </a:xfrm>
              <a:prstGeom prst="straightConnector1">
                <a:avLst/>
              </a:prstGeom>
              <a:ln w="254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990600" y="2057400"/>
                <a:ext cx="608699" cy="899160"/>
                <a:chOff x="4556728" y="5257800"/>
                <a:chExt cx="608699" cy="89916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4556728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8006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029200" y="5257800"/>
                  <a:ext cx="136227" cy="899160"/>
                </a:xfrm>
                <a:custGeom>
                  <a:avLst/>
                  <a:gdLst>
                    <a:gd name="connsiteX0" fmla="*/ 899192 w 1859342"/>
                    <a:gd name="connsiteY0" fmla="*/ 0 h 5471160"/>
                    <a:gd name="connsiteX1" fmla="*/ 1859312 w 1859342"/>
                    <a:gd name="connsiteY1" fmla="*/ 457200 h 5471160"/>
                    <a:gd name="connsiteX2" fmla="*/ 929672 w 1859342"/>
                    <a:gd name="connsiteY2" fmla="*/ 929640 h 5471160"/>
                    <a:gd name="connsiteX3" fmla="*/ 15272 w 1859342"/>
                    <a:gd name="connsiteY3" fmla="*/ 1356360 h 5471160"/>
                    <a:gd name="connsiteX4" fmla="*/ 929672 w 1859342"/>
                    <a:gd name="connsiteY4" fmla="*/ 1828800 h 5471160"/>
                    <a:gd name="connsiteX5" fmla="*/ 1844072 w 1859342"/>
                    <a:gd name="connsiteY5" fmla="*/ 2255520 h 5471160"/>
                    <a:gd name="connsiteX6" fmla="*/ 899192 w 1859342"/>
                    <a:gd name="connsiteY6" fmla="*/ 2758440 h 5471160"/>
                    <a:gd name="connsiteX7" fmla="*/ 32 w 1859342"/>
                    <a:gd name="connsiteY7" fmla="*/ 3200400 h 5471160"/>
                    <a:gd name="connsiteX8" fmla="*/ 929672 w 1859342"/>
                    <a:gd name="connsiteY8" fmla="*/ 3642360 h 5471160"/>
                    <a:gd name="connsiteX9" fmla="*/ 1844072 w 1859342"/>
                    <a:gd name="connsiteY9" fmla="*/ 4084320 h 5471160"/>
                    <a:gd name="connsiteX10" fmla="*/ 929672 w 1859342"/>
                    <a:gd name="connsiteY10" fmla="*/ 4556760 h 5471160"/>
                    <a:gd name="connsiteX11" fmla="*/ 32 w 1859342"/>
                    <a:gd name="connsiteY11" fmla="*/ 5029200 h 5471160"/>
                    <a:gd name="connsiteX12" fmla="*/ 944912 w 1859342"/>
                    <a:gd name="connsiteY12" fmla="*/ 5471160 h 547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59342" h="5471160">
                      <a:moveTo>
                        <a:pt x="899192" y="0"/>
                      </a:moveTo>
                      <a:cubicBezTo>
                        <a:pt x="1376712" y="151130"/>
                        <a:pt x="1854232" y="302260"/>
                        <a:pt x="1859312" y="457200"/>
                      </a:cubicBezTo>
                      <a:cubicBezTo>
                        <a:pt x="1864392" y="612140"/>
                        <a:pt x="1237012" y="779780"/>
                        <a:pt x="929672" y="929640"/>
                      </a:cubicBezTo>
                      <a:cubicBezTo>
                        <a:pt x="622332" y="1079500"/>
                        <a:pt x="15272" y="1206500"/>
                        <a:pt x="15272" y="1356360"/>
                      </a:cubicBezTo>
                      <a:cubicBezTo>
                        <a:pt x="15272" y="1506220"/>
                        <a:pt x="624872" y="1678940"/>
                        <a:pt x="929672" y="1828800"/>
                      </a:cubicBezTo>
                      <a:cubicBezTo>
                        <a:pt x="1234472" y="1978660"/>
                        <a:pt x="1849152" y="2100580"/>
                        <a:pt x="1844072" y="2255520"/>
                      </a:cubicBezTo>
                      <a:cubicBezTo>
                        <a:pt x="1838992" y="2410460"/>
                        <a:pt x="1206532" y="2600960"/>
                        <a:pt x="899192" y="2758440"/>
                      </a:cubicBezTo>
                      <a:cubicBezTo>
                        <a:pt x="591852" y="2915920"/>
                        <a:pt x="-5048" y="3053080"/>
                        <a:pt x="32" y="3200400"/>
                      </a:cubicBezTo>
                      <a:cubicBezTo>
                        <a:pt x="5112" y="3347720"/>
                        <a:pt x="929672" y="3642360"/>
                        <a:pt x="929672" y="3642360"/>
                      </a:cubicBezTo>
                      <a:cubicBezTo>
                        <a:pt x="1237012" y="3789680"/>
                        <a:pt x="1844072" y="3931920"/>
                        <a:pt x="1844072" y="4084320"/>
                      </a:cubicBezTo>
                      <a:cubicBezTo>
                        <a:pt x="1844072" y="4236720"/>
                        <a:pt x="929672" y="4556760"/>
                        <a:pt x="929672" y="4556760"/>
                      </a:cubicBezTo>
                      <a:cubicBezTo>
                        <a:pt x="622332" y="4714240"/>
                        <a:pt x="-2508" y="4876800"/>
                        <a:pt x="32" y="5029200"/>
                      </a:cubicBezTo>
                      <a:cubicBezTo>
                        <a:pt x="2572" y="5181600"/>
                        <a:pt x="473742" y="5326380"/>
                        <a:pt x="944912" y="547116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304800" y="15240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48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2400" y="16002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62400" y="28194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56" name="WordArt 98"/>
          <p:cNvSpPr>
            <a:spLocks noChangeArrowheads="1" noChangeShapeType="1" noTextEdit="1"/>
          </p:cNvSpPr>
          <p:nvPr/>
        </p:nvSpPr>
        <p:spPr bwMode="auto">
          <a:xfrm>
            <a:off x="2286000" y="45720"/>
            <a:ext cx="4343400" cy="5022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762000"/>
            <a:ext cx="919674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pionium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hydrogen-like atom consisting of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mesons: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-1.86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387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≈ 0.5 MeV/c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4787" y="1828800"/>
            <a:ext cx="4768733" cy="1786418"/>
            <a:chOff x="4267200" y="1981200"/>
            <a:chExt cx="4768733" cy="1786418"/>
          </a:xfrm>
        </p:grpSpPr>
        <p:sp>
          <p:nvSpPr>
            <p:cNvPr id="58" name="TextBox 57"/>
            <p:cNvSpPr txBox="1"/>
            <p:nvPr/>
          </p:nvSpPr>
          <p:spPr>
            <a:xfrm>
              <a:off x="4267200" y="1981200"/>
              <a:ext cx="4724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atom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lifetime is 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dominated by the decay into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3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mesons:</a:t>
              </a: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4572000" y="2817706"/>
            <a:ext cx="2438400" cy="839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Equation" r:id="rId3" imgW="1143000" imgH="393480" progId="Equation.DSMT4">
                    <p:embed/>
                  </p:oleObj>
                </mc:Choice>
                <mc:Fallback>
                  <p:oleObj name="Equation" r:id="rId3" imgW="11430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817706"/>
                          <a:ext cx="2438400" cy="83989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7239000" y="2819400"/>
            <a:ext cx="1796933" cy="948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5" imgW="914400" imgH="482400" progId="Equation.DSMT4">
                    <p:embed/>
                  </p:oleObj>
                </mc:Choice>
                <mc:Fallback>
                  <p:oleObj name="Equation" r:id="rId5" imgW="9144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819400"/>
                          <a:ext cx="1796933" cy="948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228600" y="3733800"/>
          <a:ext cx="44196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7" imgW="1815840" imgH="304560" progId="Equation.DSMT4">
                  <p:embed/>
                </p:oleObj>
              </mc:Choice>
              <mc:Fallback>
                <p:oleObj name="Equation" r:id="rId7" imgW="1815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3733800"/>
                        <a:ext cx="4419600" cy="650875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419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-wave scattering lengths for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I=0  and  I=2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3733800"/>
          <a:ext cx="3787238" cy="65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9" imgW="1460160" imgH="253800" progId="Equation.DSMT4">
                  <p:embed/>
                </p:oleObj>
              </mc:Choice>
              <mc:Fallback>
                <p:oleObj name="Equation" r:id="rId9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33800"/>
                        <a:ext cx="3787238" cy="659824"/>
                      </a:xfrm>
                      <a:prstGeom prst="rect">
                        <a:avLst/>
                      </a:prstGeom>
                      <a:solidFill>
                        <a:srgbClr val="90D0EC">
                          <a:alpha val="50000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04800" y="4724400"/>
            <a:ext cx="8229600" cy="1072158"/>
            <a:chOff x="76200" y="5105400"/>
            <a:chExt cx="8229600" cy="107215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6200" y="5486400"/>
            <a:ext cx="879475" cy="502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quation" r:id="rId11" imgW="444240" imgH="253800" progId="Equation.DSMT4">
                    <p:embed/>
                  </p:oleObj>
                </mc:Choice>
                <mc:Fallback>
                  <p:oleObj name="Equation" r:id="rId11" imgW="4442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6200" y="5486400"/>
                          <a:ext cx="879475" cy="5022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>
              <a:off x="990600" y="5318760"/>
              <a:ext cx="152400" cy="777240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43000" y="5105400"/>
              <a:ext cx="6065520" cy="569238"/>
              <a:chOff x="1127760" y="5257800"/>
              <a:chExt cx="6065520" cy="56923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27760" y="527304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819400" y="5257800"/>
                <a:ext cx="4373880" cy="523220"/>
                <a:chOff x="2819400" y="5288280"/>
                <a:chExt cx="4373880" cy="523220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2819400" y="5334000"/>
                  <a:ext cx="23342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(1s,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,…, 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5318760" y="559308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5897880" y="5288280"/>
                  <a:ext cx="12954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1143000" y="5486400"/>
              <a:ext cx="7162800" cy="691158"/>
              <a:chOff x="1112520" y="5638800"/>
              <a:chExt cx="7162800" cy="69115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804160" y="5638800"/>
                <a:ext cx="5471160" cy="614065"/>
                <a:chOff x="2819400" y="5562600"/>
                <a:chExt cx="5471160" cy="614065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819400" y="5715000"/>
                  <a:ext cx="11272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np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3886200" y="60198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3886200" y="5562600"/>
                  <a:ext cx="3209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43400" y="5715000"/>
                  <a:ext cx="264207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l-GR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2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,…(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-1)</a:t>
                  </a:r>
                  <a:r>
                    <a:rPr lang="en-US" sz="24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995160" y="5943600"/>
                  <a:ext cx="4572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Rectangle 67"/>
                <p:cNvSpPr/>
                <p:nvPr/>
              </p:nvSpPr>
              <p:spPr>
                <a:xfrm>
                  <a:off x="7528560" y="5638800"/>
                  <a:ext cx="7620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l-GR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2800" dirty="0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1112520" y="577596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for 	</a:t>
                </a:r>
                <a:r>
                  <a:rPr lang="en-US" sz="2000" i="1" dirty="0" smtClean="0">
                    <a:solidFill>
                      <a:srgbClr val="1D0260"/>
                    </a:solidFill>
                    <a:latin typeface="Times New Roman" charset="0"/>
                    <a:ea typeface="ＭＳ Ｐゴシック" charset="0"/>
                  </a:rPr>
                  <a:t>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52400" y="5791200"/>
            <a:ext cx="8955657" cy="984885"/>
            <a:chOff x="685800" y="6019800"/>
            <a:chExt cx="8955657" cy="984885"/>
          </a:xfrm>
        </p:grpSpPr>
        <p:sp>
          <p:nvSpPr>
            <p:cNvPr id="32" name="TextBox 31"/>
            <p:cNvSpPr txBox="1"/>
            <p:nvPr/>
          </p:nvSpPr>
          <p:spPr>
            <a:xfrm>
              <a:off x="685800" y="6019800"/>
              <a:ext cx="8955657" cy="98488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state lifetime depends on the transition 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np         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1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2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,…, (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-1)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 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probability. 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This probability is about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3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orders of magnitude less than for </a:t>
              </a: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ns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         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943600" y="62484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266708" y="6553200"/>
              <a:ext cx="4572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656357C-4A19-41DF-A1CE-7DE04198B46F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8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E7931-7ED8-4DC7-BA16-C9EF9A7742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98450" y="1731963"/>
            <a:ext cx="2236788" cy="1412875"/>
            <a:chOff x="144" y="2261"/>
            <a:chExt cx="1409" cy="890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50" y="2387"/>
              <a:ext cx="1150" cy="655"/>
              <a:chOff x="363" y="468"/>
              <a:chExt cx="1150" cy="655"/>
            </a:xfrm>
          </p:grpSpPr>
          <p:sp>
            <p:nvSpPr>
              <p:cNvPr id="4120" name="Line 25"/>
              <p:cNvSpPr>
                <a:spLocks noChangeShapeType="1"/>
              </p:cNvSpPr>
              <p:nvPr/>
            </p:nvSpPr>
            <p:spPr bwMode="auto">
              <a:xfrm>
                <a:off x="453" y="550"/>
                <a:ext cx="317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363" y="468"/>
                <a:ext cx="1150" cy="655"/>
                <a:chOff x="363" y="468"/>
                <a:chExt cx="1150" cy="655"/>
              </a:xfrm>
            </p:grpSpPr>
            <p:grpSp>
              <p:nvGrpSpPr>
                <p:cNvPr id="5" name="Group 27"/>
                <p:cNvGrpSpPr>
                  <a:grpSpLocks noChangeAspect="1"/>
                </p:cNvGrpSpPr>
                <p:nvPr/>
              </p:nvGrpSpPr>
              <p:grpSpPr bwMode="auto">
                <a:xfrm>
                  <a:off x="519" y="549"/>
                  <a:ext cx="207" cy="504"/>
                  <a:chOff x="2349" y="1137"/>
                  <a:chExt cx="594" cy="966"/>
                </a:xfrm>
              </p:grpSpPr>
              <p:sp>
                <p:nvSpPr>
                  <p:cNvPr id="4131" name="AutoShape 2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49" y="1137"/>
                    <a:ext cx="594" cy="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132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2357" y="1141"/>
                    <a:ext cx="582" cy="958"/>
                  </a:xfrm>
                  <a:custGeom>
                    <a:avLst/>
                    <a:gdLst>
                      <a:gd name="T0" fmla="*/ 62 w 582"/>
                      <a:gd name="T1" fmla="*/ 8 h 958"/>
                      <a:gd name="T2" fmla="*/ 24 w 582"/>
                      <a:gd name="T3" fmla="*/ 60 h 958"/>
                      <a:gd name="T4" fmla="*/ 0 w 582"/>
                      <a:gd name="T5" fmla="*/ 112 h 958"/>
                      <a:gd name="T6" fmla="*/ 4 w 582"/>
                      <a:gd name="T7" fmla="*/ 150 h 958"/>
                      <a:gd name="T8" fmla="*/ 28 w 582"/>
                      <a:gd name="T9" fmla="*/ 192 h 958"/>
                      <a:gd name="T10" fmla="*/ 54 w 582"/>
                      <a:gd name="T11" fmla="*/ 238 h 958"/>
                      <a:gd name="T12" fmla="*/ 66 w 582"/>
                      <a:gd name="T13" fmla="*/ 286 h 958"/>
                      <a:gd name="T14" fmla="*/ 54 w 582"/>
                      <a:gd name="T15" fmla="*/ 336 h 958"/>
                      <a:gd name="T16" fmla="*/ 30 w 582"/>
                      <a:gd name="T17" fmla="*/ 396 h 958"/>
                      <a:gd name="T18" fmla="*/ 10 w 582"/>
                      <a:gd name="T19" fmla="*/ 452 h 958"/>
                      <a:gd name="T20" fmla="*/ 14 w 582"/>
                      <a:gd name="T21" fmla="*/ 498 h 958"/>
                      <a:gd name="T22" fmla="*/ 38 w 582"/>
                      <a:gd name="T23" fmla="*/ 548 h 958"/>
                      <a:gd name="T24" fmla="*/ 62 w 582"/>
                      <a:gd name="T25" fmla="*/ 596 h 958"/>
                      <a:gd name="T26" fmla="*/ 66 w 582"/>
                      <a:gd name="T27" fmla="*/ 644 h 958"/>
                      <a:gd name="T28" fmla="*/ 46 w 582"/>
                      <a:gd name="T29" fmla="*/ 698 h 958"/>
                      <a:gd name="T30" fmla="*/ 20 w 582"/>
                      <a:gd name="T31" fmla="*/ 758 h 958"/>
                      <a:gd name="T32" fmla="*/ 10 w 582"/>
                      <a:gd name="T33" fmla="*/ 810 h 958"/>
                      <a:gd name="T34" fmla="*/ 26 w 582"/>
                      <a:gd name="T35" fmla="*/ 858 h 958"/>
                      <a:gd name="T36" fmla="*/ 80 w 582"/>
                      <a:gd name="T37" fmla="*/ 918 h 958"/>
                      <a:gd name="T38" fmla="*/ 122 w 582"/>
                      <a:gd name="T39" fmla="*/ 956 h 958"/>
                      <a:gd name="T40" fmla="*/ 294 w 582"/>
                      <a:gd name="T41" fmla="*/ 2 h 958"/>
                      <a:gd name="T42" fmla="*/ 268 w 582"/>
                      <a:gd name="T43" fmla="*/ 40 h 958"/>
                      <a:gd name="T44" fmla="*/ 234 w 582"/>
                      <a:gd name="T45" fmla="*/ 96 h 958"/>
                      <a:gd name="T46" fmla="*/ 230 w 582"/>
                      <a:gd name="T47" fmla="*/ 138 h 958"/>
                      <a:gd name="T48" fmla="*/ 248 w 582"/>
                      <a:gd name="T49" fmla="*/ 176 h 958"/>
                      <a:gd name="T50" fmla="*/ 276 w 582"/>
                      <a:gd name="T51" fmla="*/ 222 h 958"/>
                      <a:gd name="T52" fmla="*/ 294 w 582"/>
                      <a:gd name="T53" fmla="*/ 270 h 958"/>
                      <a:gd name="T54" fmla="*/ 290 w 582"/>
                      <a:gd name="T55" fmla="*/ 318 h 958"/>
                      <a:gd name="T56" fmla="*/ 266 w 582"/>
                      <a:gd name="T57" fmla="*/ 378 h 958"/>
                      <a:gd name="T58" fmla="*/ 244 w 582"/>
                      <a:gd name="T59" fmla="*/ 434 h 958"/>
                      <a:gd name="T60" fmla="*/ 240 w 582"/>
                      <a:gd name="T61" fmla="*/ 484 h 958"/>
                      <a:gd name="T62" fmla="*/ 258 w 582"/>
                      <a:gd name="T63" fmla="*/ 530 h 958"/>
                      <a:gd name="T64" fmla="*/ 284 w 582"/>
                      <a:gd name="T65" fmla="*/ 580 h 958"/>
                      <a:gd name="T66" fmla="*/ 296 w 582"/>
                      <a:gd name="T67" fmla="*/ 628 h 958"/>
                      <a:gd name="T68" fmla="*/ 284 w 582"/>
                      <a:gd name="T69" fmla="*/ 678 h 958"/>
                      <a:gd name="T70" fmla="*/ 258 w 582"/>
                      <a:gd name="T71" fmla="*/ 738 h 958"/>
                      <a:gd name="T72" fmla="*/ 240 w 582"/>
                      <a:gd name="T73" fmla="*/ 794 h 958"/>
                      <a:gd name="T74" fmla="*/ 246 w 582"/>
                      <a:gd name="T75" fmla="*/ 840 h 958"/>
                      <a:gd name="T76" fmla="*/ 288 w 582"/>
                      <a:gd name="T77" fmla="*/ 896 h 958"/>
                      <a:gd name="T78" fmla="*/ 344 w 582"/>
                      <a:gd name="T79" fmla="*/ 950 h 958"/>
                      <a:gd name="T80" fmla="*/ 524 w 582"/>
                      <a:gd name="T81" fmla="*/ 0 h 958"/>
                      <a:gd name="T82" fmla="*/ 510 w 582"/>
                      <a:gd name="T83" fmla="*/ 20 h 958"/>
                      <a:gd name="T84" fmla="*/ 472 w 582"/>
                      <a:gd name="T85" fmla="*/ 80 h 958"/>
                      <a:gd name="T86" fmla="*/ 458 w 582"/>
                      <a:gd name="T87" fmla="*/ 124 h 958"/>
                      <a:gd name="T88" fmla="*/ 468 w 582"/>
                      <a:gd name="T89" fmla="*/ 162 h 958"/>
                      <a:gd name="T90" fmla="*/ 494 w 582"/>
                      <a:gd name="T91" fmla="*/ 206 h 958"/>
                      <a:gd name="T92" fmla="*/ 520 w 582"/>
                      <a:gd name="T93" fmla="*/ 254 h 958"/>
                      <a:gd name="T94" fmla="*/ 524 w 582"/>
                      <a:gd name="T95" fmla="*/ 302 h 958"/>
                      <a:gd name="T96" fmla="*/ 504 w 582"/>
                      <a:gd name="T97" fmla="*/ 356 h 958"/>
                      <a:gd name="T98" fmla="*/ 478 w 582"/>
                      <a:gd name="T99" fmla="*/ 416 h 958"/>
                      <a:gd name="T100" fmla="*/ 468 w 582"/>
                      <a:gd name="T101" fmla="*/ 468 h 958"/>
                      <a:gd name="T102" fmla="*/ 478 w 582"/>
                      <a:gd name="T103" fmla="*/ 514 h 958"/>
                      <a:gd name="T104" fmla="*/ 504 w 582"/>
                      <a:gd name="T105" fmla="*/ 564 h 958"/>
                      <a:gd name="T106" fmla="*/ 524 w 582"/>
                      <a:gd name="T107" fmla="*/ 612 h 958"/>
                      <a:gd name="T108" fmla="*/ 520 w 582"/>
                      <a:gd name="T109" fmla="*/ 660 h 958"/>
                      <a:gd name="T110" fmla="*/ 496 w 582"/>
                      <a:gd name="T111" fmla="*/ 720 h 958"/>
                      <a:gd name="T112" fmla="*/ 472 w 582"/>
                      <a:gd name="T113" fmla="*/ 776 h 958"/>
                      <a:gd name="T114" fmla="*/ 468 w 582"/>
                      <a:gd name="T115" fmla="*/ 826 h 958"/>
                      <a:gd name="T116" fmla="*/ 498 w 582"/>
                      <a:gd name="T117" fmla="*/ 876 h 958"/>
                      <a:gd name="T118" fmla="*/ 558 w 582"/>
                      <a:gd name="T119" fmla="*/ 936 h 958"/>
                      <a:gd name="T120" fmla="*/ 582 w 582"/>
                      <a:gd name="T121" fmla="*/ 958 h 95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582"/>
                      <a:gd name="T184" fmla="*/ 0 h 958"/>
                      <a:gd name="T185" fmla="*/ 582 w 582"/>
                      <a:gd name="T186" fmla="*/ 958 h 95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582" h="958">
                        <a:moveTo>
                          <a:pt x="66" y="0"/>
                        </a:moveTo>
                        <a:lnTo>
                          <a:pt x="66" y="2"/>
                        </a:lnTo>
                        <a:lnTo>
                          <a:pt x="62" y="8"/>
                        </a:lnTo>
                        <a:lnTo>
                          <a:pt x="52" y="20"/>
                        </a:lnTo>
                        <a:lnTo>
                          <a:pt x="38" y="40"/>
                        </a:lnTo>
                        <a:lnTo>
                          <a:pt x="24" y="60"/>
                        </a:lnTo>
                        <a:lnTo>
                          <a:pt x="14" y="80"/>
                        </a:lnTo>
                        <a:lnTo>
                          <a:pt x="6" y="96"/>
                        </a:ln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0" y="138"/>
                        </a:lnTo>
                        <a:lnTo>
                          <a:pt x="4" y="150"/>
                        </a:lnTo>
                        <a:lnTo>
                          <a:pt x="10" y="162"/>
                        </a:lnTo>
                        <a:lnTo>
                          <a:pt x="18" y="176"/>
                        </a:lnTo>
                        <a:lnTo>
                          <a:pt x="28" y="192"/>
                        </a:lnTo>
                        <a:lnTo>
                          <a:pt x="36" y="206"/>
                        </a:lnTo>
                        <a:lnTo>
                          <a:pt x="46" y="222"/>
                        </a:lnTo>
                        <a:lnTo>
                          <a:pt x="54" y="238"/>
                        </a:lnTo>
                        <a:lnTo>
                          <a:pt x="62" y="254"/>
                        </a:lnTo>
                        <a:lnTo>
                          <a:pt x="66" y="270"/>
                        </a:lnTo>
                        <a:lnTo>
                          <a:pt x="66" y="286"/>
                        </a:lnTo>
                        <a:lnTo>
                          <a:pt x="66" y="302"/>
                        </a:lnTo>
                        <a:lnTo>
                          <a:pt x="62" y="318"/>
                        </a:lnTo>
                        <a:lnTo>
                          <a:pt x="54" y="336"/>
                        </a:lnTo>
                        <a:lnTo>
                          <a:pt x="46" y="356"/>
                        </a:lnTo>
                        <a:lnTo>
                          <a:pt x="38" y="378"/>
                        </a:lnTo>
                        <a:lnTo>
                          <a:pt x="30" y="396"/>
                        </a:lnTo>
                        <a:lnTo>
                          <a:pt x="20" y="416"/>
                        </a:lnTo>
                        <a:lnTo>
                          <a:pt x="14" y="434"/>
                        </a:lnTo>
                        <a:lnTo>
                          <a:pt x="10" y="452"/>
                        </a:lnTo>
                        <a:lnTo>
                          <a:pt x="10" y="468"/>
                        </a:lnTo>
                        <a:lnTo>
                          <a:pt x="10" y="484"/>
                        </a:lnTo>
                        <a:lnTo>
                          <a:pt x="14" y="498"/>
                        </a:lnTo>
                        <a:lnTo>
                          <a:pt x="20" y="514"/>
                        </a:lnTo>
                        <a:lnTo>
                          <a:pt x="30" y="530"/>
                        </a:lnTo>
                        <a:lnTo>
                          <a:pt x="38" y="548"/>
                        </a:lnTo>
                        <a:lnTo>
                          <a:pt x="46" y="564"/>
                        </a:lnTo>
                        <a:lnTo>
                          <a:pt x="54" y="580"/>
                        </a:lnTo>
                        <a:lnTo>
                          <a:pt x="62" y="596"/>
                        </a:lnTo>
                        <a:lnTo>
                          <a:pt x="66" y="612"/>
                        </a:lnTo>
                        <a:lnTo>
                          <a:pt x="66" y="628"/>
                        </a:lnTo>
                        <a:lnTo>
                          <a:pt x="66" y="644"/>
                        </a:lnTo>
                        <a:lnTo>
                          <a:pt x="62" y="660"/>
                        </a:lnTo>
                        <a:lnTo>
                          <a:pt x="54" y="678"/>
                        </a:lnTo>
                        <a:lnTo>
                          <a:pt x="46" y="698"/>
                        </a:lnTo>
                        <a:lnTo>
                          <a:pt x="38" y="720"/>
                        </a:lnTo>
                        <a:lnTo>
                          <a:pt x="30" y="738"/>
                        </a:lnTo>
                        <a:lnTo>
                          <a:pt x="20" y="758"/>
                        </a:lnTo>
                        <a:lnTo>
                          <a:pt x="14" y="776"/>
                        </a:lnTo>
                        <a:lnTo>
                          <a:pt x="10" y="794"/>
                        </a:lnTo>
                        <a:lnTo>
                          <a:pt x="10" y="810"/>
                        </a:lnTo>
                        <a:lnTo>
                          <a:pt x="10" y="826"/>
                        </a:lnTo>
                        <a:lnTo>
                          <a:pt x="16" y="840"/>
                        </a:lnTo>
                        <a:lnTo>
                          <a:pt x="26" y="858"/>
                        </a:lnTo>
                        <a:lnTo>
                          <a:pt x="40" y="876"/>
                        </a:lnTo>
                        <a:lnTo>
                          <a:pt x="58" y="896"/>
                        </a:lnTo>
                        <a:lnTo>
                          <a:pt x="80" y="918"/>
                        </a:lnTo>
                        <a:lnTo>
                          <a:pt x="100" y="936"/>
                        </a:lnTo>
                        <a:lnTo>
                          <a:pt x="114" y="950"/>
                        </a:lnTo>
                        <a:lnTo>
                          <a:pt x="122" y="956"/>
                        </a:lnTo>
                        <a:lnTo>
                          <a:pt x="124" y="958"/>
                        </a:lnTo>
                        <a:moveTo>
                          <a:pt x="296" y="0"/>
                        </a:moveTo>
                        <a:lnTo>
                          <a:pt x="294" y="2"/>
                        </a:lnTo>
                        <a:lnTo>
                          <a:pt x="290" y="8"/>
                        </a:lnTo>
                        <a:lnTo>
                          <a:pt x="280" y="20"/>
                        </a:lnTo>
                        <a:lnTo>
                          <a:pt x="268" y="40"/>
                        </a:lnTo>
                        <a:lnTo>
                          <a:pt x="254" y="60"/>
                        </a:lnTo>
                        <a:lnTo>
                          <a:pt x="242" y="80"/>
                        </a:lnTo>
                        <a:lnTo>
                          <a:pt x="234" y="96"/>
                        </a:lnTo>
                        <a:lnTo>
                          <a:pt x="230" y="112"/>
                        </a:lnTo>
                        <a:lnTo>
                          <a:pt x="228" y="124"/>
                        </a:lnTo>
                        <a:lnTo>
                          <a:pt x="230" y="138"/>
                        </a:lnTo>
                        <a:lnTo>
                          <a:pt x="234" y="150"/>
                        </a:lnTo>
                        <a:lnTo>
                          <a:pt x="238" y="162"/>
                        </a:lnTo>
                        <a:lnTo>
                          <a:pt x="248" y="176"/>
                        </a:lnTo>
                        <a:lnTo>
                          <a:pt x="256" y="192"/>
                        </a:lnTo>
                        <a:lnTo>
                          <a:pt x="264" y="206"/>
                        </a:lnTo>
                        <a:lnTo>
                          <a:pt x="276" y="222"/>
                        </a:lnTo>
                        <a:lnTo>
                          <a:pt x="282" y="238"/>
                        </a:lnTo>
                        <a:lnTo>
                          <a:pt x="290" y="254"/>
                        </a:lnTo>
                        <a:lnTo>
                          <a:pt x="294" y="270"/>
                        </a:lnTo>
                        <a:lnTo>
                          <a:pt x="296" y="286"/>
                        </a:lnTo>
                        <a:lnTo>
                          <a:pt x="294" y="302"/>
                        </a:lnTo>
                        <a:lnTo>
                          <a:pt x="290" y="318"/>
                        </a:lnTo>
                        <a:lnTo>
                          <a:pt x="284" y="336"/>
                        </a:lnTo>
                        <a:lnTo>
                          <a:pt x="276" y="356"/>
                        </a:lnTo>
                        <a:lnTo>
                          <a:pt x="266" y="378"/>
                        </a:lnTo>
                        <a:lnTo>
                          <a:pt x="258" y="396"/>
                        </a:lnTo>
                        <a:lnTo>
                          <a:pt x="250" y="416"/>
                        </a:lnTo>
                        <a:lnTo>
                          <a:pt x="244" y="434"/>
                        </a:lnTo>
                        <a:lnTo>
                          <a:pt x="240" y="452"/>
                        </a:lnTo>
                        <a:lnTo>
                          <a:pt x="238" y="468"/>
                        </a:lnTo>
                        <a:lnTo>
                          <a:pt x="240" y="484"/>
                        </a:lnTo>
                        <a:lnTo>
                          <a:pt x="244" y="498"/>
                        </a:lnTo>
                        <a:lnTo>
                          <a:pt x="250" y="514"/>
                        </a:lnTo>
                        <a:lnTo>
                          <a:pt x="258" y="530"/>
                        </a:lnTo>
                        <a:lnTo>
                          <a:pt x="268" y="548"/>
                        </a:lnTo>
                        <a:lnTo>
                          <a:pt x="276" y="564"/>
                        </a:lnTo>
                        <a:lnTo>
                          <a:pt x="284" y="580"/>
                        </a:lnTo>
                        <a:lnTo>
                          <a:pt x="290" y="596"/>
                        </a:lnTo>
                        <a:lnTo>
                          <a:pt x="294" y="612"/>
                        </a:lnTo>
                        <a:lnTo>
                          <a:pt x="296" y="628"/>
                        </a:lnTo>
                        <a:lnTo>
                          <a:pt x="294" y="644"/>
                        </a:lnTo>
                        <a:lnTo>
                          <a:pt x="290" y="660"/>
                        </a:lnTo>
                        <a:lnTo>
                          <a:pt x="284" y="678"/>
                        </a:lnTo>
                        <a:lnTo>
                          <a:pt x="276" y="698"/>
                        </a:lnTo>
                        <a:lnTo>
                          <a:pt x="266" y="720"/>
                        </a:lnTo>
                        <a:lnTo>
                          <a:pt x="258" y="738"/>
                        </a:lnTo>
                        <a:lnTo>
                          <a:pt x="250" y="758"/>
                        </a:lnTo>
                        <a:lnTo>
                          <a:pt x="244" y="776"/>
                        </a:lnTo>
                        <a:lnTo>
                          <a:pt x="240" y="794"/>
                        </a:lnTo>
                        <a:lnTo>
                          <a:pt x="238" y="810"/>
                        </a:lnTo>
                        <a:lnTo>
                          <a:pt x="240" y="826"/>
                        </a:lnTo>
                        <a:lnTo>
                          <a:pt x="246" y="840"/>
                        </a:lnTo>
                        <a:lnTo>
                          <a:pt x="254" y="858"/>
                        </a:lnTo>
                        <a:lnTo>
                          <a:pt x="268" y="876"/>
                        </a:lnTo>
                        <a:lnTo>
                          <a:pt x="288" y="896"/>
                        </a:lnTo>
                        <a:lnTo>
                          <a:pt x="310" y="918"/>
                        </a:lnTo>
                        <a:lnTo>
                          <a:pt x="330" y="936"/>
                        </a:lnTo>
                        <a:lnTo>
                          <a:pt x="344" y="950"/>
                        </a:lnTo>
                        <a:lnTo>
                          <a:pt x="352" y="956"/>
                        </a:lnTo>
                        <a:lnTo>
                          <a:pt x="352" y="958"/>
                        </a:lnTo>
                        <a:moveTo>
                          <a:pt x="524" y="0"/>
                        </a:moveTo>
                        <a:lnTo>
                          <a:pt x="524" y="2"/>
                        </a:lnTo>
                        <a:lnTo>
                          <a:pt x="520" y="8"/>
                        </a:lnTo>
                        <a:lnTo>
                          <a:pt x="510" y="20"/>
                        </a:lnTo>
                        <a:lnTo>
                          <a:pt x="496" y="40"/>
                        </a:lnTo>
                        <a:lnTo>
                          <a:pt x="482" y="60"/>
                        </a:lnTo>
                        <a:lnTo>
                          <a:pt x="472" y="80"/>
                        </a:lnTo>
                        <a:lnTo>
                          <a:pt x="464" y="96"/>
                        </a:lnTo>
                        <a:lnTo>
                          <a:pt x="458" y="112"/>
                        </a:lnTo>
                        <a:lnTo>
                          <a:pt x="458" y="124"/>
                        </a:lnTo>
                        <a:lnTo>
                          <a:pt x="458" y="138"/>
                        </a:lnTo>
                        <a:lnTo>
                          <a:pt x="462" y="150"/>
                        </a:lnTo>
                        <a:lnTo>
                          <a:pt x="468" y="162"/>
                        </a:lnTo>
                        <a:lnTo>
                          <a:pt x="476" y="176"/>
                        </a:lnTo>
                        <a:lnTo>
                          <a:pt x="486" y="192"/>
                        </a:lnTo>
                        <a:lnTo>
                          <a:pt x="494" y="206"/>
                        </a:lnTo>
                        <a:lnTo>
                          <a:pt x="504" y="222"/>
                        </a:lnTo>
                        <a:lnTo>
                          <a:pt x="512" y="238"/>
                        </a:lnTo>
                        <a:lnTo>
                          <a:pt x="520" y="254"/>
                        </a:lnTo>
                        <a:lnTo>
                          <a:pt x="524" y="270"/>
                        </a:lnTo>
                        <a:lnTo>
                          <a:pt x="524" y="286"/>
                        </a:lnTo>
                        <a:lnTo>
                          <a:pt x="524" y="302"/>
                        </a:lnTo>
                        <a:lnTo>
                          <a:pt x="520" y="318"/>
                        </a:lnTo>
                        <a:lnTo>
                          <a:pt x="514" y="336"/>
                        </a:lnTo>
                        <a:lnTo>
                          <a:pt x="504" y="356"/>
                        </a:lnTo>
                        <a:lnTo>
                          <a:pt x="496" y="378"/>
                        </a:lnTo>
                        <a:lnTo>
                          <a:pt x="488" y="396"/>
                        </a:lnTo>
                        <a:lnTo>
                          <a:pt x="478" y="416"/>
                        </a:lnTo>
                        <a:lnTo>
                          <a:pt x="472" y="434"/>
                        </a:lnTo>
                        <a:lnTo>
                          <a:pt x="468" y="452"/>
                        </a:lnTo>
                        <a:lnTo>
                          <a:pt x="468" y="468"/>
                        </a:lnTo>
                        <a:lnTo>
                          <a:pt x="468" y="484"/>
                        </a:lnTo>
                        <a:lnTo>
                          <a:pt x="472" y="498"/>
                        </a:lnTo>
                        <a:lnTo>
                          <a:pt x="478" y="514"/>
                        </a:lnTo>
                        <a:lnTo>
                          <a:pt x="488" y="530"/>
                        </a:lnTo>
                        <a:lnTo>
                          <a:pt x="496" y="548"/>
                        </a:lnTo>
                        <a:lnTo>
                          <a:pt x="504" y="564"/>
                        </a:lnTo>
                        <a:lnTo>
                          <a:pt x="514" y="580"/>
                        </a:lnTo>
                        <a:lnTo>
                          <a:pt x="520" y="596"/>
                        </a:lnTo>
                        <a:lnTo>
                          <a:pt x="524" y="612"/>
                        </a:lnTo>
                        <a:lnTo>
                          <a:pt x="524" y="628"/>
                        </a:lnTo>
                        <a:lnTo>
                          <a:pt x="524" y="644"/>
                        </a:lnTo>
                        <a:lnTo>
                          <a:pt x="520" y="660"/>
                        </a:lnTo>
                        <a:lnTo>
                          <a:pt x="514" y="678"/>
                        </a:lnTo>
                        <a:lnTo>
                          <a:pt x="504" y="698"/>
                        </a:lnTo>
                        <a:lnTo>
                          <a:pt x="496" y="720"/>
                        </a:lnTo>
                        <a:lnTo>
                          <a:pt x="488" y="738"/>
                        </a:lnTo>
                        <a:lnTo>
                          <a:pt x="478" y="758"/>
                        </a:lnTo>
                        <a:lnTo>
                          <a:pt x="472" y="776"/>
                        </a:lnTo>
                        <a:lnTo>
                          <a:pt x="468" y="794"/>
                        </a:lnTo>
                        <a:lnTo>
                          <a:pt x="468" y="810"/>
                        </a:lnTo>
                        <a:lnTo>
                          <a:pt x="468" y="826"/>
                        </a:lnTo>
                        <a:lnTo>
                          <a:pt x="474" y="840"/>
                        </a:lnTo>
                        <a:lnTo>
                          <a:pt x="484" y="858"/>
                        </a:lnTo>
                        <a:lnTo>
                          <a:pt x="498" y="876"/>
                        </a:lnTo>
                        <a:lnTo>
                          <a:pt x="516" y="896"/>
                        </a:lnTo>
                        <a:lnTo>
                          <a:pt x="538" y="918"/>
                        </a:lnTo>
                        <a:lnTo>
                          <a:pt x="558" y="936"/>
                        </a:lnTo>
                        <a:lnTo>
                          <a:pt x="572" y="950"/>
                        </a:lnTo>
                        <a:lnTo>
                          <a:pt x="580" y="956"/>
                        </a:lnTo>
                        <a:lnTo>
                          <a:pt x="582" y="958"/>
                        </a:lnTo>
                      </a:path>
                    </a:pathLst>
                  </a:custGeom>
                  <a:noFill/>
                  <a:ln w="12700">
                    <a:solidFill>
                      <a:srgbClr val="FF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sp>
              <p:nvSpPr>
                <p:cNvPr id="4123" name="Line 30"/>
                <p:cNvSpPr>
                  <a:spLocks noChangeShapeType="1"/>
                </p:cNvSpPr>
                <p:nvPr/>
              </p:nvSpPr>
              <p:spPr bwMode="auto">
                <a:xfrm>
                  <a:off x="453" y="1049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4" name="Oval 31"/>
                <p:cNvSpPr>
                  <a:spLocks noChangeArrowheads="1"/>
                </p:cNvSpPr>
                <p:nvPr/>
              </p:nvSpPr>
              <p:spPr bwMode="auto">
                <a:xfrm>
                  <a:off x="930" y="663"/>
                  <a:ext cx="272" cy="2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2E222"/>
                    </a:gs>
                    <a:gs pos="100000">
                      <a:srgbClr val="69691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238EC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71" y="895"/>
                  <a:ext cx="203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6" name="Line 33"/>
                <p:cNvSpPr>
                  <a:spLocks noChangeShapeType="1"/>
                </p:cNvSpPr>
                <p:nvPr/>
              </p:nvSpPr>
              <p:spPr bwMode="auto">
                <a:xfrm>
                  <a:off x="771" y="550"/>
                  <a:ext cx="197" cy="15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7" name="Line 34"/>
                <p:cNvSpPr>
                  <a:spLocks noChangeShapeType="1"/>
                </p:cNvSpPr>
                <p:nvPr/>
              </p:nvSpPr>
              <p:spPr bwMode="auto">
                <a:xfrm>
                  <a:off x="363" y="104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8" name="Line 35"/>
                <p:cNvSpPr>
                  <a:spLocks noChangeShapeType="1"/>
                </p:cNvSpPr>
                <p:nvPr/>
              </p:nvSpPr>
              <p:spPr bwMode="auto">
                <a:xfrm>
                  <a:off x="363" y="550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29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160" y="468"/>
                  <a:ext cx="353" cy="244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30" name="Line 37"/>
                <p:cNvSpPr>
                  <a:spLocks noChangeShapeType="1"/>
                </p:cNvSpPr>
                <p:nvPr/>
              </p:nvSpPr>
              <p:spPr bwMode="auto">
                <a:xfrm>
                  <a:off x="1172" y="885"/>
                  <a:ext cx="341" cy="238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</p:grpSp>
        <p:sp>
          <p:nvSpPr>
            <p:cNvPr id="4116" name="Text Box 38"/>
            <p:cNvSpPr txBox="1">
              <a:spLocks noChangeArrowheads="1"/>
            </p:cNvSpPr>
            <p:nvPr/>
          </p:nvSpPr>
          <p:spPr bwMode="auto">
            <a:xfrm>
              <a:off x="163" y="2261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l-GR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7" name="Text Box 39"/>
            <p:cNvSpPr txBox="1">
              <a:spLocks noChangeArrowheads="1"/>
            </p:cNvSpPr>
            <p:nvPr/>
          </p:nvSpPr>
          <p:spPr bwMode="auto">
            <a:xfrm>
              <a:off x="144" y="2920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l-GR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118" name="Text Box 40"/>
            <p:cNvSpPr txBox="1">
              <a:spLocks noChangeArrowheads="1"/>
            </p:cNvSpPr>
            <p:nvPr/>
          </p:nvSpPr>
          <p:spPr bwMode="auto">
            <a:xfrm>
              <a:off x="1289" y="2787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i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9" name="Text Box 41"/>
            <p:cNvSpPr txBox="1">
              <a:spLocks noChangeArrowheads="1"/>
            </p:cNvSpPr>
            <p:nvPr/>
          </p:nvSpPr>
          <p:spPr bwMode="auto">
            <a:xfrm>
              <a:off x="1288" y="2366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l-GR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sz="1400" baseline="30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98" name="Object 48"/>
          <p:cNvGraphicFramePr>
            <a:graphicFrameLocks noChangeAspect="1"/>
          </p:cNvGraphicFramePr>
          <p:nvPr/>
        </p:nvGraphicFramePr>
        <p:xfrm>
          <a:off x="5878513" y="2127250"/>
          <a:ext cx="2008187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927100" imgH="292100" progId="">
                  <p:embed/>
                </p:oleObj>
              </mc:Choice>
              <mc:Fallback>
                <p:oleObj name="Equation" r:id="rId3" imgW="927100" imgH="292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127250"/>
                        <a:ext cx="2008187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3"/>
          <p:cNvGraphicFramePr>
            <a:graphicFrameLocks noChangeAspect="1"/>
          </p:cNvGraphicFramePr>
          <p:nvPr/>
        </p:nvGraphicFramePr>
        <p:xfrm>
          <a:off x="3627438" y="2211388"/>
          <a:ext cx="19796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914400" imgH="254000" progId="">
                  <p:embed/>
                </p:oleObj>
              </mc:Choice>
              <mc:Fallback>
                <p:oleObj name="Equation" r:id="rId5" imgW="9144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211388"/>
                        <a:ext cx="19796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54"/>
          <p:cNvSpPr txBox="1">
            <a:spLocks noChangeArrowheads="1"/>
          </p:cNvSpPr>
          <p:nvPr/>
        </p:nvSpPr>
        <p:spPr bwMode="auto">
          <a:xfrm>
            <a:off x="6929438" y="3975100"/>
            <a:ext cx="2214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1600">
                <a:solidFill>
                  <a:srgbClr val="33CC33"/>
                </a:solidFill>
                <a:latin typeface="Times New Roman" pitchFamily="18" charset="0"/>
                <a:cs typeface="+mn-cs"/>
              </a:rPr>
              <a:t>(**) J. Schweizer (2004)</a:t>
            </a:r>
            <a:endParaRPr lang="ru-RU" sz="1600">
              <a:solidFill>
                <a:srgbClr val="33CC33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07" name="Text Box 59"/>
          <p:cNvSpPr txBox="1">
            <a:spLocks noChangeArrowheads="1"/>
          </p:cNvSpPr>
          <p:nvPr/>
        </p:nvSpPr>
        <p:spPr bwMode="auto">
          <a:xfrm>
            <a:off x="0" y="4314825"/>
            <a:ext cx="3878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+mn-cs"/>
              </a:rPr>
              <a:t> From Roy-Steiner equations:</a:t>
            </a:r>
          </a:p>
        </p:txBody>
      </p:sp>
      <p:sp>
        <p:nvSpPr>
          <p:cNvPr id="137287" name="Rectangle 71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el-GR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and </a:t>
            </a:r>
            <a:r>
              <a:rPr lang="en-US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l-GR" sz="3600" b="1" i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</a:t>
            </a:r>
            <a:r>
              <a:rPr lang="en-US" sz="3600" b="1" i="1" baseline="3000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+</a:t>
            </a:r>
            <a:r>
              <a:rPr lang="en-US" sz="3600" b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atoms lifetime </a:t>
            </a:r>
          </a:p>
        </p:txBody>
      </p:sp>
      <p:graphicFrame>
        <p:nvGraphicFramePr>
          <p:cNvPr id="4100" name="Object 60"/>
          <p:cNvGraphicFramePr>
            <a:graphicFrameLocks noGrp="1" noChangeAspect="1"/>
          </p:cNvGraphicFramePr>
          <p:nvPr>
            <p:ph sz="half" idx="1"/>
          </p:nvPr>
        </p:nvGraphicFramePr>
        <p:xfrm>
          <a:off x="3825875" y="4337050"/>
          <a:ext cx="3429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7" imgW="1638300" imgH="241300" progId="">
                  <p:embed/>
                </p:oleObj>
              </mc:Choice>
              <mc:Fallback>
                <p:oleObj name="Equation" r:id="rId7" imgW="1638300" imgH="2413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337050"/>
                        <a:ext cx="34290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29063" y="4914900"/>
          <a:ext cx="30638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1346200" imgH="228600" progId="">
                  <p:embed/>
                </p:oleObj>
              </mc:Choice>
              <mc:Fallback>
                <p:oleObj name="Equation" r:id="rId9" imgW="1346200" imgH="2286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914900"/>
                        <a:ext cx="30638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Line 67"/>
          <p:cNvSpPr>
            <a:spLocks noChangeShapeType="1"/>
          </p:cNvSpPr>
          <p:nvPr/>
        </p:nvSpPr>
        <p:spPr bwMode="auto">
          <a:xfrm flipH="1">
            <a:off x="5356225" y="4687888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10" name="Text Box 73"/>
          <p:cNvSpPr txBox="1">
            <a:spLocks noChangeArrowheads="1"/>
          </p:cNvSpPr>
          <p:nvPr/>
        </p:nvSpPr>
        <p:spPr bwMode="auto">
          <a:xfrm>
            <a:off x="196850" y="687388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</a:rPr>
              <a:t>K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-atom (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</a:rPr>
              <a:t>A</a:t>
            </a:r>
            <a:r>
              <a:rPr lang="en-US" b="1" i="1" baseline="-25000">
                <a:solidFill>
                  <a:srgbClr val="0033CC"/>
                </a:solidFill>
                <a:latin typeface="Times New Roman" pitchFamily="18" charset="0"/>
                <a:cs typeface="+mn-cs"/>
              </a:rPr>
              <a:t>K</a:t>
            </a:r>
            <a:r>
              <a:rPr lang="en-US" b="1" i="1" baseline="-25000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Symbol" pitchFamily="18" charset="2"/>
                <a:cs typeface="+mn-cs"/>
              </a:rPr>
              <a:t>)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 is a hydrogen-like atom consisting of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K</a:t>
            </a:r>
            <a:r>
              <a:rPr lang="en-US" b="1" i="1" baseline="30000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+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 and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</a:t>
            </a:r>
            <a:r>
              <a:rPr lang="en-US" b="1" i="1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mesons: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11" name="Text Box 74"/>
          <p:cNvSpPr txBox="1">
            <a:spLocks noChangeArrowheads="1"/>
          </p:cNvSpPr>
          <p:nvPr/>
        </p:nvSpPr>
        <p:spPr bwMode="auto">
          <a:xfrm>
            <a:off x="1485900" y="1095375"/>
            <a:ext cx="5287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E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  <a:cs typeface="+mn-cs"/>
              </a:rPr>
              <a:t>B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= -2.9 keV  r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  <a:cs typeface="+mn-cs"/>
              </a:rPr>
              <a:t>B 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= 248 fm    p</a:t>
            </a:r>
            <a:r>
              <a:rPr lang="en-US" b="1" baseline="-25000">
                <a:solidFill>
                  <a:srgbClr val="0033CC"/>
                </a:solidFill>
                <a:latin typeface="Times New Roman" pitchFamily="18" charset="0"/>
                <a:cs typeface="+mn-cs"/>
              </a:rPr>
              <a:t>B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0.8 MeV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12" name="Text Box 75"/>
          <p:cNvSpPr txBox="1">
            <a:spLocks noChangeArrowheads="1"/>
          </p:cNvSpPr>
          <p:nvPr/>
        </p:nvSpPr>
        <p:spPr bwMode="auto">
          <a:xfrm>
            <a:off x="3271838" y="1519238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The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</a:rPr>
              <a:t>K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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-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atom lifetime (ground state 1S),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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=1/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</a:t>
            </a:r>
            <a:r>
              <a:rPr lang="en-US" b="1">
                <a:solidFill>
                  <a:srgbClr val="0033CC"/>
                </a:solidFill>
                <a:latin typeface="Calibri"/>
                <a:cs typeface="+mn-cs"/>
                <a:sym typeface="Symbol" pitchFamily="18" charset="2"/>
              </a:rPr>
              <a:t>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is dominated by the annihilation process into 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K</a:t>
            </a:r>
            <a:r>
              <a:rPr lang="en-US" b="1" baseline="30000">
                <a:solidFill>
                  <a:srgbClr val="0033CC"/>
                </a:solidFill>
                <a:latin typeface="Times New Roman" pitchFamily="18" charset="0"/>
                <a:cs typeface="+mn-cs"/>
              </a:rPr>
              <a:t>0</a:t>
            </a:r>
            <a:r>
              <a:rPr lang="en-US" b="1" i="1">
                <a:solidFill>
                  <a:srgbClr val="0033CC"/>
                </a:solidFill>
                <a:latin typeface="Times New Roman" pitchFamily="18" charset="0"/>
                <a:cs typeface="+mn-cs"/>
                <a:sym typeface="Symbol" pitchFamily="18" charset="2"/>
              </a:rPr>
              <a:t></a:t>
            </a:r>
            <a:r>
              <a:rPr lang="en-US" b="1" baseline="30000">
                <a:solidFill>
                  <a:srgbClr val="0033CC"/>
                </a:solidFill>
                <a:latin typeface="Times New Roman" pitchFamily="18" charset="0"/>
                <a:cs typeface="+mn-cs"/>
              </a:rPr>
              <a:t>0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+mn-cs"/>
              </a:rPr>
              <a:t>:</a:t>
            </a:r>
          </a:p>
        </p:txBody>
      </p:sp>
      <p:graphicFrame>
        <p:nvGraphicFramePr>
          <p:cNvPr id="4102" name="Object 7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6025" y="2897188"/>
          <a:ext cx="64643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1" imgW="2667000" imgH="406400" progId="Equation.3">
                  <p:embed/>
                </p:oleObj>
              </mc:Choice>
              <mc:Fallback>
                <p:oleObj name="Equation" r:id="rId11" imgW="2667000" imgH="406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897188"/>
                        <a:ext cx="6464300" cy="985837"/>
                      </a:xfrm>
                      <a:prstGeom prst="rect">
                        <a:avLst/>
                      </a:prstGeom>
                      <a:solidFill>
                        <a:srgbClr val="FFD9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 Box 78"/>
          <p:cNvSpPr txBox="1">
            <a:spLocks noChangeArrowheads="1"/>
          </p:cNvSpPr>
          <p:nvPr/>
        </p:nvSpPr>
        <p:spPr bwMode="auto">
          <a:xfrm>
            <a:off x="8497888" y="2914650"/>
            <a:ext cx="438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33CC33"/>
                </a:solidFill>
                <a:latin typeface="Times New Roman" pitchFamily="18" charset="0"/>
                <a:cs typeface="+mn-cs"/>
              </a:rPr>
              <a:t>**</a:t>
            </a:r>
          </a:p>
        </p:txBody>
      </p:sp>
      <p:graphicFrame>
        <p:nvGraphicFramePr>
          <p:cNvPr id="4103" name="Object 83"/>
          <p:cNvGraphicFramePr>
            <a:graphicFrameLocks noChangeAspect="1"/>
          </p:cNvGraphicFramePr>
          <p:nvPr/>
        </p:nvGraphicFramePr>
        <p:xfrm>
          <a:off x="2392363" y="5678488"/>
          <a:ext cx="49037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3" imgW="2171700" imgH="508000" progId="Equation.3">
                  <p:embed/>
                </p:oleObj>
              </mc:Choice>
              <mc:Fallback>
                <p:oleObj name="Equation" r:id="rId13" imgW="2171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5678488"/>
                        <a:ext cx="4903787" cy="965200"/>
                      </a:xfrm>
                      <a:prstGeom prst="rect">
                        <a:avLst/>
                      </a:prstGeom>
                      <a:solidFill>
                        <a:srgbClr val="FFD9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84"/>
          <p:cNvSpPr txBox="1">
            <a:spLocks noChangeArrowheads="1"/>
          </p:cNvSpPr>
          <p:nvPr/>
        </p:nvSpPr>
        <p:spPr bwMode="auto">
          <a:xfrm>
            <a:off x="1757363" y="5911850"/>
            <a:ext cx="352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imes New Roman" pitchFamily="18" charset="0"/>
                <a:cs typeface="+mn-cs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224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4" y="719832"/>
            <a:ext cx="879704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for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in 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note, 2016 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DIRAC experiment was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these conditions for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 </a:t>
            </a:r>
            <a:r>
              <a:rPr lang="en-US" i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u="sng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347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28303"/>
              </p:ext>
            </p:extLst>
          </p:nvPr>
        </p:nvGraphicFramePr>
        <p:xfrm>
          <a:off x="163287" y="1735541"/>
          <a:ext cx="874213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1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K.Sasaki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2014,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Z.Fu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.(2013),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C.Lang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.(2012), Feng et al., Phys. Lett.(2010),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T.Yagy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arXiv:1108.2970,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S.Beame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393"/>
              </p:ext>
            </p:extLst>
          </p:nvPr>
        </p:nvGraphicFramePr>
        <p:xfrm>
          <a:off x="163287" y="669478"/>
          <a:ext cx="87291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3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02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2.3%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1.5% 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Nucl.Phys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.(2001)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75647"/>
              </p:ext>
            </p:extLst>
          </p:nvPr>
        </p:nvGraphicFramePr>
        <p:xfrm>
          <a:off x="179512" y="3608422"/>
          <a:ext cx="874213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3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14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Phys. Lett.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 estimation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" name="Group 7177"/>
          <p:cNvGrpSpPr/>
          <p:nvPr/>
        </p:nvGrpSpPr>
        <p:grpSpPr>
          <a:xfrm>
            <a:off x="3339618" y="556803"/>
            <a:ext cx="5341783" cy="3331900"/>
            <a:chOff x="2209521" y="662700"/>
            <a:chExt cx="5341783" cy="3331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8"/>
            <a:stretch/>
          </p:blipFill>
          <p:spPr bwMode="auto">
            <a:xfrm>
              <a:off x="2209521" y="662700"/>
              <a:ext cx="3428918" cy="33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5526168" y="992791"/>
              <a:ext cx="202513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 </a:t>
              </a:r>
              <a:r>
                <a:rPr lang="en-US" altLang="en-US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Bethke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J.Phys.G26:R27, 2000</a:t>
              </a:r>
              <a:endPara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Group 7180"/>
          <p:cNvGrpSpPr/>
          <p:nvPr/>
        </p:nvGrpSpPr>
        <p:grpSpPr>
          <a:xfrm>
            <a:off x="2278165" y="3915691"/>
            <a:ext cx="4263775" cy="2437885"/>
            <a:chOff x="2273221" y="4093850"/>
            <a:chExt cx="4263775" cy="2437885"/>
          </a:xfrm>
        </p:grpSpPr>
        <p:sp>
          <p:nvSpPr>
            <p:cNvPr id="4" name="Oval 71"/>
            <p:cNvSpPr>
              <a:spLocks noChangeArrowheads="1"/>
            </p:cNvSpPr>
            <p:nvPr/>
          </p:nvSpPr>
          <p:spPr bwMode="auto">
            <a:xfrm>
              <a:off x="2643913" y="4492312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Oval 72"/>
            <p:cNvSpPr>
              <a:spLocks noChangeArrowheads="1"/>
            </p:cNvSpPr>
            <p:nvPr/>
          </p:nvSpPr>
          <p:spPr bwMode="auto">
            <a:xfrm>
              <a:off x="3413058" y="4492312"/>
              <a:ext cx="187796" cy="184150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Line 73"/>
            <p:cNvSpPr>
              <a:spLocks noChangeShapeType="1"/>
            </p:cNvSpPr>
            <p:nvPr/>
          </p:nvSpPr>
          <p:spPr bwMode="auto">
            <a:xfrm flipH="1">
              <a:off x="2818644" y="4581212"/>
              <a:ext cx="61890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7" name="Line 74"/>
            <p:cNvSpPr>
              <a:spLocks noChangeShapeType="1"/>
            </p:cNvSpPr>
            <p:nvPr/>
          </p:nvSpPr>
          <p:spPr bwMode="auto">
            <a:xfrm flipH="1">
              <a:off x="4977477" y="4595500"/>
              <a:ext cx="434379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 flipH="1">
              <a:off x="5473910" y="4595500"/>
              <a:ext cx="432746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2586758" y="4657412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3334674" y="4657412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3424489" y="4733612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3424489" y="4733612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4" name="AutoShape 81"/>
            <p:cNvSpPr>
              <a:spLocks noChangeArrowheads="1"/>
            </p:cNvSpPr>
            <p:nvPr/>
          </p:nvSpPr>
          <p:spPr bwMode="auto">
            <a:xfrm rot="10813649" flipV="1">
              <a:off x="2273221" y="4490725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5" name="AutoShape 82"/>
            <p:cNvSpPr>
              <a:spLocks noChangeArrowheads="1"/>
            </p:cNvSpPr>
            <p:nvPr/>
          </p:nvSpPr>
          <p:spPr bwMode="auto">
            <a:xfrm rot="13649" flipV="1">
              <a:off x="3597588" y="4501837"/>
              <a:ext cx="373958" cy="187325"/>
            </a:xfrm>
            <a:prstGeom prst="rightArrow">
              <a:avLst>
                <a:gd name="adj1" fmla="val 38574"/>
                <a:gd name="adj2" fmla="val 47367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83"/>
            <p:cNvSpPr>
              <a:spLocks noChangeArrowheads="1"/>
            </p:cNvSpPr>
            <p:nvPr/>
          </p:nvSpPr>
          <p:spPr bwMode="auto">
            <a:xfrm>
              <a:off x="5895225" y="4497075"/>
              <a:ext cx="199227" cy="182563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85"/>
            <p:cNvSpPr>
              <a:spLocks noChangeArrowheads="1"/>
            </p:cNvSpPr>
            <p:nvPr/>
          </p:nvSpPr>
          <p:spPr bwMode="auto">
            <a:xfrm>
              <a:off x="4792947" y="4506600"/>
              <a:ext cx="174732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86"/>
            <p:cNvSpPr>
              <a:spLocks noChangeArrowheads="1"/>
            </p:cNvSpPr>
            <p:nvPr/>
          </p:nvSpPr>
          <p:spPr bwMode="auto">
            <a:xfrm rot="10813649" flipV="1">
              <a:off x="4418989" y="4505012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87"/>
            <p:cNvSpPr>
              <a:spLocks noChangeArrowheads="1"/>
            </p:cNvSpPr>
            <p:nvPr/>
          </p:nvSpPr>
          <p:spPr bwMode="auto">
            <a:xfrm rot="13649" flipV="1">
              <a:off x="6105883" y="4506600"/>
              <a:ext cx="373958" cy="176213"/>
            </a:xfrm>
            <a:prstGeom prst="rightArrow">
              <a:avLst>
                <a:gd name="adj1" fmla="val 38574"/>
                <a:gd name="adj2" fmla="val 5035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AutoShape 88"/>
            <p:cNvSpPr>
              <a:spLocks noChangeArrowheads="1"/>
            </p:cNvSpPr>
            <p:nvPr/>
          </p:nvSpPr>
          <p:spPr bwMode="auto">
            <a:xfrm>
              <a:off x="5349802" y="4443100"/>
              <a:ext cx="186163" cy="304800"/>
            </a:xfrm>
            <a:prstGeom prst="irregularSeal2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Rectangle 107"/>
            <p:cNvSpPr>
              <a:spLocks noChangeArrowheads="1"/>
            </p:cNvSpPr>
            <p:nvPr/>
          </p:nvSpPr>
          <p:spPr bwMode="auto">
            <a:xfrm>
              <a:off x="4694967" y="4659000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1" name="Rectangle 108"/>
            <p:cNvSpPr>
              <a:spLocks noChangeArrowheads="1"/>
            </p:cNvSpPr>
            <p:nvPr/>
          </p:nvSpPr>
          <p:spPr bwMode="auto">
            <a:xfrm>
              <a:off x="5797245" y="4647887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2" name="Line 109"/>
            <p:cNvSpPr>
              <a:spLocks noChangeShapeType="1"/>
            </p:cNvSpPr>
            <p:nvPr/>
          </p:nvSpPr>
          <p:spPr bwMode="auto">
            <a:xfrm>
              <a:off x="5921353" y="4736787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3" name="Line 110"/>
            <p:cNvSpPr>
              <a:spLocks noChangeShapeType="1"/>
            </p:cNvSpPr>
            <p:nvPr/>
          </p:nvSpPr>
          <p:spPr bwMode="auto">
            <a:xfrm>
              <a:off x="5859299" y="47447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8" name="AutoShape 115"/>
            <p:cNvSpPr>
              <a:spLocks/>
            </p:cNvSpPr>
            <p:nvPr/>
          </p:nvSpPr>
          <p:spPr bwMode="auto">
            <a:xfrm rot="5400000" flipH="1">
              <a:off x="2963451" y="4542002"/>
              <a:ext cx="304800" cy="991234"/>
            </a:xfrm>
            <a:prstGeom prst="leftBrace">
              <a:avLst>
                <a:gd name="adj1" fmla="val 26345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AutoShape 116"/>
            <p:cNvSpPr>
              <a:spLocks/>
            </p:cNvSpPr>
            <p:nvPr/>
          </p:nvSpPr>
          <p:spPr bwMode="auto">
            <a:xfrm rot="5400000" flipH="1">
              <a:off x="5275786" y="4359555"/>
              <a:ext cx="304800" cy="1438677"/>
            </a:xfrm>
            <a:prstGeom prst="leftBrace">
              <a:avLst>
                <a:gd name="adj1" fmla="val 38238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Rectangle 119"/>
            <p:cNvSpPr>
              <a:spLocks noChangeArrowheads="1"/>
            </p:cNvSpPr>
            <p:nvPr/>
          </p:nvSpPr>
          <p:spPr bwMode="auto">
            <a:xfrm>
              <a:off x="2859470" y="4093850"/>
              <a:ext cx="47030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 baseline="30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56" name="Rectangle 123"/>
            <p:cNvSpPr>
              <a:spLocks noChangeArrowheads="1"/>
            </p:cNvSpPr>
            <p:nvPr/>
          </p:nvSpPr>
          <p:spPr bwMode="auto">
            <a:xfrm>
              <a:off x="2429989" y="5178113"/>
              <a:ext cx="137662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Energy fed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into </a:t>
              </a:r>
              <a:r>
                <a:rPr lang="fr-FR" altLang="en-US" sz="1400" dirty="0">
                  <a:latin typeface="Helvetica" pitchFamily="34" charset="0"/>
                </a:rPr>
                <a:t>the system</a:t>
              </a:r>
            </a:p>
          </p:txBody>
        </p:sp>
        <p:sp>
          <p:nvSpPr>
            <p:cNvPr id="57" name="Rectangle 124"/>
            <p:cNvSpPr>
              <a:spLocks noChangeArrowheads="1"/>
            </p:cNvSpPr>
            <p:nvPr/>
          </p:nvSpPr>
          <p:spPr bwMode="auto">
            <a:xfrm>
              <a:off x="4285083" y="5178113"/>
              <a:ext cx="2251913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The released energy gets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out a quark-antiquark pair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from the Vacuum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44991" y="5885404"/>
              <a:ext cx="2617063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tring breaks generate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qq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to reduce field energy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554247" y="5961020"/>
              <a:ext cx="1683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91" name="WordArt 98"/>
          <p:cNvSpPr>
            <a:spLocks noChangeArrowheads="1" noChangeShapeType="1" noTextEdit="1"/>
          </p:cNvSpPr>
          <p:nvPr/>
        </p:nvSpPr>
        <p:spPr bwMode="auto">
          <a:xfrm>
            <a:off x="252671" y="42337"/>
            <a:ext cx="857609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search for strong interaction dynamics - Quark confinement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2" name="Group 7181"/>
          <p:cNvGrpSpPr/>
          <p:nvPr/>
        </p:nvGrpSpPr>
        <p:grpSpPr>
          <a:xfrm>
            <a:off x="123785" y="440156"/>
            <a:ext cx="8660872" cy="5973398"/>
            <a:chOff x="167896" y="596005"/>
            <a:chExt cx="8660872" cy="5973398"/>
          </a:xfrm>
        </p:grpSpPr>
        <p:grpSp>
          <p:nvGrpSpPr>
            <p:cNvPr id="7177" name="Group 7176"/>
            <p:cNvGrpSpPr/>
            <p:nvPr/>
          </p:nvGrpSpPr>
          <p:grpSpPr>
            <a:xfrm>
              <a:off x="167896" y="596005"/>
              <a:ext cx="4362179" cy="3336098"/>
              <a:chOff x="167896" y="596005"/>
              <a:chExt cx="4362179" cy="3336098"/>
            </a:xfrm>
          </p:grpSpPr>
          <p:sp>
            <p:nvSpPr>
              <p:cNvPr id="71" name="Oval 126"/>
              <p:cNvSpPr>
                <a:spLocks noChangeArrowheads="1"/>
              </p:cNvSpPr>
              <p:nvPr/>
            </p:nvSpPr>
            <p:spPr bwMode="auto">
              <a:xfrm>
                <a:off x="3565142" y="596005"/>
                <a:ext cx="964933" cy="3336098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7896" y="1761055"/>
                <a:ext cx="3339376" cy="147732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0" algn="ctr"/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i="1" baseline="30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/>
                <a:r>
                  <a:rPr lang="en-US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 confinement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QCD not suitable.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QCD solve field equations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space-time lattice by MC.</a:t>
                </a:r>
                <a:endParaRPr lang="ro-RO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75" name="Group 7174"/>
            <p:cNvGrpSpPr/>
            <p:nvPr/>
          </p:nvGrpSpPr>
          <p:grpSpPr>
            <a:xfrm>
              <a:off x="6935449" y="4093850"/>
              <a:ext cx="1647702" cy="1803401"/>
              <a:chOff x="6935449" y="4093850"/>
              <a:chExt cx="1647702" cy="1803401"/>
            </a:xfrm>
          </p:grpSpPr>
          <p:sp>
            <p:nvSpPr>
              <p:cNvPr id="22" name="Oval 89"/>
              <p:cNvSpPr>
                <a:spLocks noChangeArrowheads="1"/>
              </p:cNvSpPr>
              <p:nvPr/>
            </p:nvSpPr>
            <p:spPr bwMode="auto">
              <a:xfrm>
                <a:off x="7508634" y="4522475"/>
                <a:ext cx="210658" cy="19685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 flipH="1">
                <a:off x="7268582" y="4627250"/>
                <a:ext cx="236786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5" name="Oval 92"/>
              <p:cNvSpPr>
                <a:spLocks noChangeArrowheads="1"/>
              </p:cNvSpPr>
              <p:nvPr/>
            </p:nvSpPr>
            <p:spPr bwMode="auto">
              <a:xfrm>
                <a:off x="7072622" y="4525650"/>
                <a:ext cx="187796" cy="18573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>
                <a:off x="8202661" y="4527237"/>
                <a:ext cx="189429" cy="182563"/>
              </a:xfrm>
              <a:prstGeom prst="ellipse">
                <a:avLst/>
              </a:prstGeom>
              <a:solidFill>
                <a:srgbClr val="0DE3F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H="1">
                <a:off x="7962609" y="4627250"/>
                <a:ext cx="248217" cy="1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8163469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29" name="Oval 96"/>
              <p:cNvSpPr>
                <a:spLocks noChangeArrowheads="1"/>
              </p:cNvSpPr>
              <p:nvPr/>
            </p:nvSpPr>
            <p:spPr bwMode="auto">
              <a:xfrm>
                <a:off x="7753585" y="4538350"/>
                <a:ext cx="189429" cy="18415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97"/>
              <p:cNvSpPr>
                <a:spLocks noChangeArrowheads="1"/>
              </p:cNvSpPr>
              <p:nvPr/>
            </p:nvSpPr>
            <p:spPr bwMode="auto">
              <a:xfrm>
                <a:off x="7702961" y="4703450"/>
                <a:ext cx="326601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1" name="Rectangle 98"/>
              <p:cNvSpPr>
                <a:spLocks noChangeArrowheads="1"/>
              </p:cNvSpPr>
              <p:nvPr/>
            </p:nvSpPr>
            <p:spPr bwMode="auto">
              <a:xfrm>
                <a:off x="8080186" y="4703450"/>
                <a:ext cx="32496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d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>
                <a:off x="8171634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>
                <a:off x="7482506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6" name="Rectangle 103"/>
              <p:cNvSpPr>
                <a:spLocks noChangeArrowheads="1"/>
              </p:cNvSpPr>
              <p:nvPr/>
            </p:nvSpPr>
            <p:spPr bwMode="auto">
              <a:xfrm>
                <a:off x="7030164" y="4703450"/>
                <a:ext cx="3086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7" name="Rectangle 104"/>
              <p:cNvSpPr>
                <a:spLocks noChangeArrowheads="1"/>
              </p:cNvSpPr>
              <p:nvPr/>
            </p:nvSpPr>
            <p:spPr bwMode="auto">
              <a:xfrm>
                <a:off x="7430250" y="4701862"/>
                <a:ext cx="334766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000" dirty="0">
                    <a:latin typeface="Helvetica" pitchFamily="34" charset="0"/>
                    <a:sym typeface="Symbol" pitchFamily="18" charset="2"/>
                  </a:rPr>
                  <a:t>u</a:t>
                </a:r>
                <a:endParaRPr lang="fr-FR" altLang="en-US" sz="2000" dirty="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38" name="Line 105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9" name="Line 106"/>
              <p:cNvSpPr>
                <a:spLocks noChangeShapeType="1"/>
              </p:cNvSpPr>
              <p:nvPr/>
            </p:nvSpPr>
            <p:spPr bwMode="auto">
              <a:xfrm>
                <a:off x="7490671" y="4779650"/>
                <a:ext cx="18453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50" name="AutoShape 117"/>
              <p:cNvSpPr>
                <a:spLocks/>
              </p:cNvSpPr>
              <p:nvPr/>
            </p:nvSpPr>
            <p:spPr bwMode="auto">
              <a:xfrm rot="5400000" flipH="1">
                <a:off x="7584854" y="4403487"/>
                <a:ext cx="304800" cy="1361926"/>
              </a:xfrm>
              <a:prstGeom prst="leftBrace">
                <a:avLst>
                  <a:gd name="adj1" fmla="val 36198"/>
                  <a:gd name="adj2" fmla="val 50731"/>
                </a:avLst>
              </a:prstGeom>
              <a:noFill/>
              <a:ln w="28575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120"/>
              <p:cNvSpPr>
                <a:spLocks noChangeArrowheads="1"/>
              </p:cNvSpPr>
              <p:nvPr/>
            </p:nvSpPr>
            <p:spPr bwMode="auto">
              <a:xfrm>
                <a:off x="7851565" y="4155762"/>
                <a:ext cx="47030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+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4" name="Rectangle 121"/>
              <p:cNvSpPr>
                <a:spLocks noChangeArrowheads="1"/>
              </p:cNvSpPr>
              <p:nvPr/>
            </p:nvSpPr>
            <p:spPr bwMode="auto">
              <a:xfrm>
                <a:off x="7168969" y="4152587"/>
                <a:ext cx="46377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2400" b="1">
                    <a:latin typeface="Helvetica" pitchFamily="34" charset="0"/>
                    <a:sym typeface="Symbol" pitchFamily="18" charset="2"/>
                  </a:rPr>
                  <a:t></a:t>
                </a:r>
                <a:r>
                  <a:rPr lang="en-US" altLang="en-US" sz="2400" b="1" baseline="30000">
                    <a:latin typeface="Helvetica" pitchFamily="34" charset="0"/>
                    <a:sym typeface="Symbol" pitchFamily="18" charset="2"/>
                  </a:rPr>
                  <a:t>0</a:t>
                </a:r>
                <a:endParaRPr lang="fr-FR" altLang="en-US" sz="2400" b="1" baseline="30000">
                  <a:latin typeface="Helvetica" pitchFamily="34" charset="0"/>
                  <a:sym typeface="Symbol" pitchFamily="18" charset="2"/>
                </a:endParaRPr>
              </a:p>
            </p:txBody>
          </p:sp>
          <p:sp>
            <p:nvSpPr>
              <p:cNvPr id="58" name="Rectangle 125"/>
              <p:cNvSpPr>
                <a:spLocks noChangeArrowheads="1"/>
              </p:cNvSpPr>
              <p:nvPr/>
            </p:nvSpPr>
            <p:spPr bwMode="auto">
              <a:xfrm>
                <a:off x="6971375" y="5205100"/>
                <a:ext cx="1611776" cy="692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Large </a:t>
                </a:r>
                <a:r>
                  <a:rPr lang="en-US" altLang="en-US" sz="1300" dirty="0">
                    <a:latin typeface="Helvetica" pitchFamily="34" charset="0"/>
                    <a:sym typeface="Symbol" pitchFamily="18" charset="2"/>
                  </a:rPr>
                  <a:t></a:t>
                </a:r>
                <a:r>
                  <a:rPr lang="en-US" altLang="en-US" sz="1300" dirty="0">
                    <a:latin typeface="Helvetica" pitchFamily="34" charset="0"/>
                  </a:rPr>
                  <a:t>x distance;</a:t>
                </a:r>
              </a:p>
              <a:p>
                <a:pPr algn="ctr"/>
                <a:r>
                  <a:rPr lang="en-US" altLang="en-US" sz="1300" dirty="0">
                    <a:latin typeface="Helvetica" pitchFamily="34" charset="0"/>
                  </a:rPr>
                  <a:t>pion degrees of </a:t>
                </a:r>
                <a:r>
                  <a:rPr lang="en-US" altLang="en-US" sz="1300" dirty="0" smtClean="0">
                    <a:latin typeface="Helvetica" pitchFamily="34" charset="0"/>
                  </a:rPr>
                  <a:t>freedom</a:t>
                </a:r>
                <a:endParaRPr lang="en-US" altLang="en-US" sz="1300" dirty="0">
                  <a:latin typeface="Helvetica" pitchFamily="34" charset="0"/>
                </a:endParaRPr>
              </a:p>
            </p:txBody>
          </p:sp>
          <p:sp>
            <p:nvSpPr>
              <p:cNvPr id="59" name="Oval 126"/>
              <p:cNvSpPr>
                <a:spLocks noChangeArrowheads="1"/>
              </p:cNvSpPr>
              <p:nvPr/>
            </p:nvSpPr>
            <p:spPr bwMode="auto">
              <a:xfrm>
                <a:off x="6935449" y="4093850"/>
                <a:ext cx="1610143" cy="1803401"/>
              </a:xfrm>
              <a:prstGeom prst="ellips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6F94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701263" y="5885403"/>
              <a:ext cx="2127505" cy="684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quark confinement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DIRAC</a:t>
              </a:r>
              <a:endParaRPr lang="ro-RO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Arrow Connector 88"/>
            <p:cNvCxnSpPr>
              <a:stCxn id="79" idx="2"/>
              <a:endCxn id="54" idx="1"/>
            </p:cNvCxnSpPr>
            <p:nvPr/>
          </p:nvCxnSpPr>
          <p:spPr>
            <a:xfrm>
              <a:off x="1837584" y="3238383"/>
              <a:ext cx="5331385" cy="11428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0" name="Group 7179"/>
          <p:cNvGrpSpPr/>
          <p:nvPr/>
        </p:nvGrpSpPr>
        <p:grpSpPr>
          <a:xfrm>
            <a:off x="257615" y="2533137"/>
            <a:ext cx="8750575" cy="3681939"/>
            <a:chOff x="252671" y="2711296"/>
            <a:chExt cx="8750575" cy="3681939"/>
          </a:xfrm>
        </p:grpSpPr>
        <p:sp>
          <p:nvSpPr>
            <p:cNvPr id="72" name="Oval 126"/>
            <p:cNvSpPr>
              <a:spLocks noChangeArrowheads="1"/>
            </p:cNvSpPr>
            <p:nvPr/>
          </p:nvSpPr>
          <p:spPr bwMode="auto">
            <a:xfrm>
              <a:off x="4267033" y="2711296"/>
              <a:ext cx="2384287" cy="1071864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651320" y="2785563"/>
              <a:ext cx="2351926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– large </a:t>
              </a:r>
              <a:r>
                <a:rPr lang="en-US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i="1" baseline="30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 perturbative QCD</a:t>
              </a:r>
            </a:p>
          </p:txBody>
        </p:sp>
        <p:sp>
          <p:nvSpPr>
            <p:cNvPr id="3" name="AutoShape 70"/>
            <p:cNvSpPr>
              <a:spLocks/>
            </p:cNvSpPr>
            <p:nvPr/>
          </p:nvSpPr>
          <p:spPr bwMode="auto">
            <a:xfrm rot="5400000" flipH="1">
              <a:off x="1237906" y="4739277"/>
              <a:ext cx="228600" cy="618909"/>
            </a:xfrm>
            <a:prstGeom prst="leftBrace">
              <a:avLst>
                <a:gd name="adj1" fmla="val 21933"/>
                <a:gd name="adj2" fmla="val 50731"/>
              </a:avLst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Rectangle 78"/>
            <p:cNvSpPr>
              <a:spLocks noChangeArrowheads="1"/>
            </p:cNvSpPr>
            <p:nvPr/>
          </p:nvSpPr>
          <p:spPr bwMode="auto">
            <a:xfrm>
              <a:off x="1143182" y="4066862"/>
              <a:ext cx="46867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b="1">
                  <a:latin typeface="Helvetica" pitchFamily="34" charset="0"/>
                  <a:sym typeface="Symbol" pitchFamily="18" charset="2"/>
                </a:rPr>
                <a:t></a:t>
              </a:r>
              <a:r>
                <a:rPr lang="en-US" altLang="en-US" sz="2400" b="1" baseline="30000">
                  <a:latin typeface="Helvetica" pitchFamily="34" charset="0"/>
                  <a:sym typeface="Symbol" pitchFamily="18" charset="2"/>
                </a:rPr>
                <a:t>+</a:t>
              </a:r>
              <a:endParaRPr lang="fr-FR" altLang="en-US" sz="2400" b="1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17" name="Oval 84"/>
            <p:cNvSpPr>
              <a:spLocks noChangeArrowheads="1"/>
            </p:cNvSpPr>
            <p:nvPr/>
          </p:nvSpPr>
          <p:spPr bwMode="auto">
            <a:xfrm>
              <a:off x="1461618" y="4468500"/>
              <a:ext cx="174732" cy="168275"/>
            </a:xfrm>
            <a:prstGeom prst="ellipse">
              <a:avLst/>
            </a:prstGeom>
            <a:solidFill>
              <a:srgbClr val="0DE3F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Rectangle 111"/>
            <p:cNvSpPr>
              <a:spLocks noChangeArrowheads="1"/>
            </p:cNvSpPr>
            <p:nvPr/>
          </p:nvSpPr>
          <p:spPr bwMode="auto">
            <a:xfrm>
              <a:off x="991312" y="4630425"/>
              <a:ext cx="32660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u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5" name="Rectangle 112"/>
            <p:cNvSpPr>
              <a:spLocks noChangeArrowheads="1"/>
            </p:cNvSpPr>
            <p:nvPr/>
          </p:nvSpPr>
          <p:spPr bwMode="auto">
            <a:xfrm>
              <a:off x="1373435" y="4630425"/>
              <a:ext cx="32496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>
                  <a:latin typeface="Helvetica" pitchFamily="34" charset="0"/>
                  <a:sym typeface="Symbol" pitchFamily="18" charset="2"/>
                </a:rPr>
                <a:t>d</a:t>
              </a:r>
              <a:endParaRPr lang="fr-FR" altLang="en-US" sz="2000">
                <a:latin typeface="Helvetica" pitchFamily="34" charset="0"/>
                <a:sym typeface="Symbol" pitchFamily="18" charset="2"/>
              </a:endParaRPr>
            </a:p>
          </p:txBody>
        </p:sp>
        <p:sp>
          <p:nvSpPr>
            <p:cNvPr id="46" name="Line 113"/>
            <p:cNvSpPr>
              <a:spLocks noChangeShapeType="1"/>
            </p:cNvSpPr>
            <p:nvPr/>
          </p:nvSpPr>
          <p:spPr bwMode="auto">
            <a:xfrm>
              <a:off x="1459985" y="4706625"/>
              <a:ext cx="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47" name="Line 114"/>
            <p:cNvSpPr>
              <a:spLocks noChangeShapeType="1"/>
            </p:cNvSpPr>
            <p:nvPr/>
          </p:nvSpPr>
          <p:spPr bwMode="auto">
            <a:xfrm>
              <a:off x="1459985" y="4706625"/>
              <a:ext cx="18616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1" name="Line 118"/>
            <p:cNvSpPr>
              <a:spLocks noChangeShapeType="1"/>
            </p:cNvSpPr>
            <p:nvPr/>
          </p:nvSpPr>
          <p:spPr bwMode="auto">
            <a:xfrm flipH="1">
              <a:off x="1211768" y="4554225"/>
              <a:ext cx="248217" cy="1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50401" y="5084450"/>
              <a:ext cx="1634638" cy="73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400" dirty="0">
                  <a:latin typeface="Helvetica" pitchFamily="34" charset="0"/>
                </a:rPr>
                <a:t>Small </a:t>
              </a:r>
              <a:r>
                <a:rPr lang="en-US" altLang="en-US" sz="1400" dirty="0">
                  <a:latin typeface="Helvetica" pitchFamily="34" charset="0"/>
                  <a:sym typeface="Symbol" pitchFamily="18" charset="2"/>
                </a:rPr>
                <a:t></a:t>
              </a:r>
              <a:r>
                <a:rPr lang="en-US" altLang="en-US" sz="1400" dirty="0">
                  <a:latin typeface="Helvetica" pitchFamily="34" charset="0"/>
                </a:rPr>
                <a:t>x distance;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quark degrees </a:t>
              </a:r>
            </a:p>
            <a:p>
              <a:pPr algn="ctr"/>
              <a:r>
                <a:rPr lang="en-US" altLang="en-US" sz="1400" dirty="0">
                  <a:latin typeface="Helvetica" pitchFamily="34" charset="0"/>
                </a:rPr>
                <a:t>of </a:t>
              </a:r>
              <a:r>
                <a:rPr lang="en-US" altLang="en-US" sz="1400" dirty="0" smtClean="0">
                  <a:latin typeface="Helvetica" pitchFamily="34" charset="0"/>
                </a:rPr>
                <a:t>freedom</a:t>
              </a:r>
              <a:endParaRPr lang="fr-FR" altLang="en-US" sz="1400" dirty="0">
                <a:latin typeface="Helvetica" pitchFamily="34" charset="0"/>
              </a:endParaRPr>
            </a:p>
          </p:txBody>
        </p:sp>
        <p:sp>
          <p:nvSpPr>
            <p:cNvPr id="60" name="Oval 127"/>
            <p:cNvSpPr>
              <a:spLocks noChangeArrowheads="1"/>
            </p:cNvSpPr>
            <p:nvPr/>
          </p:nvSpPr>
          <p:spPr bwMode="auto">
            <a:xfrm>
              <a:off x="1054999" y="4462150"/>
              <a:ext cx="171465" cy="1714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2671" y="6023903"/>
              <a:ext cx="223009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asymptotic freedom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o-RO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126"/>
            <p:cNvSpPr>
              <a:spLocks noChangeArrowheads="1"/>
            </p:cNvSpPr>
            <p:nvPr/>
          </p:nvSpPr>
          <p:spPr bwMode="auto">
            <a:xfrm>
              <a:off x="531436" y="4082009"/>
              <a:ext cx="1610143" cy="1803400"/>
            </a:xfrm>
            <a:prstGeom prst="ellips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folHlink"/>
                      </a:gs>
                      <a:gs pos="100000">
                        <a:srgbClr val="6F9400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93" name="Straight Arrow Connector 92"/>
            <p:cNvCxnSpPr>
              <a:stCxn id="76" idx="2"/>
              <a:endCxn id="65" idx="7"/>
            </p:cNvCxnSpPr>
            <p:nvPr/>
          </p:nvCxnSpPr>
          <p:spPr>
            <a:xfrm flipH="1">
              <a:off x="1905779" y="3708893"/>
              <a:ext cx="5921504" cy="637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83" name="Footer Placeholder 4"/>
          <p:cNvSpPr txBox="1">
            <a:spLocks/>
          </p:cNvSpPr>
          <p:nvPr/>
        </p:nvSpPr>
        <p:spPr bwMode="auto">
          <a:xfrm>
            <a:off x="2510607" y="6397315"/>
            <a:ext cx="4609374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 eaLnBrk="1" hangingPunct="1">
              <a:defRPr/>
            </a:pPr>
            <a:r>
              <a:rPr lang="ro-RO" b="1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Mircea Pentia IFIN-HH Bucharest</a:t>
            </a:r>
          </a:p>
        </p:txBody>
      </p:sp>
    </p:spTree>
    <p:extLst>
      <p:ext uri="{BB962C8B-B14F-4D97-AF65-F5344CB8AC3E}">
        <p14:creationId xmlns:p14="http://schemas.microsoft.com/office/powerpoint/2010/main" val="7541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96" y="775050"/>
            <a:ext cx="8718929" cy="14380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chiral symmetry world are zero</a:t>
            </a:r>
            <a:r>
              <a:rPr lang="en-US" dirty="0" smtClean="0"/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the scattering length values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sensitive to the </a:t>
            </a:r>
            <a:r>
              <a:rPr lang="en-US" sz="2400" dirty="0" smtClean="0">
                <a:solidFill>
                  <a:srgbClr val="0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sym.br.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595" y="2272248"/>
            <a:ext cx="871892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Lattice QCD the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at threshold is a relatively simple process. It gives </a:t>
            </a:r>
            <a:r>
              <a:rPr lang="el-GR" sz="2400" i="1" dirty="0" smtClean="0">
                <a:latin typeface="Times New Roman"/>
                <a:cs typeface="Times New Roman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precision will be improved in the near future.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64" y="3901020"/>
            <a:ext cx="8735861" cy="2492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only one experimental data: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 collaboration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349±62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atomic pairs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Phys.Rev.Lett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2016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with an average precision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34% 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Phys.Rev</a:t>
            </a:r>
            <a:r>
              <a:rPr lang="en-US" sz="24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2017). This measurement was performed on PS CERN using proton beam with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P=24GeV/c. </a:t>
            </a:r>
            <a:endParaRPr lang="en-US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DC8F7-B73B-4F42-AB96-9D19F555B4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747" name="Picture 3" descr="qlat2mev copia"/>
          <p:cNvPicPr>
            <a:picLocks noChangeAspect="1" noChangeArrowheads="1"/>
          </p:cNvPicPr>
          <p:nvPr/>
        </p:nvPicPr>
        <p:blipFill>
          <a:blip r:embed="rId3" cstate="print"/>
          <a:srcRect t="4054"/>
          <a:stretch>
            <a:fillRect/>
          </a:stretch>
        </p:blipFill>
        <p:spPr bwMode="auto">
          <a:xfrm>
            <a:off x="141288" y="841375"/>
            <a:ext cx="5227637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448300" y="2262188"/>
            <a:ext cx="19891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+mn-cs"/>
              </a:rPr>
              <a:t>All events</a:t>
            </a:r>
            <a:endParaRPr lang="ru-RU" sz="2800">
              <a:solidFill>
                <a:srgbClr val="00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419725" y="4619625"/>
            <a:ext cx="31464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33CC"/>
                </a:solidFill>
                <a:latin typeface="Calibri"/>
                <a:cs typeface="+mn-cs"/>
              </a:rPr>
              <a:t>←</a:t>
            </a: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+mn-cs"/>
              </a:rPr>
              <a:t>After background </a:t>
            </a:r>
          </a:p>
          <a:p>
            <a:pPr defTabSz="912813" fontAlgn="auto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  <a:cs typeface="+mn-cs"/>
              </a:rPr>
              <a:t>subtraction</a:t>
            </a:r>
            <a:endParaRPr lang="ru-RU" sz="2800">
              <a:solidFill>
                <a:srgbClr val="00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5378450" y="1144588"/>
            <a:ext cx="37655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 fontAlgn="auto">
              <a:spcBef>
                <a:spcPts val="0"/>
              </a:spcBef>
              <a:spcAft>
                <a:spcPts val="0"/>
              </a:spcAft>
            </a:pPr>
            <a:r>
              <a:rPr lang="en-GB" sz="3600">
                <a:solidFill>
                  <a:srgbClr val="1F497D"/>
                </a:solidFill>
                <a:latin typeface="Times New Roman" pitchFamily="18" charset="0"/>
                <a:cs typeface="+mn-cs"/>
              </a:rPr>
              <a:t>Q</a:t>
            </a:r>
            <a:r>
              <a:rPr lang="en-GB" sz="3600" baseline="-25000">
                <a:solidFill>
                  <a:srgbClr val="1F497D"/>
                </a:solidFill>
                <a:latin typeface="Times New Roman" pitchFamily="18" charset="0"/>
                <a:cs typeface="+mn-cs"/>
              </a:rPr>
              <a:t>L </a:t>
            </a:r>
            <a:r>
              <a:rPr lang="en-GB" sz="3600">
                <a:solidFill>
                  <a:srgbClr val="1F497D"/>
                </a:solidFill>
                <a:latin typeface="Times New Roman" pitchFamily="18" charset="0"/>
                <a:cs typeface="+mn-cs"/>
              </a:rPr>
              <a:t>distribution</a:t>
            </a:r>
            <a:endParaRPr lang="es-ES" sz="3600">
              <a:solidFill>
                <a:srgbClr val="1F497D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17525" y="0"/>
            <a:ext cx="7712075" cy="1003300"/>
          </a:xfrm>
        </p:spPr>
        <p:txBody>
          <a:bodyPr tIns="0" bIns="0"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DIRAC results with GEM/MSGC</a:t>
            </a:r>
          </a:p>
        </p:txBody>
      </p:sp>
    </p:spTree>
    <p:extLst>
      <p:ext uri="{BB962C8B-B14F-4D97-AF65-F5344CB8AC3E}">
        <p14:creationId xmlns:p14="http://schemas.microsoft.com/office/powerpoint/2010/main" val="204272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391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AutoShape 5"/>
          <p:cNvSpPr>
            <a:spLocks noChangeAspect="1" noChangeArrowheads="1"/>
          </p:cNvSpPr>
          <p:nvPr/>
        </p:nvSpPr>
        <p:spPr bwMode="auto">
          <a:xfrm>
            <a:off x="1066800" y="762000"/>
            <a:ext cx="69342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04800" y="5195570"/>
            <a:ext cx="8610600" cy="1631950"/>
          </a:xfrm>
          <a:prstGeom prst="rect">
            <a:avLst/>
          </a:prstGeom>
          <a:solidFill>
            <a:srgbClr val="E7FFC3"/>
          </a:solidFill>
          <a:ln w="9525">
            <a:solidFill>
              <a:srgbClr val="62E10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Target station </a:t>
            </a:r>
            <a:r>
              <a:rPr lang="en-US" altLang="en-US" sz="2000" dirty="0" smtClean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 smtClean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First shielding;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Micro Drift Chambers;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4 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Scintillating Fiber Detector;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Ionization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6 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Second Shielding;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7 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Vacuum Tube;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8 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Spectrometer Magnet;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Vacuum Chamber;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 Drift Chambers;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Hodoscope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Aerogel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Heavy Gas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Nitrogen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Čerenkov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Preshower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>
                <a:solidFill>
                  <a:srgbClr val="4A1E72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altLang="en-US" sz="2000" dirty="0" err="1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en-US" sz="2000" dirty="0">
                <a:solidFill>
                  <a:srgbClr val="752FB5"/>
                </a:solidFill>
                <a:latin typeface="Times New Roman" pitchFamily="18" charset="0"/>
                <a:cs typeface="Times New Roman" pitchFamily="18" charset="0"/>
              </a:rPr>
              <a:t> Detector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55638" y="6488113"/>
            <a:ext cx="81724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+mn-cs"/>
              </a:rPr>
              <a:t>M. Pentia  IFIN-HH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87363" y="6376988"/>
            <a:ext cx="2133600" cy="365125"/>
          </a:xfrm>
        </p:spPr>
        <p:txBody>
          <a:bodyPr/>
          <a:lstStyle/>
          <a:p>
            <a:pPr>
              <a:defRPr/>
            </a:pPr>
            <a:fld id="{2218D802-7C7C-4545-A165-4CC6294AD581}" type="datetime1">
              <a:rPr lang="en-US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363" y="6376988"/>
            <a:ext cx="2133600" cy="365125"/>
          </a:xfrm>
        </p:spPr>
        <p:txBody>
          <a:bodyPr/>
          <a:lstStyle/>
          <a:p>
            <a:pPr>
              <a:defRPr/>
            </a:pPr>
            <a:fld id="{44355B92-F67F-456D-8F15-3324EF47A02B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2" name="WordArt 98"/>
          <p:cNvSpPr>
            <a:spLocks noChangeArrowheads="1" noChangeShapeType="1" noTextEdit="1"/>
          </p:cNvSpPr>
          <p:nvPr/>
        </p:nvSpPr>
        <p:spPr bwMode="auto">
          <a:xfrm>
            <a:off x="1447800" y="52388"/>
            <a:ext cx="6248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DIRAC upgraded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Experimental setup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2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14" y="5151815"/>
            <a:ext cx="905088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PBC Committee is discussing in 2017: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this accuracy the Lattice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151808" y="0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14" y="606091"/>
            <a:ext cx="9032413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The number of produced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and</a:t>
            </a:r>
            <a:r>
              <a:rPr lang="en-US" sz="2400" i="1" dirty="0"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per time unit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at SPS CERN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times higher than in the DIRAC experiment(</a:t>
            </a:r>
            <a:r>
              <a:rPr lang="en-US" sz="2400" dirty="0"/>
              <a:t> </a:t>
            </a:r>
            <a:r>
              <a:rPr lang="en-US" sz="2400" dirty="0" err="1"/>
              <a:t>J.Phys</a:t>
            </a:r>
            <a:r>
              <a:rPr lang="en-US" sz="2400" dirty="0"/>
              <a:t>. G: </a:t>
            </a:r>
            <a:r>
              <a:rPr lang="en-US" sz="2400" dirty="0" err="1"/>
              <a:t>Nucl</a:t>
            </a:r>
            <a:r>
              <a:rPr lang="en-US" sz="2400" dirty="0"/>
              <a:t>. Phys. 43 (2016), DIRAC </a:t>
            </a:r>
            <a:r>
              <a:rPr lang="en-US" sz="2400" dirty="0" smtClean="0"/>
              <a:t>note, </a:t>
            </a:r>
            <a:r>
              <a:rPr lang="en-US" sz="2400" dirty="0"/>
              <a:t>2016.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setup with the same parameters as in the DIRAC experiment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running time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 atomic </a:t>
            </a:r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40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statistical(</a:t>
            </a:r>
            <a:r>
              <a:rPr lang="en-GB" sz="2400" u="sng" dirty="0" err="1">
                <a:latin typeface="Times New Roman" pitchFamily="18" charset="0"/>
                <a:cs typeface="Times New Roman" pitchFamily="18" charset="0"/>
              </a:rPr>
              <a:t>sysematic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) precision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in these conditions for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length is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~5% (2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DIRAC error is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sz="2400" u="sng" dirty="0">
                <a:latin typeface="Times New Roman"/>
                <a:cs typeface="Times New Roman"/>
              </a:rPr>
              <a:t>π</a:t>
            </a:r>
            <a:r>
              <a:rPr lang="en-US" sz="2400" u="sng" baseline="30000" dirty="0">
                <a:latin typeface="Times New Roman"/>
                <a:cs typeface="Times New Roman"/>
              </a:rPr>
              <a:t>+</a:t>
            </a:r>
            <a:r>
              <a:rPr lang="el-GR" sz="2400" u="sng" dirty="0">
                <a:latin typeface="Times New Roman"/>
                <a:cs typeface="Times New Roman"/>
              </a:rPr>
              <a:t>π</a:t>
            </a:r>
            <a:r>
              <a:rPr lang="en-US" sz="2400" u="sng" baseline="30000" dirty="0">
                <a:latin typeface="Times New Roman"/>
                <a:cs typeface="Times New Roman"/>
              </a:rPr>
              <a:t>- </a:t>
            </a:r>
            <a:r>
              <a:rPr lang="en-US" sz="2400" u="sng" dirty="0">
                <a:latin typeface="Times New Roman"/>
                <a:cs typeface="Times New Roman"/>
              </a:rPr>
              <a:t>atomic pairs </a:t>
            </a:r>
            <a:r>
              <a:rPr lang="en-US" sz="2400" i="1" u="sng" dirty="0" err="1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sz="2400" i="1" u="sng" baseline="-25000" dirty="0" err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sz="2400" u="sng" dirty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  <a:r>
              <a:rPr lang="en-US" sz="2400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statistical(systematic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) precision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i="1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length will be: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 (2%). </a:t>
            </a:r>
            <a:endParaRPr lang="en-US" sz="2400" u="sng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887297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436±61(7.1 sigma)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ionisation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1" y="2552121"/>
            <a:ext cx="8872973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excited atoms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theoretical restrictions are less than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662" y="4626410"/>
            <a:ext cx="887297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beam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experimental arrangements makes this measurements possible.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485" y="764704"/>
            <a:ext cx="884953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36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PBC Committee is discussing in 2017:</a:t>
            </a:r>
          </a:p>
          <a:p>
            <a:pPr marL="342900" lvl="0" indent="-342900">
              <a:lnSpc>
                <a:spcPts val="36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0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this accuracy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predictions of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ts val="36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lengths with precision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0">
              <a:lnSpc>
                <a:spcPts val="36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with this accuracy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9/27/2017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8699" y="4437112"/>
            <a:ext cx="88495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performed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GeV/c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 CERN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with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setup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151808" y="0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scattering 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1908</Words>
  <Application>Microsoft Office PowerPoint</Application>
  <PresentationFormat>On-screen Show (4:3)</PresentationFormat>
  <Paragraphs>316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Gungsuh</vt:lpstr>
      <vt:lpstr>ＭＳ Ｐゴシック</vt:lpstr>
      <vt:lpstr>Arial</vt:lpstr>
      <vt:lpstr>Calibri</vt:lpstr>
      <vt:lpstr>Cambria Math</vt:lpstr>
      <vt:lpstr>Helvetica</vt:lpstr>
      <vt:lpstr>Impact</vt:lpstr>
      <vt:lpstr>Script MT Bold</vt:lpstr>
      <vt:lpstr>Symbol</vt:lpstr>
      <vt:lpstr>Times New Roman</vt:lpstr>
      <vt:lpstr>Wingdings</vt:lpstr>
      <vt:lpstr>2_Custom Design</vt:lpstr>
      <vt:lpstr>Office Theme</vt:lpstr>
      <vt:lpstr>3_Custom Design</vt:lpstr>
      <vt:lpstr>4_Custom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DIRAC results with GEM/MSGC</vt:lpstr>
      <vt:lpstr>PowerPoint Presentation</vt:lpstr>
      <vt:lpstr>PowerPoint Presentation</vt:lpstr>
      <vt:lpstr>PowerPoint Presentation</vt:lpstr>
      <vt:lpstr>PowerPoint Presentation</vt:lpstr>
      <vt:lpstr>DIRAC++ (Setup Isometric view)</vt:lpstr>
      <vt:lpstr>DIRAC++ Setup (top view)</vt:lpstr>
      <vt:lpstr>DIRAC++ (Detectors)</vt:lpstr>
      <vt:lpstr>PowerPoint Presentation</vt:lpstr>
      <vt:lpstr>PowerPoint Presentation</vt:lpstr>
      <vt:lpstr>K+π− and K−π+ atoms lifetime 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Leonid Nemenov</cp:lastModifiedBy>
  <cp:revision>245</cp:revision>
  <cp:lastPrinted>2017-04-03T15:36:05Z</cp:lastPrinted>
  <dcterms:created xsi:type="dcterms:W3CDTF">2016-08-25T08:01:42Z</dcterms:created>
  <dcterms:modified xsi:type="dcterms:W3CDTF">2017-09-27T09:58:11Z</dcterms:modified>
</cp:coreProperties>
</file>