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2" r:id="rId2"/>
    <p:sldId id="264" r:id="rId3"/>
    <p:sldId id="283" r:id="rId4"/>
    <p:sldId id="265" r:id="rId5"/>
    <p:sldId id="291" r:id="rId6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86333" autoAdjust="0"/>
  </p:normalViewPr>
  <p:slideViewPr>
    <p:cSldViewPr snapToGrid="0">
      <p:cViewPr varScale="1">
        <p:scale>
          <a:sx n="64" d="100"/>
          <a:sy n="64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BB835-2625-42A8-A1D6-007FD7ED20D6}" type="datetime1">
              <a:rPr lang="en-US"/>
              <a:pPr/>
              <a:t>23-Sep-2011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C7214A-B7A9-4E6D-BC00-A88903D456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72306-8B5D-4D4F-A255-4A18140CD561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DD66E6-CEB0-45D1-AEC9-67F760CE6026}" type="slidenum">
              <a:rPr lang="sv-SE" sz="1200"/>
              <a:pPr algn="r"/>
              <a:t>2</a:t>
            </a:fld>
            <a:endParaRPr lang="sv-S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>
              <a:latin typeface="Gill San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5C0AC-875B-4743-8665-595090F5E4EE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-107950" y="-171450"/>
            <a:ext cx="6192838" cy="7200900"/>
            <a:chOff x="-279400" y="-15875"/>
            <a:chExt cx="10083800" cy="9769475"/>
          </a:xfrm>
        </p:grpSpPr>
        <p:pic>
          <p:nvPicPr>
            <p:cNvPr id="11" name="Pictur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794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94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397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39700" y="-15875"/>
              <a:ext cx="9944100" cy="976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64313" y="260350"/>
            <a:ext cx="2293937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3671"/>
            <a:ext cx="4274507" cy="5436296"/>
          </a:xfrm>
        </p:spPr>
        <p:txBody>
          <a:bodyPr anchor="ctr" anchorCtr="1"/>
          <a:lstStyle>
            <a:lvl1pPr>
              <a:defRPr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9446" y="1966586"/>
            <a:ext cx="2993721" cy="3983364"/>
          </a:xfrm>
        </p:spPr>
        <p:txBody>
          <a:bodyPr anchor="ctr" anchorCtr="0"/>
          <a:lstStyle>
            <a:lvl1pPr marL="0" indent="0" algn="ctr">
              <a:buFontTx/>
              <a:buNone/>
              <a:defRPr sz="2000" smtClean="0"/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76951" y="6453188"/>
            <a:ext cx="1790700" cy="2682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7616" y="6453188"/>
            <a:ext cx="5441210" cy="268287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en-US" smtClean="0"/>
              <a:t>Roger Ruber - Discussion on Studies at Test Stands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9576" y="6453188"/>
            <a:ext cx="863600" cy="2682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AA3CBA-3040-47EE-A27A-8FC798F2DBC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 descr="UU_logo_4f_8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325843" y="355431"/>
            <a:ext cx="1178461" cy="11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25450" y="1573743"/>
            <a:ext cx="3937000" cy="459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573743"/>
            <a:ext cx="3960000" cy="459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5A78FF13-4893-4203-B10D-0F17ED22D45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9100" y="1565275"/>
            <a:ext cx="39560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9100" y="2214562"/>
            <a:ext cx="396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565275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2214562"/>
            <a:ext cx="396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BD25361A-43B3-4213-9345-77B6DF3FD42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Page</a:t>
            </a:r>
            <a:r>
              <a:rPr lang="sv-SE" dirty="0" smtClean="0"/>
              <a:t> </a:t>
            </a:r>
            <a:fld id="{D75CD15C-A287-4192-B430-68634FEE297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F0DBCF6D-D7E7-49A9-8F01-6F83787F374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440BDDEF-DEAE-4480-9915-A8E7539683B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22698" y="773113"/>
            <a:ext cx="8132763" cy="609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68288" y="212725"/>
            <a:ext cx="1190625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2" descr="UU_logo_4f_84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44408" y="167542"/>
            <a:ext cx="702444" cy="66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278" y="187325"/>
            <a:ext cx="6925959" cy="6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67438" y="6453188"/>
            <a:ext cx="16811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53188"/>
            <a:ext cx="5749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Roger Ruber - Discussion on Studies at Test Stands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4326" y="6453188"/>
            <a:ext cx="9588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ABD71647-EF3D-44C9-B239-7DC4A04E08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400" baseline="0">
          <a:solidFill>
            <a:srgbClr val="1C40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41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921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557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192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Discussion</a:t>
            </a:r>
            <a:br>
              <a:rPr lang="sv-SE" dirty="0" smtClean="0"/>
            </a:br>
            <a:r>
              <a:rPr lang="sv-SE" dirty="0" smtClean="0"/>
              <a:t>on</a:t>
            </a:r>
            <a:br>
              <a:rPr lang="sv-SE" dirty="0" smtClean="0"/>
            </a:br>
            <a:r>
              <a:rPr lang="sv-SE" dirty="0" smtClean="0"/>
              <a:t>Studies at</a:t>
            </a:r>
            <a:br>
              <a:rPr lang="sv-SE" dirty="0" smtClean="0"/>
            </a:br>
            <a:r>
              <a:rPr lang="sv-SE" dirty="0" smtClean="0"/>
              <a:t>Test Stands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446" y="4871802"/>
            <a:ext cx="2993721" cy="1078147"/>
          </a:xfrm>
        </p:spPr>
        <p:txBody>
          <a:bodyPr/>
          <a:lstStyle/>
          <a:p>
            <a:r>
              <a:rPr lang="sv-SE" dirty="0" smtClean="0"/>
              <a:t>Roger Ruber</a:t>
            </a:r>
          </a:p>
          <a:p>
            <a:r>
              <a:rPr lang="sv-SE" dirty="0" smtClean="0"/>
              <a:t>Uppsala University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Generation and Distribution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2233533"/>
            <a:ext cx="4605988" cy="4075191"/>
          </a:xfrm>
        </p:spPr>
        <p:txBody>
          <a:bodyPr/>
          <a:lstStyle/>
          <a:p>
            <a:pPr>
              <a:tabLst>
                <a:tab pos="3319463" algn="l"/>
              </a:tabLst>
            </a:pPr>
            <a:r>
              <a:rPr lang="sv-SE" sz="2000" dirty="0" smtClean="0"/>
              <a:t>200 cavities (352 + 704 MHz)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200 RF systems: modulator, klystron, distribution, controls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5 MW beam </a:t>
            </a:r>
            <a:r>
              <a:rPr lang="sv-SE" sz="2000" dirty="0" smtClean="0">
                <a:cs typeface="Arial" pitchFamily="34" charset="0"/>
              </a:rPr>
              <a:t>→ </a:t>
            </a:r>
            <a:r>
              <a:rPr lang="sv-SE" sz="2000" dirty="0" smtClean="0"/>
              <a:t>20 MW RF,</a:t>
            </a:r>
            <a:br>
              <a:rPr lang="sv-SE" sz="2000" dirty="0" smtClean="0"/>
            </a:br>
            <a:r>
              <a:rPr lang="sv-SE" sz="2000" dirty="0" smtClean="0"/>
              <a:t>(losses and LLRF overhead)</a:t>
            </a:r>
          </a:p>
          <a:p>
            <a:pPr marL="628650" lvl="1" indent="-273050">
              <a:tabLst>
                <a:tab pos="3319463" algn="l"/>
              </a:tabLst>
            </a:pPr>
            <a:endParaRPr lang="sv-SE" sz="2000" dirty="0" smtClean="0"/>
          </a:p>
          <a:p>
            <a:pPr>
              <a:tabLst>
                <a:tab pos="3319463" algn="l"/>
              </a:tabLst>
            </a:pPr>
            <a:r>
              <a:rPr lang="sv-SE" sz="2000" dirty="0" smtClean="0"/>
              <a:t>R&amp;D objectives 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energy efficiency and</a:t>
            </a:r>
            <a:br>
              <a:rPr lang="sv-SE" sz="2000" dirty="0" smtClean="0"/>
            </a:br>
            <a:r>
              <a:rPr lang="sv-SE" sz="2000" dirty="0" smtClean="0"/>
              <a:t>operational costs reductions</a:t>
            </a:r>
            <a:endParaRPr lang="sv-SE" sz="1800" dirty="0" smtClean="0"/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produce technical design, with cost estimate, to start tendering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5CD484AA-E1FA-4531-A7FF-9427D1693C96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35845" name="Picture 5" descr="rf-system-20100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2052638"/>
            <a:ext cx="3976688" cy="2814637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413" y="893763"/>
            <a:ext cx="7162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Ruber\Work\ESSlinac_RFlayout-20110711.jpg"/>
          <p:cNvPicPr>
            <a:picLocks noChangeAspect="1" noChangeArrowheads="1"/>
          </p:cNvPicPr>
          <p:nvPr/>
        </p:nvPicPr>
        <p:blipFill>
          <a:blip r:embed="rId3"/>
          <a:srcRect l="1108" t="36909" r="832" b="15501"/>
          <a:stretch>
            <a:fillRect/>
          </a:stretch>
        </p:blipFill>
        <p:spPr bwMode="auto">
          <a:xfrm>
            <a:off x="4140200" y="2633663"/>
            <a:ext cx="47577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Stand Objectives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1800" b="1" dirty="0" smtClean="0"/>
              <a:t>Prototype baseline design and acceptance testing of production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ion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RFQ,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, DTLs, spokes and elliptical cavities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power couplers, tuners, </a:t>
            </a:r>
            <a:r>
              <a:rPr lang="en-US" sz="1800" dirty="0" err="1" smtClean="0"/>
              <a:t>cryo</a:t>
            </a:r>
            <a:r>
              <a:rPr lang="en-US" sz="1800" dirty="0" smtClean="0"/>
              <a:t>-modules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RF system including power sources, distribution and controls (LLRF)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200 Accelerating structures </a:t>
            </a:r>
            <a:br>
              <a:rPr lang="en-US" sz="1800" b="1" dirty="0" smtClean="0"/>
            </a:br>
            <a:r>
              <a:rPr lang="en-US" sz="1800" b="1" dirty="0" smtClean="0"/>
              <a:t>and RF distribution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minor fault might create a major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must ensure low beam loss operation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to prevent activation of accelerator </a:t>
            </a:r>
            <a:br>
              <a:rPr lang="en-US" sz="1600" dirty="0" smtClean="0"/>
            </a:br>
            <a:r>
              <a:rPr lang="en-US" sz="1600" dirty="0" smtClean="0"/>
              <a:t>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major part of the accelerator budget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must be cost, energy and resource effective for construction &amp; operation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Training of future staff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1800" dirty="0" smtClean="0"/>
              <a:t>participate in </a:t>
            </a:r>
            <a:r>
              <a:rPr lang="sv-SE" sz="1800" dirty="0" smtClean="0"/>
              <a:t>prototyping to prepare for operation</a:t>
            </a:r>
            <a:endParaRPr lang="en-US" sz="1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ESS, 23-Sep-2011</a:t>
            </a:r>
            <a:endParaRPr lang="en-US" dirty="0"/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642938"/>
            <a:r>
              <a:rPr lang="en-US" smtClean="0"/>
              <a:t>Roger Ruber - Discussion on Studies at Test Stands</a:t>
            </a:r>
            <a:endParaRPr lang="en-US" smtClean="0"/>
          </a:p>
        </p:txBody>
      </p:sp>
      <p:sp>
        <p:nvSpPr>
          <p:cNvPr id="5123" name="Text Box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642938"/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4AF842A1-0371-4086-9275-EADAB15039F7}" type="slidenum">
              <a:rPr lang="en-US" smtClean="0">
                <a:solidFill>
                  <a:srgbClr val="FFFFFF"/>
                </a:solidFill>
              </a:rPr>
              <a:pPr defTabSz="642938"/>
              <a:t>3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D8E5A311-B8DE-4BDA-8AB1-E8D8078FC63D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FREIA: RF and Cryogenic Facilities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smtClean="0"/>
              <a:t>Test Facility at Uppsala University</a:t>
            </a:r>
          </a:p>
          <a:p>
            <a:pPr lvl="1"/>
            <a:r>
              <a:rPr lang="en-US" sz="1800" smtClean="0"/>
              <a:t>prototyping of LLRF and HLRF solutions</a:t>
            </a:r>
          </a:p>
          <a:p>
            <a:pPr lvl="1"/>
            <a:r>
              <a:rPr lang="en-US" sz="1800" smtClean="0"/>
              <a:t>training of students and staff</a:t>
            </a:r>
          </a:p>
          <a:p>
            <a:r>
              <a:rPr lang="en-US" sz="2000" smtClean="0"/>
              <a:t>4 Years development phase</a:t>
            </a:r>
          </a:p>
          <a:p>
            <a:pPr lvl="1"/>
            <a:r>
              <a:rPr lang="en-US" sz="1800" smtClean="0"/>
              <a:t>2011 – 2012: design, tendering</a:t>
            </a:r>
          </a:p>
          <a:p>
            <a:pPr lvl="1"/>
            <a:r>
              <a:rPr lang="en-US" sz="1800" smtClean="0"/>
              <a:t>2013 – 2014: commissioning,</a:t>
            </a:r>
            <a:br>
              <a:rPr lang="en-US" sz="1800" smtClean="0"/>
            </a:br>
            <a:r>
              <a:rPr lang="en-US" sz="1800" smtClean="0"/>
              <a:t>                      R&amp;D RF systems (components &amp; concepts)</a:t>
            </a:r>
          </a:p>
          <a:p>
            <a:pPr lvl="1"/>
            <a:r>
              <a:rPr lang="en-US" sz="1800" smtClean="0"/>
              <a:t>2015 and beyond: energy efficiency, component testing</a:t>
            </a:r>
          </a:p>
          <a:p>
            <a:r>
              <a:rPr lang="en-US" sz="2000" smtClean="0"/>
              <a:t>Hardware:</a:t>
            </a:r>
          </a:p>
          <a:p>
            <a:pPr lvl="1"/>
            <a:r>
              <a:rPr lang="en-US" sz="1800" smtClean="0"/>
              <a:t>HV pulse modulator</a:t>
            </a:r>
          </a:p>
          <a:p>
            <a:pPr lvl="1"/>
            <a:r>
              <a:rPr lang="en-US" sz="1800" smtClean="0"/>
              <a:t>704 MHz klystron (1.5 MW)</a:t>
            </a:r>
          </a:p>
          <a:p>
            <a:pPr lvl="1"/>
            <a:r>
              <a:rPr lang="en-US" sz="1800" smtClean="0"/>
              <a:t>RF distribution system</a:t>
            </a:r>
          </a:p>
          <a:p>
            <a:pPr lvl="1"/>
            <a:r>
              <a:rPr lang="en-US" sz="1800" smtClean="0"/>
              <a:t>LLRF system</a:t>
            </a:r>
          </a:p>
          <a:p>
            <a:pPr lvl="1"/>
            <a:r>
              <a:rPr lang="en-US" sz="1800" smtClean="0"/>
              <a:t>2 SRF elliptical cavities</a:t>
            </a:r>
          </a:p>
          <a:p>
            <a:pPr lvl="1"/>
            <a:r>
              <a:rPr lang="en-US" sz="1800" smtClean="0"/>
              <a:t>helium liquefier</a:t>
            </a:r>
          </a:p>
        </p:txBody>
      </p:sp>
      <p:pic>
        <p:nvPicPr>
          <p:cNvPr id="48132" name="Picture 2" descr="C:\Users\Scratch\ESS\RF test stand 24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922338"/>
            <a:ext cx="293528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rf-test-stand-201005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325" y="3759200"/>
            <a:ext cx="4437063" cy="267335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ESS, 23-Sep-2011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Proposals for Possible Test Stand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Alternatives HLRF generation and distribution</a:t>
            </a:r>
            <a:endParaRPr lang="sv-SE" sz="2000" dirty="0" smtClean="0"/>
          </a:p>
          <a:p>
            <a:pPr lvl="1"/>
            <a:r>
              <a:rPr lang="sv-SE" sz="2000" dirty="0" smtClean="0"/>
              <a:t>prototyping, sufficient contingency in the design</a:t>
            </a:r>
          </a:p>
          <a:p>
            <a:pPr lvl="1"/>
            <a:r>
              <a:rPr lang="sv-SE" sz="2000" dirty="0" smtClean="0"/>
              <a:t>test alternatives in relation to </a:t>
            </a:r>
            <a:r>
              <a:rPr lang="sv-SE" sz="2000" dirty="0" smtClean="0"/>
              <a:t>staging of beam power and </a:t>
            </a:r>
            <a:r>
              <a:rPr lang="sv-SE" sz="2000" dirty="0" smtClean="0"/>
              <a:t>energy</a:t>
            </a:r>
          </a:p>
          <a:p>
            <a:pPr lvl="1"/>
            <a:r>
              <a:rPr lang="sv-SE" sz="2000" dirty="0" smtClean="0"/>
              <a:t>multiple cavities per klystron,</a:t>
            </a:r>
            <a:br>
              <a:rPr lang="sv-SE" sz="2000" dirty="0" smtClean="0"/>
            </a:br>
            <a:r>
              <a:rPr lang="sv-SE" sz="2000" dirty="0" smtClean="0"/>
              <a:t>min. overhead on possible vector modulator</a:t>
            </a:r>
          </a:p>
          <a:p>
            <a:pPr lvl="1"/>
            <a:r>
              <a:rPr lang="sv-SE" sz="2000" dirty="0" smtClean="0"/>
              <a:t>multiple klystrons per modulator</a:t>
            </a:r>
          </a:p>
          <a:p>
            <a:r>
              <a:rPr lang="sv-SE" sz="2000" dirty="0" smtClean="0"/>
              <a:t>Energy efficiency and recovery</a:t>
            </a:r>
          </a:p>
          <a:p>
            <a:pPr lvl="1"/>
            <a:r>
              <a:rPr lang="sv-SE" sz="2000" dirty="0" smtClean="0"/>
              <a:t>higher efficiency klystrons (long long future)</a:t>
            </a:r>
          </a:p>
          <a:p>
            <a:pPr lvl="1"/>
            <a:r>
              <a:rPr lang="sv-SE" sz="2000" dirty="0" smtClean="0"/>
              <a:t>energy recovery from klystron/load’s cooling water</a:t>
            </a:r>
          </a:p>
          <a:p>
            <a:r>
              <a:rPr lang="en-US" sz="2000" dirty="0" smtClean="0"/>
              <a:t>Limits in cavity </a:t>
            </a:r>
            <a:r>
              <a:rPr lang="en-US" sz="2000" dirty="0" smtClean="0"/>
              <a:t>performance</a:t>
            </a:r>
          </a:p>
          <a:p>
            <a:pPr lvl="1"/>
            <a:r>
              <a:rPr lang="en-US" sz="2000" dirty="0" smtClean="0"/>
              <a:t>HOM couplers</a:t>
            </a:r>
            <a:r>
              <a:rPr lang="en-US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multipactoring</a:t>
            </a:r>
            <a:r>
              <a:rPr lang="en-US" sz="2000" dirty="0" smtClean="0"/>
              <a:t> and use as BPMs</a:t>
            </a:r>
          </a:p>
          <a:p>
            <a:pPr lvl="1"/>
            <a:r>
              <a:rPr lang="en-US" sz="2000" dirty="0" smtClean="0"/>
              <a:t>multi-cavity field emission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ESS, 23-Sep-2011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Discussion on Studies at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grabard-ESS_v1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UUgrabard-ESS_v1</Template>
  <TotalTime>1753</TotalTime>
  <Words>217</Words>
  <Application>Microsoft Office PowerPoint</Application>
  <PresentationFormat>On-screen Show (4:3)</PresentationFormat>
  <Paragraphs>71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UUgrabard-ESS_v1</vt:lpstr>
      <vt:lpstr>Discussion on Studies at Test Stands</vt:lpstr>
      <vt:lpstr>RF Generation and Distribution System</vt:lpstr>
      <vt:lpstr>Test Stand Objectives</vt:lpstr>
      <vt:lpstr>FREIA: RF and Cryogenic Facilities</vt:lpstr>
      <vt:lpstr>Proposals for Possible Test Stand Program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704 MHz RF Test Stand at Uppsala University</dc:title>
  <dc:subject/>
  <dc:creator>ruber</dc:creator>
  <cp:keywords/>
  <dc:description/>
  <cp:lastModifiedBy>ruber</cp:lastModifiedBy>
  <cp:revision>36</cp:revision>
  <cp:lastPrinted>2008-11-17T14:20:44Z</cp:lastPrinted>
  <dcterms:created xsi:type="dcterms:W3CDTF">2011-01-18T16:27:31Z</dcterms:created>
  <dcterms:modified xsi:type="dcterms:W3CDTF">2011-09-23T07:40:17Z</dcterms:modified>
  <cp:category/>
</cp:coreProperties>
</file>