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264" r:id="rId3"/>
    <p:sldId id="283" r:id="rId4"/>
    <p:sldId id="293" r:id="rId5"/>
    <p:sldId id="311" r:id="rId6"/>
    <p:sldId id="308" r:id="rId7"/>
    <p:sldId id="307" r:id="rId8"/>
    <p:sldId id="294" r:id="rId9"/>
    <p:sldId id="304" r:id="rId10"/>
    <p:sldId id="309" r:id="rId11"/>
    <p:sldId id="306" r:id="rId12"/>
    <p:sldId id="305" r:id="rId13"/>
    <p:sldId id="297" r:id="rId14"/>
    <p:sldId id="265" r:id="rId15"/>
    <p:sldId id="295" r:id="rId16"/>
    <p:sldId id="296" r:id="rId17"/>
    <p:sldId id="299" r:id="rId18"/>
    <p:sldId id="301" r:id="rId19"/>
    <p:sldId id="302" r:id="rId20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86333" autoAdjust="0"/>
  </p:normalViewPr>
  <p:slideViewPr>
    <p:cSldViewPr snapToGrid="0">
      <p:cViewPr varScale="1">
        <p:scale>
          <a:sx n="112" d="100"/>
          <a:sy n="112" d="100"/>
        </p:scale>
        <p:origin x="-15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BB835-2625-42A8-A1D6-007FD7ED20D6}" type="datetime1">
              <a:rPr lang="en-US"/>
              <a:pPr/>
              <a:t>15-Feb-2012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C7214A-B7A9-4E6D-BC00-A88903D456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72306-8B5D-4D4F-A255-4A18140CD561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5888-B036-42A1-BCDC-75415F69A984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5888-B036-42A1-BCDC-75415F69A984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DD66E6-CEB0-45D1-AEC9-67F760CE6026}" type="slidenum">
              <a:rPr lang="sv-SE" sz="1200"/>
              <a:pPr algn="r"/>
              <a:t>2</a:t>
            </a:fld>
            <a:endParaRPr lang="sv-S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>
              <a:latin typeface="Gill San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5C0AC-875B-4743-8665-595090F5E4EE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5888-B036-42A1-BCDC-75415F69A984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73F9E-FC97-4B0A-8658-DBEA1D18FCE4}" type="slidenum">
              <a:rPr lang="sv-SE" smtClean="0"/>
              <a:pPr/>
              <a:t>10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5888-B036-42A1-BCDC-75415F69A984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2306-8B5D-4D4F-A255-4A18140CD561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-107950" y="-171450"/>
            <a:ext cx="6192838" cy="7200900"/>
            <a:chOff x="-279400" y="-15875"/>
            <a:chExt cx="10083800" cy="9769475"/>
          </a:xfrm>
        </p:grpSpPr>
        <p:pic>
          <p:nvPicPr>
            <p:cNvPr id="11" name="Pictur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794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94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39700" y="-12700"/>
              <a:ext cx="9944100" cy="976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39700" y="-15875"/>
              <a:ext cx="9944100" cy="976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64313" y="260350"/>
            <a:ext cx="2293937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3671"/>
            <a:ext cx="4274507" cy="5436296"/>
          </a:xfrm>
        </p:spPr>
        <p:txBody>
          <a:bodyPr anchor="ctr" anchorCtr="1"/>
          <a:lstStyle>
            <a:lvl1pPr>
              <a:defRPr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9446" y="1966586"/>
            <a:ext cx="2993721" cy="3983364"/>
          </a:xfrm>
        </p:spPr>
        <p:txBody>
          <a:bodyPr anchor="ctr" anchorCtr="0"/>
          <a:lstStyle>
            <a:lvl1pPr marL="0" indent="0" algn="ctr">
              <a:buFontTx/>
              <a:buNone/>
              <a:defRPr sz="2000" smtClean="0"/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902859" y="6453188"/>
            <a:ext cx="1964792" cy="2682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7616" y="6453188"/>
            <a:ext cx="5242693" cy="268287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en-US" smtClean="0"/>
              <a:t>Roger Ruber - Test Stands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9576" y="6453188"/>
            <a:ext cx="863600" cy="2682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AA3CBA-3040-47EE-A27A-8FC798F2DBC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 descr="UU_logo_4f_8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325843" y="355431"/>
            <a:ext cx="1178461" cy="11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21373" y="6453188"/>
            <a:ext cx="2135863" cy="252412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825" y="6453188"/>
            <a:ext cx="5407591" cy="252412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25450" y="1573743"/>
            <a:ext cx="3937000" cy="459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573743"/>
            <a:ext cx="3960000" cy="459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5A78FF13-4893-4203-B10D-0F17ED22D45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9100" y="1565275"/>
            <a:ext cx="39560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9100" y="2214562"/>
            <a:ext cx="396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565275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2214562"/>
            <a:ext cx="396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BD25361A-43B3-4213-9345-77B6DF3FD42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Page</a:t>
            </a:r>
            <a:r>
              <a:rPr lang="sv-SE" dirty="0" smtClean="0"/>
              <a:t> </a:t>
            </a:r>
            <a:fld id="{D75CD15C-A287-4192-B430-68634FEE297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F0DBCF6D-D7E7-49A9-8F01-6F83787F374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 </a:t>
            </a:r>
            <a:r>
              <a:rPr lang="sv-SE" dirty="0" smtClean="0">
                <a:solidFill>
                  <a:schemeClr val="tx1"/>
                </a:solidFill>
              </a:rPr>
              <a:t>Page </a:t>
            </a:r>
            <a:fld id="{440BDDEF-DEAE-4480-9915-A8E7539683B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22698" y="773113"/>
            <a:ext cx="8132763" cy="609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68288" y="212725"/>
            <a:ext cx="1190625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2" descr="UU_logo_4f_84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44408" y="167542"/>
            <a:ext cx="702444" cy="66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278" y="187325"/>
            <a:ext cx="6925959" cy="6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9601" y="6453188"/>
            <a:ext cx="195479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6" y="6453188"/>
            <a:ext cx="559771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Roger Ruber - Test Stands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6638" y="6453188"/>
            <a:ext cx="8265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Page </a:t>
            </a:r>
            <a:fld id="{ABD71647-EF3D-44C9-B239-7DC4A04E08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400" baseline="0">
          <a:solidFill>
            <a:srgbClr val="1C40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12788" algn="l"/>
        </a:tabLs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28650" indent="-1793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987425" indent="-2682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166813" indent="-1793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qatestlab.com/2011/04/01/how-to-involve-non-functional-testing-in-your-projec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Test </a:t>
            </a:r>
            <a:r>
              <a:rPr lang="sv-SE" dirty="0" err="1" smtClean="0"/>
              <a:t>Stand</a:t>
            </a:r>
            <a:r>
              <a:rPr lang="sv-SE" dirty="0" err="1"/>
              <a:t>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446" y="1933732"/>
            <a:ext cx="2993721" cy="4016218"/>
          </a:xfrm>
        </p:spPr>
        <p:txBody>
          <a:bodyPr anchor="b" anchorCtr="0"/>
          <a:lstStyle/>
          <a:p>
            <a:r>
              <a:rPr lang="sv-SE" b="1" dirty="0" smtClean="0"/>
              <a:t>Roger Ruber</a:t>
            </a:r>
          </a:p>
          <a:p>
            <a:r>
              <a:rPr lang="sv-SE" b="1" dirty="0" smtClean="0"/>
              <a:t>Uppsala University</a:t>
            </a:r>
          </a:p>
          <a:p>
            <a:r>
              <a:rPr lang="sv-SE" dirty="0" smtClean="0"/>
              <a:t>ESS TAC4</a:t>
            </a:r>
          </a:p>
          <a:p>
            <a:r>
              <a:rPr lang="sv-SE" dirty="0" smtClean="0"/>
              <a:t>16 Feb.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Accelerator Physics at Uppsala University</a:t>
            </a:r>
            <a:endParaRPr lang="en-GB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z="2000" b="1" dirty="0" err="1" smtClean="0"/>
              <a:t>Concentrating</a:t>
            </a:r>
            <a:r>
              <a:rPr lang="sv-SE" sz="2000" b="1" dirty="0" smtClean="0"/>
              <a:t> on RF and instrumentation …</a:t>
            </a:r>
            <a:endParaRPr lang="en-GB" sz="2000" b="1" dirty="0" smtClean="0"/>
          </a:p>
          <a:p>
            <a:r>
              <a:rPr lang="sv-SE" sz="2000" dirty="0" smtClean="0"/>
              <a:t>Cyclotron (</a:t>
            </a:r>
            <a:r>
              <a:rPr lang="sv-SE" sz="2000" dirty="0" err="1" smtClean="0"/>
              <a:t>since</a:t>
            </a:r>
            <a:r>
              <a:rPr lang="sv-SE" sz="2000" dirty="0" smtClean="0"/>
              <a:t> 1948)</a:t>
            </a:r>
          </a:p>
          <a:p>
            <a:r>
              <a:rPr lang="sv-SE" sz="2000" dirty="0" smtClean="0"/>
              <a:t>CELSIUS ring (1984 – 2006)</a:t>
            </a:r>
          </a:p>
          <a:p>
            <a:r>
              <a:rPr lang="sv-SE" sz="2000" dirty="0" smtClean="0"/>
              <a:t>CTF3 / CLIC</a:t>
            </a:r>
          </a:p>
          <a:p>
            <a:pPr lvl="1"/>
            <a:r>
              <a:rPr lang="sv-SE" sz="2000" dirty="0" err="1" smtClean="0"/>
              <a:t>Two-beam</a:t>
            </a:r>
            <a:r>
              <a:rPr lang="sv-SE" sz="2000" dirty="0" smtClean="0"/>
              <a:t> Test </a:t>
            </a:r>
            <a:r>
              <a:rPr lang="sv-SE" sz="2000" dirty="0" err="1" smtClean="0"/>
              <a:t>Stand</a:t>
            </a:r>
            <a:r>
              <a:rPr lang="sv-SE" sz="2000" dirty="0" smtClean="0"/>
              <a:t> &amp; RF </a:t>
            </a:r>
            <a:r>
              <a:rPr lang="sv-SE" sz="2000" dirty="0" err="1" smtClean="0"/>
              <a:t>breakdown</a:t>
            </a:r>
            <a:r>
              <a:rPr lang="sv-SE" sz="2000" dirty="0" smtClean="0"/>
              <a:t> </a:t>
            </a:r>
            <a:r>
              <a:rPr lang="sv-SE" sz="2000" dirty="0" err="1" smtClean="0"/>
              <a:t>issues</a:t>
            </a:r>
            <a:endParaRPr lang="sv-SE" sz="2000" dirty="0" smtClean="0"/>
          </a:p>
          <a:p>
            <a:pPr lvl="1"/>
            <a:r>
              <a:rPr lang="sv-SE" sz="2000" dirty="0" smtClean="0"/>
              <a:t>FP6-EuroTeV, FP7-EuCARD</a:t>
            </a:r>
          </a:p>
          <a:p>
            <a:pPr lvl="1"/>
            <a:r>
              <a:rPr lang="sv-SE" sz="2000" dirty="0" err="1" smtClean="0"/>
              <a:t>NorduCLIC</a:t>
            </a:r>
            <a:endParaRPr lang="sv-SE" sz="2000" dirty="0" smtClean="0"/>
          </a:p>
          <a:p>
            <a:r>
              <a:rPr lang="sv-SE" sz="2000" dirty="0" smtClean="0"/>
              <a:t>FEL</a:t>
            </a:r>
          </a:p>
          <a:p>
            <a:pPr lvl="1"/>
            <a:r>
              <a:rPr lang="sv-SE" sz="2000" dirty="0" smtClean="0"/>
              <a:t>FLASH </a:t>
            </a:r>
            <a:r>
              <a:rPr lang="sv-SE" sz="2000" dirty="0" err="1" smtClean="0"/>
              <a:t>Optical</a:t>
            </a:r>
            <a:r>
              <a:rPr lang="sv-SE" sz="2000" dirty="0" smtClean="0"/>
              <a:t> </a:t>
            </a:r>
            <a:r>
              <a:rPr lang="sv-SE" sz="2000" dirty="0" err="1" smtClean="0"/>
              <a:t>Replica</a:t>
            </a:r>
            <a:r>
              <a:rPr lang="sv-SE" sz="2000" dirty="0" smtClean="0"/>
              <a:t> Synthesizer,</a:t>
            </a:r>
          </a:p>
          <a:p>
            <a:pPr lvl="1"/>
            <a:r>
              <a:rPr lang="sv-SE" sz="2000" dirty="0" smtClean="0"/>
              <a:t>XFEL Laser </a:t>
            </a:r>
            <a:r>
              <a:rPr lang="sv-SE" sz="2000" dirty="0" err="1" smtClean="0"/>
              <a:t>Heater</a:t>
            </a:r>
            <a:endParaRPr lang="sv-SE" sz="2000" dirty="0" smtClean="0"/>
          </a:p>
          <a:p>
            <a:pPr lvl="1"/>
            <a:r>
              <a:rPr lang="sv-SE" sz="2000" dirty="0" smtClean="0"/>
              <a:t>Stockholm-Uppsala FEL Centrum</a:t>
            </a:r>
          </a:p>
          <a:p>
            <a:r>
              <a:rPr lang="sv-SE" sz="2000" dirty="0" smtClean="0"/>
              <a:t>ESS</a:t>
            </a:r>
          </a:p>
          <a:p>
            <a:pPr lvl="1"/>
            <a:r>
              <a:rPr lang="sv-SE" dirty="0" smtClean="0"/>
              <a:t>...</a:t>
            </a:r>
            <a:endParaRPr lang="sv-SE" sz="2000" dirty="0" smtClean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Roger Ruber: FREIA - ESS/SPL Collaboration Meeting, Paris, 1 July 2011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2CA76-8E53-490A-9E17-F3E6730F829A}" type="slidenum">
              <a:rPr lang="sv-SE" smtClean="0"/>
              <a:pPr/>
              <a:t>10</a:t>
            </a:fld>
            <a:endParaRPr lang="sv-SE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0" y="1038225"/>
            <a:ext cx="256063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038" y="3930650"/>
            <a:ext cx="37528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ESS-UU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1800" b="1" dirty="0" err="1" smtClean="0"/>
              <a:t>Develop</a:t>
            </a:r>
            <a:r>
              <a:rPr lang="sv-SE" sz="1800" b="1" dirty="0" smtClean="0"/>
              <a:t> 352 MHz RF </a:t>
            </a:r>
            <a:r>
              <a:rPr lang="sv-SE" sz="1800" b="1" dirty="0" err="1" smtClean="0"/>
              <a:t>amplifier</a:t>
            </a:r>
            <a:r>
              <a:rPr lang="sv-SE" sz="1800" b="1" dirty="0" smtClean="0"/>
              <a:t> for </a:t>
            </a:r>
            <a:r>
              <a:rPr lang="sv-SE" sz="1800" b="1" dirty="0" err="1" smtClean="0"/>
              <a:t>spoke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resonators</a:t>
            </a:r>
            <a:endParaRPr lang="sv-SE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validate prototype RF power amplifier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soak test </a:t>
            </a:r>
            <a:r>
              <a:rPr lang="en-US" sz="1800" dirty="0" smtClean="0"/>
              <a:t>with prototype LLRF (Lund Univ.) and spoke resonator (IPN </a:t>
            </a:r>
            <a:r>
              <a:rPr lang="en-US" sz="1800" dirty="0" err="1" smtClean="0"/>
              <a:t>Orsay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Prototype complete RF system and </a:t>
            </a:r>
            <a:r>
              <a:rPr lang="en-US" sz="1800" b="1" dirty="0" err="1" smtClean="0"/>
              <a:t>cryomodule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complete RF system consisting of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two power amplifiers, RF distribution (Uppsala University)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LLRF (Lund University)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cryomodule</a:t>
            </a:r>
            <a:r>
              <a:rPr lang="en-US" sz="1800" dirty="0" smtClean="0"/>
              <a:t> with two spoke resonators, with tuners (IPN </a:t>
            </a:r>
            <a:r>
              <a:rPr lang="en-US" sz="1800" dirty="0" err="1" smtClean="0"/>
              <a:t>Orsay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study high power behaviour, </a:t>
            </a:r>
            <a:r>
              <a:rPr lang="en-US" sz="1800" b="1" dirty="0" smtClean="0">
                <a:solidFill>
                  <a:srgbClr val="FF0000"/>
                </a:solidFill>
              </a:rPr>
              <a:t>soak test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Lorenz force detuning, compensation by tuner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dynamic load, electron emission and </a:t>
            </a:r>
            <a:r>
              <a:rPr lang="en-US" sz="1800" dirty="0" err="1" smtClean="0"/>
              <a:t>multipactoring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LLRF controls, amplitude and phase stability</a:t>
            </a:r>
          </a:p>
          <a:p>
            <a:pPr lvl="2"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Training of future staff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1800" dirty="0" smtClean="0"/>
              <a:t>for </a:t>
            </a:r>
            <a:r>
              <a:rPr lang="sv-SE" sz="1800" dirty="0" err="1" smtClean="0"/>
              <a:t>acceptance</a:t>
            </a:r>
            <a:r>
              <a:rPr lang="sv-SE" sz="1800" dirty="0" smtClean="0"/>
              <a:t> testing and operation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Development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Contribution to the Technical Design Report (WP8)</a:t>
            </a:r>
          </a:p>
          <a:p>
            <a:pPr lvl="1"/>
            <a:r>
              <a:rPr lang="en-US" sz="1800" dirty="0" smtClean="0"/>
              <a:t>design concept 352 MHz spoke source</a:t>
            </a:r>
          </a:p>
          <a:p>
            <a:pPr lvl="1"/>
            <a:r>
              <a:rPr lang="en-US" sz="1800" dirty="0" smtClean="0"/>
              <a:t>design concept RF distribution</a:t>
            </a:r>
            <a:endParaRPr lang="en-US" sz="2000" dirty="0" smtClean="0"/>
          </a:p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Contribution to the construction planning effort (WP19)</a:t>
            </a:r>
          </a:p>
          <a:p>
            <a:pPr lvl="1"/>
            <a:r>
              <a:rPr lang="en-US" sz="1800" dirty="0" smtClean="0"/>
              <a:t>survey test stand infrastructure and requirements</a:t>
            </a:r>
          </a:p>
          <a:p>
            <a:pPr lvl="1"/>
            <a:r>
              <a:rPr lang="en-US" sz="1800" dirty="0" smtClean="0"/>
              <a:t>study of upgrade scenarios RF systems for ESS power upgrade</a:t>
            </a:r>
            <a:endParaRPr lang="en-US" sz="2000" dirty="0" smtClean="0"/>
          </a:p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Development 352 MHz RF power amplifier for spokes (WP19)</a:t>
            </a:r>
          </a:p>
          <a:p>
            <a:pPr lvl="1"/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prototype, test with water load and SRF spoke resonator, incl. LLRF</a:t>
            </a:r>
          </a:p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RF system test prototype spoke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(WP19)</a:t>
            </a:r>
          </a:p>
          <a:p>
            <a:pPr lvl="1"/>
            <a:r>
              <a:rPr lang="en-US" sz="1800" dirty="0" smtClean="0"/>
              <a:t>high power test with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RF power amplifier and LLRF</a:t>
            </a:r>
          </a:p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Acceptance testing spoke </a:t>
            </a:r>
            <a:r>
              <a:rPr lang="en-US" sz="2000" b="1" dirty="0" err="1" smtClean="0"/>
              <a:t>cryomodules</a:t>
            </a:r>
            <a:endParaRPr lang="en-US" sz="2000" b="1" dirty="0" smtClean="0"/>
          </a:p>
          <a:p>
            <a:pPr lvl="1"/>
            <a:r>
              <a:rPr lang="en-US" sz="1800" dirty="0" smtClean="0"/>
              <a:t>for all final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 before installation</a:t>
            </a:r>
          </a:p>
          <a:p>
            <a:pPr marL="363538" indent="-371475">
              <a:buFont typeface="+mj-lt"/>
              <a:buAutoNum type="arabicParenR"/>
            </a:pPr>
            <a:r>
              <a:rPr lang="en-US" sz="2000" b="1" dirty="0" smtClean="0"/>
              <a:t>Development klystron pulse modulator</a:t>
            </a:r>
          </a:p>
          <a:p>
            <a:pPr lvl="1"/>
            <a:r>
              <a:rPr lang="en-US" sz="1800" dirty="0" smtClean="0"/>
              <a:t>full test incl. klystron and RF system, if available with SRF cavity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0D-E668-45DA-8445-81C2FDB922A4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and Timeline for Coming 5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1026" name="Picture 2" descr="\\cern.ch\dfs\Users\r\ruber\Documents\ESS\Administration\Planning\Planning_ESS_development_UU_20120213.jpg"/>
          <p:cNvPicPr>
            <a:picLocks noChangeAspect="1" noChangeArrowheads="1"/>
          </p:cNvPicPr>
          <p:nvPr/>
        </p:nvPicPr>
        <p:blipFill>
          <a:blip r:embed="rId3"/>
          <a:srcRect l="3368" t="13330" r="8083" b="8093"/>
          <a:stretch>
            <a:fillRect/>
          </a:stretch>
        </p:blipFill>
        <p:spPr bwMode="auto">
          <a:xfrm>
            <a:off x="258380" y="915025"/>
            <a:ext cx="8723129" cy="547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D8E5A311-B8DE-4BDA-8AB1-E8D8078FC63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FREIA: Accelerator &amp; Instrumentation R&amp;D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New facility at Uppsala University</a:t>
            </a:r>
          </a:p>
          <a:p>
            <a:pPr lvl="1"/>
            <a:r>
              <a:rPr lang="en-US" sz="1800" dirty="0" smtClean="0"/>
              <a:t>cryogenic center (</a:t>
            </a:r>
            <a:r>
              <a:rPr lang="en-US" sz="1800" dirty="0" err="1" smtClean="0"/>
              <a:t>LHe</a:t>
            </a:r>
            <a:r>
              <a:rPr lang="en-US" sz="1800" dirty="0" smtClean="0"/>
              <a:t> and LN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distribution)</a:t>
            </a:r>
          </a:p>
          <a:p>
            <a:pPr lvl="1"/>
            <a:r>
              <a:rPr lang="en-US" sz="1800" dirty="0" smtClean="0"/>
              <a:t>RF development project for ESS</a:t>
            </a:r>
          </a:p>
          <a:p>
            <a:pPr lvl="1"/>
            <a:r>
              <a:rPr lang="en-US" sz="1800" dirty="0" smtClean="0"/>
              <a:t>training of students and staff</a:t>
            </a:r>
          </a:p>
          <a:p>
            <a:r>
              <a:rPr lang="en-US" sz="2000" b="1" dirty="0" smtClean="0"/>
              <a:t>Integrated with physics and astronomy</a:t>
            </a:r>
          </a:p>
          <a:p>
            <a:pPr lvl="1"/>
            <a:r>
              <a:rPr lang="en-US" sz="1800" dirty="0" smtClean="0"/>
              <a:t>located at </a:t>
            </a:r>
            <a:r>
              <a:rPr lang="en-US" sz="1800" dirty="0" err="1" smtClean="0"/>
              <a:t>Ångström</a:t>
            </a:r>
            <a:r>
              <a:rPr lang="en-US" sz="1800" dirty="0" smtClean="0"/>
              <a:t> laboratory</a:t>
            </a:r>
          </a:p>
          <a:p>
            <a:pPr lvl="1"/>
            <a:r>
              <a:rPr lang="en-US" sz="1800" dirty="0" smtClean="0"/>
              <a:t>new sub-department (head Tord Ekelöf)</a:t>
            </a:r>
          </a:p>
          <a:p>
            <a:pPr lvl="1"/>
            <a:r>
              <a:rPr lang="en-US" sz="1800" dirty="0" smtClean="0"/>
              <a:t>12 staff (full and part-time)</a:t>
            </a:r>
          </a:p>
          <a:p>
            <a:pPr lvl="1"/>
            <a:r>
              <a:rPr lang="en-US" sz="1800" dirty="0" smtClean="0"/>
              <a:t>multiple funding sources</a:t>
            </a:r>
          </a:p>
          <a:p>
            <a:r>
              <a:rPr lang="en-US" sz="2000" b="1" dirty="0" smtClean="0"/>
              <a:t>Hardware</a:t>
            </a:r>
            <a:endParaRPr lang="en-US" sz="2000" dirty="0" smtClean="0"/>
          </a:p>
          <a:p>
            <a:pPr lvl="1"/>
            <a:r>
              <a:rPr lang="en-US" sz="1800" dirty="0" smtClean="0"/>
              <a:t>1000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hall</a:t>
            </a:r>
          </a:p>
          <a:p>
            <a:pPr lvl="1"/>
            <a:r>
              <a:rPr lang="en-US" sz="1800" dirty="0" smtClean="0"/>
              <a:t>helium liquefier (&gt;70 l/h)</a:t>
            </a:r>
          </a:p>
          <a:p>
            <a:pPr lvl="1"/>
            <a:r>
              <a:rPr lang="en-US" sz="1800" dirty="0" smtClean="0"/>
              <a:t>test cryostat</a:t>
            </a:r>
          </a:p>
          <a:p>
            <a:pPr lvl="1"/>
            <a:r>
              <a:rPr lang="en-US" sz="1800" dirty="0" smtClean="0"/>
              <a:t>test bunkers</a:t>
            </a:r>
          </a:p>
        </p:txBody>
      </p:sp>
      <p:pic>
        <p:nvPicPr>
          <p:cNvPr id="48132" name="Picture 2" descr="C:\Users\Scratch\ESS\RF test stand 24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358" y="922337"/>
            <a:ext cx="3403255" cy="24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rf-test-stand-201005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344" y="3985150"/>
            <a:ext cx="4062044" cy="2447399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FREIA Hall Design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43013" name="Picture 5" descr="C:\Documents and Settings\ruber.GLUT\My Documents\Work\ESS-hallen-20110822.p1jpg_Page_1.jpg"/>
          <p:cNvPicPr>
            <a:picLocks noChangeAspect="1" noChangeArrowheads="1"/>
          </p:cNvPicPr>
          <p:nvPr/>
        </p:nvPicPr>
        <p:blipFill>
          <a:blip r:embed="rId3"/>
          <a:srcRect l="4763" t="3368" r="4763" b="3368"/>
          <a:stretch>
            <a:fillRect/>
          </a:stretch>
        </p:blipFill>
        <p:spPr bwMode="auto">
          <a:xfrm>
            <a:off x="107504" y="880126"/>
            <a:ext cx="5078023" cy="3701002"/>
          </a:xfrm>
          <a:prstGeom prst="rect">
            <a:avLst/>
          </a:prstGeom>
          <a:noFill/>
        </p:spPr>
      </p:pic>
      <p:pic>
        <p:nvPicPr>
          <p:cNvPr id="1026" name="Picture 2" descr="\\cern.ch\dfs\Users\r\ruber\Documents\FREIA\ExperimentHall\Design\20111004_FREIA-Hallen_Page_7.jpg"/>
          <p:cNvPicPr>
            <a:picLocks noChangeAspect="1" noChangeArrowheads="1"/>
          </p:cNvPicPr>
          <p:nvPr/>
        </p:nvPicPr>
        <p:blipFill>
          <a:blip r:embed="rId4"/>
          <a:srcRect l="4232" t="5130" r="1814"/>
          <a:stretch>
            <a:fillRect/>
          </a:stretch>
        </p:blipFill>
        <p:spPr bwMode="auto">
          <a:xfrm>
            <a:off x="4398969" y="987048"/>
            <a:ext cx="4634302" cy="3308501"/>
          </a:xfrm>
          <a:prstGeom prst="rect">
            <a:avLst/>
          </a:prstGeom>
          <a:noFill/>
        </p:spPr>
      </p:pic>
      <p:pic>
        <p:nvPicPr>
          <p:cNvPr id="43014" name="Picture 6" descr="C:\Documents and Settings\ruber.GLUT\My Documents\Work\ESS-hallen-20110822_Page_4.jpg"/>
          <p:cNvPicPr>
            <a:picLocks noChangeAspect="1" noChangeArrowheads="1"/>
          </p:cNvPicPr>
          <p:nvPr/>
        </p:nvPicPr>
        <p:blipFill>
          <a:blip r:embed="rId5"/>
          <a:srcRect l="1210" t="6736" r="1815" b="4277"/>
          <a:stretch>
            <a:fillRect/>
          </a:stretch>
        </p:blipFill>
        <p:spPr bwMode="auto">
          <a:xfrm>
            <a:off x="3036497" y="3873572"/>
            <a:ext cx="4368001" cy="283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FREIA Hall Internal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Page</a:t>
            </a:r>
            <a:r>
              <a:rPr lang="sv-SE" smtClean="0"/>
              <a:t> </a:t>
            </a:r>
            <a:fld id="{D75CD15C-A287-4192-B430-68634FEE2971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2050" name="Picture 2" descr="\\cern.ch\dfs\Users\r\ruber\Documents\FREIA\ExperimentHall\Design\FREIA_Hall_assm_31 01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890461"/>
            <a:ext cx="7859485" cy="55577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196080" y="3952240"/>
            <a:ext cx="1259840" cy="8432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400" y="4206240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bunkers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01360" y="3982720"/>
            <a:ext cx="721360" cy="965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14320" y="3952240"/>
            <a:ext cx="1371600" cy="965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257040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RF area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7360" y="4246880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cryo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17040" y="3291840"/>
            <a:ext cx="538480" cy="16154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158242" y="3914895"/>
            <a:ext cx="16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compressors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FREIA Cryogenic Infrastructure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1052513"/>
            <a:ext cx="5012055" cy="5256212"/>
          </a:xfrm>
        </p:spPr>
        <p:txBody>
          <a:bodyPr/>
          <a:lstStyle/>
          <a:p>
            <a:r>
              <a:rPr lang="en-US" sz="2000" b="1" dirty="0" smtClean="0"/>
              <a:t>Helium liquefie</a:t>
            </a:r>
            <a:r>
              <a:rPr lang="en-US" sz="2000" dirty="0" smtClean="0"/>
              <a:t>r</a:t>
            </a:r>
          </a:p>
          <a:p>
            <a:pPr lvl="1"/>
            <a:r>
              <a:rPr lang="en-US" sz="2000" dirty="0" smtClean="0"/>
              <a:t>100 l/h with LN2 pre-cooling</a:t>
            </a:r>
          </a:p>
          <a:p>
            <a:pPr lvl="1"/>
            <a:r>
              <a:rPr lang="en-US" sz="2000" dirty="0" smtClean="0"/>
              <a:t>2000 l buffer</a:t>
            </a:r>
          </a:p>
          <a:p>
            <a:pPr lvl="1"/>
            <a:r>
              <a:rPr lang="en-US" sz="2000" dirty="0" smtClean="0"/>
              <a:t>distribution box to users</a:t>
            </a:r>
          </a:p>
          <a:p>
            <a:endParaRPr lang="en-US" sz="2000" dirty="0" smtClean="0"/>
          </a:p>
          <a:p>
            <a:r>
              <a:rPr lang="en-US" sz="2000" b="1" dirty="0" smtClean="0"/>
              <a:t>Interfacing</a:t>
            </a:r>
          </a:p>
          <a:p>
            <a:pPr lvl="1"/>
            <a:r>
              <a:rPr lang="en-US" sz="2000" dirty="0" err="1" smtClean="0"/>
              <a:t>dewar</a:t>
            </a:r>
            <a:r>
              <a:rPr lang="en-US" sz="2000" dirty="0" smtClean="0"/>
              <a:t> filling station</a:t>
            </a:r>
          </a:p>
          <a:p>
            <a:pPr lvl="2"/>
            <a:r>
              <a:rPr lang="en-US" sz="1600" dirty="0" err="1" smtClean="0"/>
              <a:t>LHe</a:t>
            </a:r>
            <a:r>
              <a:rPr lang="en-US" sz="1600" dirty="0" smtClean="0"/>
              <a:t> and LN2 </a:t>
            </a:r>
            <a:r>
              <a:rPr lang="en-US" sz="1600" dirty="0" err="1" smtClean="0"/>
              <a:t>dewars</a:t>
            </a:r>
            <a:endParaRPr lang="en-US" sz="1600" dirty="0" smtClean="0"/>
          </a:p>
          <a:p>
            <a:pPr lvl="1"/>
            <a:r>
              <a:rPr lang="en-US" sz="2000" dirty="0" smtClean="0"/>
              <a:t>impure gas recovery from users</a:t>
            </a:r>
          </a:p>
          <a:p>
            <a:pPr lvl="1"/>
            <a:r>
              <a:rPr lang="en-US" sz="2000" dirty="0" smtClean="0"/>
              <a:t>2K pumping station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General purpose test cryostats</a:t>
            </a:r>
          </a:p>
          <a:p>
            <a:pPr lvl="1"/>
            <a:r>
              <a:rPr lang="en-US" sz="2000" dirty="0" smtClean="0"/>
              <a:t>horizontal, like </a:t>
            </a:r>
            <a:r>
              <a:rPr lang="en-US" sz="2000" dirty="0" err="1" smtClean="0"/>
              <a:t>HoBiCat</a:t>
            </a:r>
            <a:endParaRPr lang="en-US" sz="2000" dirty="0" smtClean="0"/>
          </a:p>
          <a:p>
            <a:pPr lvl="1"/>
            <a:r>
              <a:rPr lang="en-US" sz="2000" dirty="0" smtClean="0"/>
              <a:t>vertical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Page</a:t>
            </a:r>
            <a:r>
              <a:rPr lang="sv-SE" smtClean="0"/>
              <a:t> </a:t>
            </a:r>
            <a:fld id="{D75CD15C-A287-4192-B430-68634FEE2971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4099" name="Picture 3" descr="\\cern.ch\dfs\Users\r\ruber\Documents\FREIA\CryoPlant\Documentation\Illustrations\Layout\liquefier-20120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867" y="872066"/>
            <a:ext cx="3710514" cy="559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Development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352 MHz RF Source development</a:t>
            </a:r>
          </a:p>
          <a:p>
            <a:pPr lvl="1"/>
            <a:r>
              <a:rPr lang="en-US" sz="2000" dirty="0" smtClean="0"/>
              <a:t>352 MHz ~350 kW for ESS double spoke resonators</a:t>
            </a:r>
          </a:p>
          <a:p>
            <a:pPr lvl="2"/>
            <a:r>
              <a:rPr lang="en-US" sz="1600" dirty="0" smtClean="0"/>
              <a:t>possible candidate: TH781</a:t>
            </a:r>
          </a:p>
          <a:p>
            <a:pPr lvl="3"/>
            <a:r>
              <a:rPr lang="en-US" sz="1400" dirty="0" smtClean="0"/>
              <a:t>requires test at 352 MHz and an output cavity development,</a:t>
            </a:r>
          </a:p>
          <a:p>
            <a:pPr lvl="3"/>
            <a:r>
              <a:rPr lang="en-US" sz="1400" dirty="0" smtClean="0"/>
              <a:t>400 kW pulsed should be ok (500 kW pulsed at 200 MHz),</a:t>
            </a:r>
          </a:p>
          <a:p>
            <a:pPr lvl="3"/>
            <a:r>
              <a:rPr lang="en-US" sz="1400" dirty="0" smtClean="0"/>
              <a:t>water cooled</a:t>
            </a:r>
          </a:p>
          <a:p>
            <a:pPr lvl="2"/>
            <a:r>
              <a:rPr lang="en-US" sz="1600" dirty="0" smtClean="0"/>
              <a:t>will study DC or pulsed power supply (energy saving)</a:t>
            </a:r>
          </a:p>
          <a:p>
            <a:pPr lvl="1"/>
            <a:r>
              <a:rPr lang="en-US" sz="2000" dirty="0" smtClean="0"/>
              <a:t>test with water load, </a:t>
            </a:r>
          </a:p>
          <a:p>
            <a:pPr lvl="1"/>
            <a:r>
              <a:rPr lang="en-US" sz="2000" dirty="0" smtClean="0"/>
              <a:t>full RF system test with spoke resonator</a:t>
            </a:r>
          </a:p>
          <a:p>
            <a:r>
              <a:rPr lang="en-US" sz="2000" b="1" dirty="0" smtClean="0"/>
              <a:t>Spoke prototype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testing</a:t>
            </a:r>
            <a:endParaRPr lang="en-US" b="1" dirty="0" smtClean="0"/>
          </a:p>
          <a:p>
            <a:pPr lvl="1"/>
            <a:r>
              <a:rPr lang="en-US" sz="2000" dirty="0" smtClean="0"/>
              <a:t>build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RF source</a:t>
            </a:r>
          </a:p>
          <a:p>
            <a:pPr lvl="1"/>
            <a:r>
              <a:rPr lang="en-US" sz="2000" dirty="0" smtClean="0"/>
              <a:t>full RF system test with complete </a:t>
            </a:r>
            <a:r>
              <a:rPr lang="en-US" sz="2000" dirty="0" err="1" smtClean="0"/>
              <a:t>cryo</a:t>
            </a:r>
            <a:r>
              <a:rPr lang="en-US" sz="2000" dirty="0" smtClean="0"/>
              <a:t>-module prototype</a:t>
            </a:r>
          </a:p>
          <a:p>
            <a:pPr lvl="1"/>
            <a:r>
              <a:rPr lang="en-US" b="1" dirty="0" smtClean="0"/>
              <a:t>enables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cryomodule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acceptance testing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construction phase</a:t>
            </a:r>
          </a:p>
          <a:p>
            <a:r>
              <a:rPr lang="en-US" sz="2000" b="1" dirty="0" smtClean="0"/>
              <a:t>Test prototype pulse modulator</a:t>
            </a:r>
          </a:p>
          <a:p>
            <a:pPr lvl="1"/>
            <a:r>
              <a:rPr lang="en-US" sz="2000" dirty="0" smtClean="0"/>
              <a:t>with klystron load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1983" y="1046481"/>
            <a:ext cx="1745456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Uppsala RF </a:t>
            </a:r>
            <a:r>
              <a:rPr lang="sv-SE" b="1" dirty="0" err="1" smtClean="0"/>
              <a:t>development</a:t>
            </a:r>
            <a:r>
              <a:rPr lang="sv-SE" b="1" dirty="0" smtClean="0"/>
              <a:t> redefined to 352 MHz</a:t>
            </a:r>
          </a:p>
          <a:p>
            <a:pPr lvl="1"/>
            <a:r>
              <a:rPr lang="sv-SE" dirty="0" smtClean="0"/>
              <a:t>continued contribution to TDR (in WP8)</a:t>
            </a:r>
          </a:p>
          <a:p>
            <a:pPr lvl="2"/>
            <a:r>
              <a:rPr lang="sv-SE" dirty="0" smtClean="0"/>
              <a:t>RF </a:t>
            </a:r>
            <a:r>
              <a:rPr lang="sv-SE" dirty="0" err="1" smtClean="0"/>
              <a:t>source</a:t>
            </a:r>
            <a:r>
              <a:rPr lang="sv-SE" dirty="0" smtClean="0"/>
              <a:t> for </a:t>
            </a:r>
            <a:r>
              <a:rPr lang="sv-SE" dirty="0" err="1" smtClean="0"/>
              <a:t>spokes</a:t>
            </a:r>
            <a:r>
              <a:rPr lang="sv-SE" dirty="0" smtClean="0"/>
              <a:t> + RF distribution</a:t>
            </a:r>
          </a:p>
          <a:p>
            <a:pPr lvl="1"/>
            <a:r>
              <a:rPr lang="sv-SE" dirty="0" err="1" smtClean="0"/>
              <a:t>prototyping</a:t>
            </a:r>
            <a:r>
              <a:rPr lang="sv-SE" dirty="0" smtClean="0"/>
              <a:t>  (WP19 ”Test </a:t>
            </a:r>
            <a:r>
              <a:rPr lang="sv-SE" dirty="0" err="1" smtClean="0"/>
              <a:t>Stands</a:t>
            </a:r>
            <a:r>
              <a:rPr lang="sv-SE" dirty="0" smtClean="0"/>
              <a:t>”)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oordination, survey </a:t>
            </a:r>
            <a:r>
              <a:rPr lang="en-US" dirty="0" smtClean="0"/>
              <a:t>+ RF </a:t>
            </a:r>
            <a:r>
              <a:rPr lang="en-US" dirty="0" smtClean="0"/>
              <a:t>system upgrade</a:t>
            </a:r>
            <a:endParaRPr lang="en-US" dirty="0" smtClean="0"/>
          </a:p>
          <a:p>
            <a:pPr lvl="2"/>
            <a:r>
              <a:rPr lang="en-US" dirty="0" smtClean="0"/>
              <a:t>soak test spoke source +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smtClean="0"/>
              <a:t>proposal to extend with</a:t>
            </a:r>
          </a:p>
          <a:p>
            <a:pPr lvl="2"/>
            <a:r>
              <a:rPr lang="en-US" dirty="0" smtClean="0"/>
              <a:t>acceptance testing spoke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2"/>
            <a:r>
              <a:rPr lang="en-US" dirty="0" smtClean="0"/>
              <a:t>development klystron modulator</a:t>
            </a:r>
            <a:endParaRPr lang="sv-SE" dirty="0" smtClean="0"/>
          </a:p>
          <a:p>
            <a:r>
              <a:rPr lang="sv-SE" b="1" dirty="0" smtClean="0"/>
              <a:t>Uppsala FREIA project</a:t>
            </a:r>
          </a:p>
          <a:p>
            <a:pPr lvl="1"/>
            <a:r>
              <a:rPr lang="sv-SE" dirty="0" smtClean="0"/>
              <a:t>engineering for experiment hall in full swing</a:t>
            </a:r>
          </a:p>
          <a:p>
            <a:pPr lvl="1"/>
            <a:r>
              <a:rPr lang="sv-SE" dirty="0" smtClean="0"/>
              <a:t>negotiations b/w ESS and UU on </a:t>
            </a:r>
            <a:r>
              <a:rPr lang="sv-SE" dirty="0" err="1" smtClean="0"/>
              <a:t>contract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r>
              <a:rPr lang="sv-SE" dirty="0" err="1" smtClean="0"/>
              <a:t>ongoing</a:t>
            </a:r>
            <a:endParaRPr lang="sv-SE" dirty="0" smtClean="0"/>
          </a:p>
          <a:p>
            <a:pPr lvl="1"/>
            <a:r>
              <a:rPr lang="sv-SE" dirty="0" smtClean="0"/>
              <a:t>UU </a:t>
            </a:r>
            <a:r>
              <a:rPr lang="sv-SE" dirty="0" err="1" smtClean="0"/>
              <a:t>fully</a:t>
            </a:r>
            <a:r>
              <a:rPr lang="sv-SE" dirty="0" smtClean="0"/>
              <a:t> </a:t>
            </a:r>
            <a:r>
              <a:rPr lang="sv-SE" dirty="0" err="1" smtClean="0"/>
              <a:t>commited</a:t>
            </a:r>
            <a:r>
              <a:rPr lang="sv-SE" dirty="0" smtClean="0"/>
              <a:t>, </a:t>
            </a:r>
            <a:r>
              <a:rPr lang="sv-SE" dirty="0" err="1" smtClean="0"/>
              <a:t>promised</a:t>
            </a:r>
            <a:endParaRPr lang="sv-SE" dirty="0" smtClean="0"/>
          </a:p>
          <a:p>
            <a:pPr lvl="2"/>
            <a:r>
              <a:rPr lang="sv-SE" sz="1800" dirty="0" smtClean="0"/>
              <a:t>”</a:t>
            </a:r>
            <a:r>
              <a:rPr lang="en-US" sz="1800" dirty="0" smtClean="0"/>
              <a:t>taking on such work with priority over work for other possible projects…” (ESS-UU contract agreement)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0D-E668-45DA-8445-81C2FDB922A4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7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856" y="1548699"/>
            <a:ext cx="2812492" cy="32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 rot="16200000">
            <a:off x="7117288" y="3045215"/>
            <a:ext cx="33559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http://blog.qatestlab.com/2011/04/01/how-to-involve-non-functional-testing-in-your-project/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Generation and Distribution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3019647"/>
            <a:ext cx="4710918" cy="3289076"/>
          </a:xfrm>
        </p:spPr>
        <p:txBody>
          <a:bodyPr/>
          <a:lstStyle/>
          <a:p>
            <a:pPr>
              <a:tabLst>
                <a:tab pos="3319463" algn="l"/>
              </a:tabLst>
            </a:pPr>
            <a:r>
              <a:rPr lang="sv-SE" sz="2000" dirty="0" smtClean="0"/>
              <a:t>1 </a:t>
            </a:r>
            <a:r>
              <a:rPr lang="sv-SE" dirty="0" smtClean="0"/>
              <a:t>I</a:t>
            </a:r>
            <a:r>
              <a:rPr lang="sv-SE" sz="2000" dirty="0" smtClean="0"/>
              <a:t>on </a:t>
            </a:r>
            <a:r>
              <a:rPr lang="sv-SE" sz="2000" dirty="0" err="1" smtClean="0"/>
              <a:t>source</a:t>
            </a:r>
            <a:endParaRPr lang="sv-SE" sz="2000" dirty="0" smtClean="0"/>
          </a:p>
          <a:p>
            <a:pPr>
              <a:tabLst>
                <a:tab pos="3319463" algn="l"/>
              </a:tabLst>
            </a:pPr>
            <a:r>
              <a:rPr lang="sv-SE" sz="2000" dirty="0" smtClean="0"/>
              <a:t>~200 RF systems (352 + 704 MHz)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NC/SC </a:t>
            </a:r>
            <a:r>
              <a:rPr lang="sv-SE" sz="2000" dirty="0" err="1" smtClean="0"/>
              <a:t>accelerating</a:t>
            </a:r>
            <a:r>
              <a:rPr lang="sv-SE" sz="2000" dirty="0" smtClean="0"/>
              <a:t> cavity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RF source, amplifiers, distribution, </a:t>
            </a:r>
            <a:r>
              <a:rPr lang="sv-SE" sz="2000" dirty="0" err="1" smtClean="0"/>
              <a:t>controls</a:t>
            </a:r>
            <a:endParaRPr lang="sv-SE" sz="2000" dirty="0" smtClean="0"/>
          </a:p>
          <a:p>
            <a:pPr marL="177800" indent="-273050">
              <a:tabLst>
                <a:tab pos="3319463" algn="l"/>
              </a:tabLst>
            </a:pPr>
            <a:r>
              <a:rPr lang="sv-SE" dirty="0" err="1" smtClean="0"/>
              <a:t>Auxillary</a:t>
            </a:r>
            <a:r>
              <a:rPr lang="sv-SE" dirty="0" smtClean="0"/>
              <a:t> systems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sz="2000" dirty="0" smtClean="0"/>
              <a:t>5 MW beam </a:t>
            </a:r>
            <a:r>
              <a:rPr lang="sv-SE" sz="2000" dirty="0" smtClean="0">
                <a:cs typeface="Arial" pitchFamily="34" charset="0"/>
              </a:rPr>
              <a:t>→ </a:t>
            </a:r>
            <a:r>
              <a:rPr lang="sv-SE" sz="2000" dirty="0" smtClean="0"/>
              <a:t>20 MW mains</a:t>
            </a:r>
            <a:br>
              <a:rPr lang="sv-SE" sz="2000" dirty="0" smtClean="0"/>
            </a:br>
            <a:r>
              <a:rPr lang="sv-SE" sz="2000" dirty="0" smtClean="0"/>
              <a:t>(losses and overhead)</a:t>
            </a:r>
          </a:p>
          <a:p>
            <a:pPr marL="628650" lvl="1" indent="-273050">
              <a:tabLst>
                <a:tab pos="3319463" algn="l"/>
              </a:tabLst>
            </a:pPr>
            <a:r>
              <a:rPr lang="sv-SE" dirty="0" err="1" smtClean="0"/>
              <a:t>Cryo</a:t>
            </a:r>
            <a:r>
              <a:rPr lang="sv-SE" dirty="0" smtClean="0"/>
              <a:t>, water and air </a:t>
            </a:r>
            <a:r>
              <a:rPr lang="sv-SE" dirty="0" err="1" smtClean="0"/>
              <a:t>cooling</a:t>
            </a:r>
            <a:endParaRPr lang="sv-SE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5CD484AA-E1FA-4531-A7FF-9427D1693C96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35845" name="Picture 5" descr="rf-system-20100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2710919"/>
            <a:ext cx="3976688" cy="2814637"/>
          </a:xfrm>
          <a:prstGeom prst="rect">
            <a:avLst/>
          </a:prstGeom>
          <a:noFill/>
        </p:spPr>
      </p:pic>
      <p:pic>
        <p:nvPicPr>
          <p:cNvPr id="9" name="Picture 8" descr="ESSlinac_RFlayout-20120111.jpg"/>
          <p:cNvPicPr>
            <a:picLocks noChangeAspect="1"/>
          </p:cNvPicPr>
          <p:nvPr/>
        </p:nvPicPr>
        <p:blipFill>
          <a:blip r:embed="rId4"/>
          <a:srcRect l="1407" t="37500" r="703" b="36562"/>
          <a:stretch>
            <a:fillRect/>
          </a:stretch>
        </p:blipFill>
        <p:spPr>
          <a:xfrm>
            <a:off x="309323" y="880606"/>
            <a:ext cx="8564833" cy="170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for Testing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b="1" dirty="0" smtClean="0"/>
              <a:t>Validation technical design and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design reliability &amp; contingency: minor fault might create a major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ensure low beam loss operation to prevent activation</a:t>
            </a:r>
          </a:p>
          <a:p>
            <a:pPr lvl="1" eaLnBrk="1" hangingPunct="1">
              <a:lnSpc>
                <a:spcPct val="90000"/>
              </a:lnSpc>
            </a:pPr>
            <a:endParaRPr lang="sv-SE" b="1" dirty="0" smtClean="0"/>
          </a:p>
          <a:p>
            <a:pPr eaLnBrk="1" hangingPunct="1">
              <a:lnSpc>
                <a:spcPct val="90000"/>
              </a:lnSpc>
            </a:pPr>
            <a:r>
              <a:rPr lang="sv-SE" b="1" dirty="0" err="1" smtClean="0"/>
              <a:t>Acceptance</a:t>
            </a:r>
            <a:r>
              <a:rPr lang="sv-SE" b="1" dirty="0" smtClean="0"/>
              <a:t> testing of production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ion source, accelerating cavities &amp; components: power coupler, tuner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cryomodules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RF system: power source, amplifiers, distribution and controls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R&amp;D towards increased operation efficiency and decreased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major part of the accelerator budget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must be cost, energy and resource effective for construction &amp; operation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Training of future staff</a:t>
            </a:r>
          </a:p>
          <a:p>
            <a:pPr lvl="1" eaLnBrk="1" hangingPunct="1">
              <a:lnSpc>
                <a:spcPct val="90000"/>
              </a:lnSpc>
            </a:pPr>
            <a:r>
              <a:rPr lang="sv-SE" dirty="0" smtClean="0"/>
              <a:t>participate in testing to prepare for operation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 dirty="0"/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642938"/>
            <a:r>
              <a:rPr lang="en-US" smtClean="0"/>
              <a:t>Roger Ruber - Test Stands</a:t>
            </a:r>
          </a:p>
        </p:txBody>
      </p:sp>
      <p:sp>
        <p:nvSpPr>
          <p:cNvPr id="5123" name="Text Box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642938"/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4AF842A1-0371-4086-9275-EADAB15039F7}" type="slidenum">
              <a:rPr lang="en-US" smtClean="0">
                <a:solidFill>
                  <a:srgbClr val="FFFFFF"/>
                </a:solidFill>
              </a:rPr>
              <a:pPr defTabSz="642938"/>
              <a:t>3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Some Issues to be Addressed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Limits in cavity performance due to field emission</a:t>
            </a:r>
          </a:p>
          <a:p>
            <a:pPr lvl="1"/>
            <a:r>
              <a:rPr lang="en-US" dirty="0" smtClean="0"/>
              <a:t>Comprehensive design studies, prototyping and comprehensive tests of cavities and complete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Poor reproducibility in cavity performance</a:t>
            </a:r>
          </a:p>
          <a:p>
            <a:pPr lvl="1"/>
            <a:r>
              <a:rPr lang="en-US" sz="2000" dirty="0" smtClean="0"/>
              <a:t>Quality control during manufacturing and prototyping of a sufficient large number of cavities</a:t>
            </a:r>
          </a:p>
          <a:p>
            <a:pPr lvl="1"/>
            <a:endParaRPr lang="en-US" sz="2000" dirty="0" smtClean="0"/>
          </a:p>
          <a:p>
            <a:r>
              <a:rPr lang="sv-SE" sz="2000" b="1" dirty="0" smtClean="0"/>
              <a:t>Limits in RF system performance and </a:t>
            </a:r>
            <a:r>
              <a:rPr lang="sv-SE" sz="2000" b="1" dirty="0" err="1" smtClean="0"/>
              <a:t>reliability</a:t>
            </a:r>
            <a:endParaRPr lang="sv-SE" sz="2000" b="1" dirty="0" smtClean="0"/>
          </a:p>
          <a:p>
            <a:pPr lvl="1"/>
            <a:r>
              <a:rPr lang="sv-SE" sz="2000" dirty="0" err="1" smtClean="0"/>
              <a:t>Prototyping</a:t>
            </a:r>
            <a:r>
              <a:rPr lang="sv-SE" sz="2000" dirty="0" smtClean="0"/>
              <a:t>, </a:t>
            </a:r>
            <a:r>
              <a:rPr lang="sv-SE" sz="2000" dirty="0" err="1" smtClean="0"/>
              <a:t>sufficient</a:t>
            </a:r>
            <a:r>
              <a:rPr lang="sv-SE" sz="2000" dirty="0" smtClean="0"/>
              <a:t> </a:t>
            </a:r>
            <a:r>
              <a:rPr lang="sv-SE" sz="2000" dirty="0" err="1" smtClean="0"/>
              <a:t>contingency</a:t>
            </a:r>
            <a:r>
              <a:rPr lang="sv-SE" sz="2000" dirty="0" smtClean="0"/>
              <a:t> and </a:t>
            </a:r>
            <a:r>
              <a:rPr lang="sv-SE" sz="2000" dirty="0" err="1" smtClean="0"/>
              <a:t>ease</a:t>
            </a:r>
            <a:r>
              <a:rPr lang="sv-SE" sz="2000" dirty="0" smtClean="0"/>
              <a:t> of </a:t>
            </a:r>
            <a:r>
              <a:rPr lang="sv-SE" sz="2000" dirty="0" err="1" smtClean="0"/>
              <a:t>maintenance</a:t>
            </a:r>
            <a:r>
              <a:rPr lang="sv-SE" sz="2000" dirty="0" smtClean="0"/>
              <a:t> in design</a:t>
            </a:r>
          </a:p>
          <a:p>
            <a:pPr lvl="1"/>
            <a:endParaRPr lang="sv-SE" sz="2000" dirty="0" smtClean="0"/>
          </a:p>
          <a:p>
            <a:r>
              <a:rPr lang="sv-SE" sz="2000" b="1" dirty="0" err="1" smtClean="0"/>
              <a:t>Delivery</a:t>
            </a:r>
            <a:r>
              <a:rPr lang="sv-SE" sz="2000" b="1" dirty="0" smtClean="0"/>
              <a:t> and installation</a:t>
            </a:r>
          </a:p>
          <a:p>
            <a:pPr lvl="1"/>
            <a:r>
              <a:rPr lang="sv-SE" dirty="0" err="1" smtClean="0"/>
              <a:t>Coordinate</a:t>
            </a:r>
            <a:r>
              <a:rPr lang="sv-SE" sz="2000" dirty="0" smtClean="0"/>
              <a:t> </a:t>
            </a:r>
            <a:r>
              <a:rPr lang="sv-SE" sz="2000" dirty="0" err="1" smtClean="0"/>
              <a:t>production</a:t>
            </a:r>
            <a:r>
              <a:rPr lang="sv-SE" sz="2000" dirty="0" smtClean="0"/>
              <a:t> and test flow, </a:t>
            </a:r>
            <a:r>
              <a:rPr lang="sv-SE" sz="2000" dirty="0" err="1" smtClean="0"/>
              <a:t>staging</a:t>
            </a:r>
            <a:r>
              <a:rPr lang="sv-SE" sz="2000" dirty="0" smtClean="0"/>
              <a:t> of installation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fld id="{7E8ADF31-D1A9-4877-A69A-4DD2E65C83B7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Production and Test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5</a:t>
            </a:fld>
            <a:endParaRPr lang="sv-SE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1019185"/>
          <a:ext cx="800323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778892"/>
                <a:gridCol w="1600646"/>
                <a:gridCol w="1600646"/>
                <a:gridCol w="160064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sz="1600" dirty="0" smtClean="0"/>
                        <a:t>Step</a:t>
                      </a:r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Industry or Laboratory</a:t>
                      </a:r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Partner Laboratory</a:t>
                      </a:r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ESS Host Laboratory</a:t>
                      </a:r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Accelerator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integration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Cryo-module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acceptance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assembly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Components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manufacture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SRF cavities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manufacture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sub-components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procurement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Magnets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manufacture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RF sources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acceptance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manufacture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曲折矢印 2"/>
          <p:cNvSpPr/>
          <p:nvPr/>
        </p:nvSpPr>
        <p:spPr>
          <a:xfrm>
            <a:off x="6228184" y="1717794"/>
            <a:ext cx="762000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曲折矢印 2"/>
          <p:cNvSpPr/>
          <p:nvPr/>
        </p:nvSpPr>
        <p:spPr>
          <a:xfrm>
            <a:off x="4674096" y="2852782"/>
            <a:ext cx="762000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上矢印 21"/>
          <p:cNvSpPr/>
          <p:nvPr/>
        </p:nvSpPr>
        <p:spPr>
          <a:xfrm>
            <a:off x="6660232" y="2564750"/>
            <a:ext cx="216024" cy="2216257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曲折矢印 2"/>
          <p:cNvSpPr/>
          <p:nvPr/>
        </p:nvSpPr>
        <p:spPr>
          <a:xfrm>
            <a:off x="4716016" y="3590002"/>
            <a:ext cx="720080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右矢印 23"/>
          <p:cNvSpPr/>
          <p:nvPr/>
        </p:nvSpPr>
        <p:spPr>
          <a:xfrm>
            <a:off x="4723974" y="4292942"/>
            <a:ext cx="712121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曲折矢印 25"/>
          <p:cNvSpPr/>
          <p:nvPr/>
        </p:nvSpPr>
        <p:spPr>
          <a:xfrm flipH="1">
            <a:off x="4707466" y="4004910"/>
            <a:ext cx="728629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曲折矢印 2"/>
          <p:cNvSpPr/>
          <p:nvPr/>
        </p:nvSpPr>
        <p:spPr>
          <a:xfrm>
            <a:off x="4716016" y="4674188"/>
            <a:ext cx="720080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曲折矢印 2"/>
          <p:cNvSpPr/>
          <p:nvPr/>
        </p:nvSpPr>
        <p:spPr>
          <a:xfrm>
            <a:off x="4716016" y="5411408"/>
            <a:ext cx="2304256" cy="3429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屈折矢印 20"/>
          <p:cNvSpPr/>
          <p:nvPr/>
        </p:nvSpPr>
        <p:spPr>
          <a:xfrm>
            <a:off x="6715306" y="1844670"/>
            <a:ext cx="432048" cy="2998263"/>
          </a:xfrm>
          <a:prstGeom prst="ben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上矢印 21"/>
          <p:cNvSpPr/>
          <p:nvPr/>
        </p:nvSpPr>
        <p:spPr>
          <a:xfrm>
            <a:off x="7155821" y="1844670"/>
            <a:ext cx="216024" cy="3548598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Prototypes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2050" name="Picture 2" descr="\\cern.ch\dfs\Users\r\ruber\Documents\ESS\Linac\TestStands\ESS_test_stands-prototypes-20120210.jpg"/>
          <p:cNvPicPr>
            <a:picLocks noChangeAspect="1" noChangeArrowheads="1"/>
          </p:cNvPicPr>
          <p:nvPr/>
        </p:nvPicPr>
        <p:blipFill>
          <a:blip r:embed="rId2"/>
          <a:srcRect l="4761" t="5052" r="11425" b="28627"/>
          <a:stretch>
            <a:fillRect/>
          </a:stretch>
        </p:blipFill>
        <p:spPr bwMode="auto">
          <a:xfrm>
            <a:off x="962501" y="768111"/>
            <a:ext cx="5092774" cy="5695441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4055532" y="2099733"/>
            <a:ext cx="311879" cy="5757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38599" y="2827867"/>
            <a:ext cx="320345" cy="711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47066" y="4351867"/>
            <a:ext cx="320345" cy="6180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5393267"/>
            <a:ext cx="320345" cy="1693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55532" y="1388533"/>
            <a:ext cx="311879" cy="6519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r\ruber\Documents\ESS\Linac\TestStands\ESS_test_stands-overview-20120210.jpg"/>
          <p:cNvPicPr>
            <a:picLocks noChangeAspect="1" noChangeArrowheads="1"/>
          </p:cNvPicPr>
          <p:nvPr/>
        </p:nvPicPr>
        <p:blipFill>
          <a:blip r:embed="rId2"/>
          <a:srcRect l="3031" t="11901" r="3368" b="7141"/>
          <a:stretch>
            <a:fillRect/>
          </a:stretch>
        </p:blipFill>
        <p:spPr bwMode="auto">
          <a:xfrm>
            <a:off x="272093" y="869531"/>
            <a:ext cx="8677174" cy="53103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Stands Overview (not complete)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Oval 6"/>
          <p:cNvSpPr/>
          <p:nvPr/>
        </p:nvSpPr>
        <p:spPr bwMode="auto">
          <a:xfrm>
            <a:off x="884887" y="5668815"/>
            <a:ext cx="529767" cy="3171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8690" y="4204083"/>
            <a:ext cx="529767" cy="300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67931" y="3335867"/>
            <a:ext cx="266604" cy="1969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12800" y="1972734"/>
            <a:ext cx="576430" cy="3154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12800" y="2967947"/>
            <a:ext cx="593363" cy="3001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SS_test_stands-matrix-20120210.jpg"/>
          <p:cNvPicPr>
            <a:picLocks noChangeAspect="1"/>
          </p:cNvPicPr>
          <p:nvPr/>
        </p:nvPicPr>
        <p:blipFill>
          <a:blip r:embed="rId3"/>
          <a:srcRect l="4378" t="9045" r="9767" b="23327"/>
          <a:stretch>
            <a:fillRect/>
          </a:stretch>
        </p:blipFill>
        <p:spPr>
          <a:xfrm>
            <a:off x="283843" y="959032"/>
            <a:ext cx="8680862" cy="483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Stand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9" name="Oval 8"/>
          <p:cNvSpPr/>
          <p:nvPr/>
        </p:nvSpPr>
        <p:spPr bwMode="auto">
          <a:xfrm>
            <a:off x="6199206" y="2214880"/>
            <a:ext cx="250969" cy="1828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87033" y="3899647"/>
            <a:ext cx="457201" cy="7811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088303" y="4858405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99126" y="2184399"/>
            <a:ext cx="250969" cy="2509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66462" y="4906815"/>
            <a:ext cx="529767" cy="1923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182272" y="2367279"/>
            <a:ext cx="250969" cy="3674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90739" y="1495213"/>
            <a:ext cx="250969" cy="5029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ESS-UU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2009</a:t>
            </a:r>
          </a:p>
          <a:p>
            <a:pPr lvl="1"/>
            <a:r>
              <a:rPr lang="en-US" sz="2000" dirty="0" smtClean="0"/>
              <a:t>ESS has need for R&amp;D and test stand,</a:t>
            </a:r>
          </a:p>
          <a:p>
            <a:pPr lvl="2"/>
            <a:r>
              <a:rPr lang="en-US" dirty="0" smtClean="0"/>
              <a:t>but small staff, no buildings, existing test stands occupied</a:t>
            </a:r>
          </a:p>
          <a:p>
            <a:pPr lvl="1"/>
            <a:r>
              <a:rPr lang="en-US" sz="2000" dirty="0" smtClean="0"/>
              <a:t>start discussion with UU on 704 MHz RF development</a:t>
            </a:r>
          </a:p>
          <a:p>
            <a:pPr lvl="1"/>
            <a:r>
              <a:rPr lang="en-US" sz="2000" dirty="0" smtClean="0"/>
              <a:t>proposal for ESS dedicated test facility at UU</a:t>
            </a:r>
          </a:p>
          <a:p>
            <a:r>
              <a:rPr lang="en-US" sz="2000" b="1" dirty="0" smtClean="0"/>
              <a:t>2011</a:t>
            </a:r>
          </a:p>
          <a:p>
            <a:pPr lvl="1"/>
            <a:r>
              <a:rPr lang="en-US" sz="2000" dirty="0" smtClean="0"/>
              <a:t>Spring:</a:t>
            </a:r>
          </a:p>
          <a:p>
            <a:pPr lvl="2"/>
            <a:r>
              <a:rPr lang="en-US" sz="1800" dirty="0" smtClean="0"/>
              <a:t>ESS-UU contract on 704 MHz RF R&amp;D</a:t>
            </a:r>
          </a:p>
          <a:p>
            <a:pPr lvl="2"/>
            <a:r>
              <a:rPr lang="en-US" sz="1800" dirty="0" smtClean="0"/>
              <a:t>ESS changes to 14 Hz rep rate, 2.89 ms beam pulse</a:t>
            </a:r>
          </a:p>
          <a:p>
            <a:pPr lvl="1"/>
            <a:r>
              <a:rPr lang="en-US" sz="2000" dirty="0" smtClean="0"/>
              <a:t>Fall:</a:t>
            </a:r>
          </a:p>
          <a:p>
            <a:pPr lvl="2"/>
            <a:r>
              <a:rPr lang="en-US" sz="1800" dirty="0" smtClean="0"/>
              <a:t>ESS changes pulse modulator strategy → delays UU </a:t>
            </a:r>
            <a:r>
              <a:rPr lang="en-US" dirty="0" smtClean="0"/>
              <a:t>test stand</a:t>
            </a:r>
            <a:endParaRPr lang="en-US" sz="1800" dirty="0" smtClean="0"/>
          </a:p>
          <a:p>
            <a:r>
              <a:rPr lang="en-US" sz="2000" b="1" dirty="0" smtClean="0"/>
              <a:t>2012</a:t>
            </a:r>
          </a:p>
          <a:p>
            <a:pPr lvl="1"/>
            <a:r>
              <a:rPr lang="en-US" sz="2000" dirty="0" smtClean="0"/>
              <a:t>UU </a:t>
            </a:r>
            <a:r>
              <a:rPr lang="en-US" dirty="0" smtClean="0"/>
              <a:t>starts work on</a:t>
            </a:r>
            <a:r>
              <a:rPr lang="en-US" sz="2000" dirty="0" smtClean="0"/>
              <a:t> 352 MHz RF for spoke resonators</a:t>
            </a:r>
          </a:p>
          <a:p>
            <a:pPr lvl="1"/>
            <a:r>
              <a:rPr lang="en-US" dirty="0" smtClean="0"/>
              <a:t>keep 704 MHz for future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 TAC4, 16-Feb-2012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Roger Ruber - Test Stands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 Page </a:t>
            </a:r>
            <a:fld id="{7E8ADF31-D1A9-4877-A69A-4DD2E65C83B7}" type="slidenum">
              <a:rPr lang="sv-SE" smtClean="0"/>
              <a:pPr/>
              <a:t>9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grabard-ESS_v1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UUgrabard-ESS_v1</Template>
  <TotalTime>3984</TotalTime>
  <Words>1187</Words>
  <Application>Microsoft Office PowerPoint</Application>
  <PresentationFormat>On-screen Show (4:3)</PresentationFormat>
  <Paragraphs>267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UUgrabard-ESS_v1</vt:lpstr>
      <vt:lpstr>Test Stands</vt:lpstr>
      <vt:lpstr>RF Generation and Distribution System</vt:lpstr>
      <vt:lpstr>Objectives for Testing</vt:lpstr>
      <vt:lpstr>Some Issues to be Addressed</vt:lpstr>
      <vt:lpstr>Possible Production and Test Flow</vt:lpstr>
      <vt:lpstr>Overview Prototypes</vt:lpstr>
      <vt:lpstr>Test Stands Overview (not complete)</vt:lpstr>
      <vt:lpstr>Test Stand Matrix</vt:lpstr>
      <vt:lpstr>ESS-UU Collaboration</vt:lpstr>
      <vt:lpstr>Accelerator Physics at Uppsala University</vt:lpstr>
      <vt:lpstr>ESS-UU Objectives</vt:lpstr>
      <vt:lpstr>RF Development Proposal</vt:lpstr>
      <vt:lpstr>Projects and Timeline for Coming 5 Years</vt:lpstr>
      <vt:lpstr>FREIA: Accelerator &amp; Instrumentation R&amp;D</vt:lpstr>
      <vt:lpstr>FREIA Hall Design</vt:lpstr>
      <vt:lpstr>FREIA Hall Internal Layout</vt:lpstr>
      <vt:lpstr>FREIA Cryogenic Infrastructure</vt:lpstr>
      <vt:lpstr>RF Development Project</vt:lpstr>
      <vt:lpstr>Conclusions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704 MHz RF Test Stand at Uppsala University</dc:title>
  <dc:subject/>
  <dc:creator>ruber</dc:creator>
  <cp:keywords/>
  <dc:description/>
  <cp:lastModifiedBy>ruber</cp:lastModifiedBy>
  <cp:revision>249</cp:revision>
  <cp:lastPrinted>2008-11-17T14:20:44Z</cp:lastPrinted>
  <dcterms:created xsi:type="dcterms:W3CDTF">2011-01-18T16:27:31Z</dcterms:created>
  <dcterms:modified xsi:type="dcterms:W3CDTF">2012-02-15T15:32:44Z</dcterms:modified>
  <cp:category/>
</cp:coreProperties>
</file>