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9" r:id="rId4"/>
    <p:sldId id="257" r:id="rId5"/>
    <p:sldId id="262" r:id="rId6"/>
    <p:sldId id="258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60B60-0211-4A45-8EAC-B697C651BDC1}" type="datetimeFigureOut">
              <a:rPr lang="en-US" smtClean="0"/>
              <a:pPr/>
              <a:t>3/4/2009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D85D6-5F1C-4C74-A84E-68045D965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B956-9CE9-41E7-BD64-3C37EE33B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B956-9CE9-41E7-BD64-3C37EE33B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B956-9CE9-41E7-BD64-3C37EE33B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B956-9CE9-41E7-BD64-3C37EE33B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B956-9CE9-41E7-BD64-3C37EE33B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B956-9CE9-41E7-BD64-3C37EE33B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B956-9CE9-41E7-BD64-3C37EE33B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B956-9CE9-41E7-BD64-3C37EE33B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B956-9CE9-41E7-BD64-3C37EE33B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B956-9CE9-41E7-BD64-3C37EE33B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65B956-9CE9-41E7-BD64-3C37EE33BD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65B956-9CE9-41E7-BD64-3C37EE33BD9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LHC dry-runs (BE-BI view)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None/>
            </a:pPr>
            <a:r>
              <a:rPr lang="en-GB" sz="4200" b="1" dirty="0" smtClean="0">
                <a:latin typeface="+mj-lt"/>
              </a:rPr>
              <a:t>Should start look seriously at:</a:t>
            </a:r>
          </a:p>
          <a:p>
            <a:pPr marL="1108710" lvl="1" indent="-742950">
              <a:buFont typeface="+mj-lt"/>
              <a:buAutoNum type="arabicPeriod"/>
            </a:pPr>
            <a:r>
              <a:rPr lang="en-GB" sz="4000" b="1" dirty="0" smtClean="0">
                <a:solidFill>
                  <a:srgbClr val="0070C0"/>
                </a:solidFill>
                <a:latin typeface="+mj-lt"/>
              </a:rPr>
              <a:t>What to test and how (some things are simple, others very much not)</a:t>
            </a:r>
          </a:p>
          <a:p>
            <a:pPr marL="1108710" lvl="1" indent="-742950">
              <a:buFont typeface="+mj-lt"/>
              <a:buAutoNum type="arabicPeriod"/>
            </a:pPr>
            <a:r>
              <a:rPr lang="en-GB" sz="4200" b="1" dirty="0" smtClean="0">
                <a:solidFill>
                  <a:srgbClr val="0070C0"/>
                </a:solidFill>
                <a:latin typeface="+mj-lt"/>
              </a:rPr>
              <a:t>How to determine ‘success’ ?</a:t>
            </a:r>
          </a:p>
          <a:p>
            <a:pPr marL="1383030" lvl="2" indent="-742950">
              <a:buNone/>
            </a:pPr>
            <a:r>
              <a:rPr lang="en-GB" sz="3900" b="1" dirty="0" smtClean="0">
                <a:solidFill>
                  <a:srgbClr val="00B050"/>
                </a:solidFill>
                <a:latin typeface="+mj-lt"/>
              </a:rPr>
              <a:t>“OK” The screen moved</a:t>
            </a:r>
            <a:r>
              <a:rPr lang="en-GB" sz="3900" b="1" dirty="0" smtClean="0">
                <a:solidFill>
                  <a:srgbClr val="FF6600"/>
                </a:solidFill>
                <a:latin typeface="+mj-lt"/>
              </a:rPr>
              <a:t>, C.O. position logged, </a:t>
            </a:r>
            <a:r>
              <a:rPr lang="en-GB" sz="3900" b="1" dirty="0" smtClean="0">
                <a:solidFill>
                  <a:srgbClr val="FF0000"/>
                </a:solidFill>
                <a:latin typeface="+mj-lt"/>
              </a:rPr>
              <a:t>BLM threshold = f(E) inside FPGA !!</a:t>
            </a:r>
            <a:endParaRPr lang="en-GB" sz="3900" b="1" dirty="0" smtClean="0">
              <a:solidFill>
                <a:srgbClr val="FF6600"/>
              </a:solidFill>
              <a:latin typeface="+mj-lt"/>
            </a:endParaRPr>
          </a:p>
          <a:p>
            <a:pPr marL="1108710" lvl="1" indent="-742950">
              <a:buFont typeface="+mj-lt"/>
              <a:buAutoNum type="arabicPeriod"/>
            </a:pPr>
            <a:r>
              <a:rPr lang="en-GB" sz="4200" b="1" dirty="0" smtClean="0">
                <a:solidFill>
                  <a:srgbClr val="0070C0"/>
                </a:solidFill>
                <a:latin typeface="+mj-lt"/>
              </a:rPr>
              <a:t>How to document 1) and 2)</a:t>
            </a:r>
          </a:p>
          <a:p>
            <a:pPr marL="1108710" lvl="1" indent="-742950">
              <a:buNone/>
            </a:pPr>
            <a:r>
              <a:rPr lang="en-GB" sz="4200" b="1" dirty="0" smtClean="0">
                <a:solidFill>
                  <a:srgbClr val="0070C0"/>
                </a:solidFill>
                <a:latin typeface="+mj-lt"/>
              </a:rPr>
              <a:t>	Reasonably ‘light-weight’ </a:t>
            </a:r>
          </a:p>
          <a:p>
            <a:pPr marL="1108710" lvl="1" indent="-742950">
              <a:buNone/>
            </a:pPr>
            <a:r>
              <a:rPr lang="en-GB" sz="4200" b="1" dirty="0" smtClean="0">
                <a:solidFill>
                  <a:srgbClr val="00B050"/>
                </a:solidFill>
                <a:latin typeface="+mj-lt"/>
              </a:rPr>
              <a:t>Short dedicated meetings (OP/ABP/ABT/CO/BI) when applicable</a:t>
            </a:r>
          </a:p>
          <a:p>
            <a:pPr marL="742950" indent="-742950">
              <a:buNone/>
            </a:pPr>
            <a:endParaRPr lang="en-GB" sz="4400" b="1" dirty="0" smtClean="0">
              <a:latin typeface="+mj-lt"/>
            </a:endParaRPr>
          </a:p>
          <a:p>
            <a:pPr marL="742950" indent="-742950">
              <a:buNone/>
            </a:pPr>
            <a:r>
              <a:rPr lang="en-GB" sz="4400" b="1" dirty="0" smtClean="0">
                <a:latin typeface="+mj-lt"/>
              </a:rPr>
              <a:t>Important subjects to not forget:</a:t>
            </a:r>
          </a:p>
          <a:p>
            <a:pPr marL="514350" indent="-514350"/>
            <a:r>
              <a:rPr lang="en-GB" sz="4500" dirty="0" smtClean="0"/>
              <a:t>Full logging deployment (Oracle, SDDS)</a:t>
            </a:r>
          </a:p>
          <a:p>
            <a:pPr marL="880110" lvl="1" indent="-514350"/>
            <a:r>
              <a:rPr lang="en-GB" sz="4500" dirty="0" smtClean="0"/>
              <a:t>Being looked at presently (meeting next Tuesday)</a:t>
            </a:r>
          </a:p>
          <a:p>
            <a:pPr marL="514350" indent="-514350"/>
            <a:r>
              <a:rPr lang="en-GB" sz="4500" dirty="0" smtClean="0"/>
              <a:t>Full RBAC deployment</a:t>
            </a:r>
          </a:p>
          <a:p>
            <a:pPr marL="880110" lvl="1" indent="-514350"/>
            <a:r>
              <a:rPr lang="en-GB" sz="4500" dirty="0" smtClean="0"/>
              <a:t>Must be carefully planned (F.E. SW re-link needed)</a:t>
            </a:r>
          </a:p>
          <a:p>
            <a:pPr marL="880110" lvl="1" indent="-514350"/>
            <a:r>
              <a:rPr lang="en-GB" sz="4500" dirty="0" smtClean="0"/>
              <a:t>CO aims for ‘strict’ policy during 2009</a:t>
            </a:r>
          </a:p>
          <a:p>
            <a:pPr marL="1154430" lvl="2" indent="-514350"/>
            <a:r>
              <a:rPr lang="en-GB" sz="4500" dirty="0" smtClean="0"/>
              <a:t>All applications must authenticate (provide login) for CMW access</a:t>
            </a:r>
          </a:p>
          <a:p>
            <a:pPr marL="1154430" lvl="2" indent="-514350"/>
            <a:r>
              <a:rPr lang="en-GB" sz="4500" dirty="0" smtClean="0"/>
              <a:t>Access maps agreed, deployed and tested (for critical properties)</a:t>
            </a:r>
          </a:p>
          <a:p>
            <a:pPr marL="514350" indent="-514350"/>
            <a:r>
              <a:rPr lang="en-GB" sz="4500" dirty="0" smtClean="0"/>
              <a:t>CMW proxies deployment</a:t>
            </a:r>
          </a:p>
          <a:p>
            <a:pPr marL="880110" lvl="1" indent="-514350"/>
            <a:r>
              <a:rPr lang="en-GB" sz="4500" dirty="0" smtClean="0"/>
              <a:t>Necessary for certain systems(implications for applications)</a:t>
            </a:r>
          </a:p>
          <a:p>
            <a:pPr marL="880110" lvl="1" indent="-514350"/>
            <a:r>
              <a:rPr lang="en-GB" sz="4500" dirty="0" smtClean="0"/>
              <a:t>See more during presentation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03 February 2009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Dry-runs 2009 (proposal)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514350" indent="-514350"/>
            <a:r>
              <a:rPr lang="en-GB" sz="2800" dirty="0" smtClean="0"/>
              <a:t>Beam Instrumentation for circulating beam</a:t>
            </a:r>
          </a:p>
          <a:p>
            <a:pPr marL="514350" indent="-514350"/>
            <a:r>
              <a:rPr lang="en-GB" sz="2800" dirty="0" smtClean="0"/>
              <a:t>Ramp</a:t>
            </a:r>
          </a:p>
          <a:p>
            <a:pPr marL="514350" indent="-514350"/>
            <a:r>
              <a:rPr lang="en-GB" sz="2800" dirty="0" smtClean="0"/>
              <a:t>Squeeze</a:t>
            </a:r>
          </a:p>
          <a:p>
            <a:pPr marL="514350" indent="-514350"/>
            <a:r>
              <a:rPr lang="en-GB" sz="2800" dirty="0" smtClean="0"/>
              <a:t>Inject and dump</a:t>
            </a:r>
          </a:p>
          <a:p>
            <a:pPr marL="514350" indent="-514350"/>
            <a:r>
              <a:rPr lang="en-GB" sz="2800" dirty="0" smtClean="0"/>
              <a:t>CIBU tests</a:t>
            </a:r>
          </a:p>
          <a:p>
            <a:pPr marL="514350" indent="-514350"/>
            <a:r>
              <a:rPr lang="en-GB" sz="2800" dirty="0" smtClean="0"/>
              <a:t>Post-mortem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4800" dirty="0" smtClean="0"/>
              <a:t> BI for circulating beam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latin typeface="+mj-lt"/>
              </a:rPr>
              <a:t>BPMs (Closed Orbit @1Hz) (</a:t>
            </a:r>
            <a:r>
              <a:rPr lang="en-GB" sz="2800" b="1" dirty="0" smtClean="0">
                <a:solidFill>
                  <a:srgbClr val="00B050"/>
                </a:solidFill>
                <a:latin typeface="+mj-lt"/>
              </a:rPr>
              <a:t>feedback service unit</a:t>
            </a:r>
            <a:r>
              <a:rPr lang="en-GB" sz="2800" dirty="0" smtClean="0">
                <a:latin typeface="+mj-lt"/>
              </a:rPr>
              <a:t>)</a:t>
            </a:r>
          </a:p>
          <a:p>
            <a:r>
              <a:rPr lang="en-GB" sz="2800" dirty="0" smtClean="0">
                <a:latin typeface="+mj-lt"/>
              </a:rPr>
              <a:t>Interlocked BPMs (</a:t>
            </a:r>
            <a:r>
              <a:rPr lang="en-GB" sz="2800" dirty="0" smtClean="0"/>
              <a:t>Closed Orbit @1Hz)</a:t>
            </a:r>
          </a:p>
          <a:p>
            <a:r>
              <a:rPr lang="en-GB" sz="2800" dirty="0" smtClean="0">
                <a:latin typeface="+mj-lt"/>
              </a:rPr>
              <a:t>BLMs (Running Sums @1Hz) (</a:t>
            </a:r>
            <a:r>
              <a:rPr lang="en-GB" sz="2800" b="1" dirty="0" smtClean="0">
                <a:solidFill>
                  <a:srgbClr val="00B050"/>
                </a:solidFill>
                <a:latin typeface="+mj-lt"/>
              </a:rPr>
              <a:t>LSA concentrator</a:t>
            </a:r>
            <a:r>
              <a:rPr lang="en-GB" sz="2800" dirty="0" smtClean="0">
                <a:latin typeface="+mj-lt"/>
              </a:rPr>
              <a:t>)</a:t>
            </a:r>
          </a:p>
          <a:p>
            <a:r>
              <a:rPr lang="en-GB" sz="2800" dirty="0" smtClean="0">
                <a:latin typeface="+mj-lt"/>
              </a:rPr>
              <a:t>BCTFR (Total + bunch intensities @1Hz)</a:t>
            </a:r>
          </a:p>
          <a:p>
            <a:r>
              <a:rPr lang="en-GB" sz="2800" dirty="0" smtClean="0">
                <a:latin typeface="+mj-lt"/>
              </a:rPr>
              <a:t>BCTDC (Total intensity @1Hz)</a:t>
            </a:r>
          </a:p>
          <a:p>
            <a:r>
              <a:rPr lang="en-GB" sz="2800" dirty="0" smtClean="0">
                <a:latin typeface="+mj-lt"/>
              </a:rPr>
              <a:t>Tune (Tune ++ @1Hz)</a:t>
            </a:r>
          </a:p>
          <a:p>
            <a:r>
              <a:rPr lang="en-GB" sz="2800" dirty="0" smtClean="0">
                <a:latin typeface="+mj-lt"/>
              </a:rPr>
              <a:t>PLL (Tune ++ @1Hz)</a:t>
            </a:r>
          </a:p>
          <a:p>
            <a:pPr>
              <a:buNone/>
            </a:pPr>
            <a:r>
              <a:rPr lang="en-GB" sz="2000" b="1" dirty="0" smtClean="0">
                <a:solidFill>
                  <a:srgbClr val="00B050"/>
                </a:solidFill>
                <a:latin typeface="+mj-lt"/>
              </a:rPr>
              <a:t>	Requires only BPNM event (GMT) distributed (automatic)</a:t>
            </a:r>
          </a:p>
          <a:p>
            <a:pPr>
              <a:buNone/>
            </a:pPr>
            <a:r>
              <a:rPr lang="en-GB" sz="2000" b="1" dirty="0" smtClean="0">
                <a:latin typeface="+mj-lt"/>
              </a:rPr>
              <a:t>Goal:</a:t>
            </a:r>
          </a:p>
          <a:p>
            <a:pPr>
              <a:buNone/>
            </a:pPr>
            <a:r>
              <a:rPr lang="en-GB" sz="2000" b="1" dirty="0" smtClean="0">
                <a:latin typeface="+mj-lt"/>
              </a:rPr>
              <a:t>	Provide training, ensure tools are available and perform as expected</a:t>
            </a:r>
          </a:p>
          <a:p>
            <a:pPr>
              <a:buNone/>
            </a:pPr>
            <a:r>
              <a:rPr lang="en-GB" b="1" dirty="0" smtClean="0">
                <a:solidFill>
                  <a:srgbClr val="00B050"/>
                </a:solidFill>
                <a:latin typeface="+mj-lt"/>
              </a:rPr>
              <a:t>Date: Anytime (some F.E. may be OFF -&gt; warn us)</a:t>
            </a:r>
            <a:endParaRPr lang="en-GB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dirty="0" smtClean="0"/>
              <a:t>Energy ramp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latin typeface="+mj-lt"/>
              </a:rPr>
              <a:t>Use Bruno </a:t>
            </a:r>
            <a:r>
              <a:rPr lang="en-GB" dirty="0" err="1" smtClean="0">
                <a:latin typeface="+mj-lt"/>
              </a:rPr>
              <a:t>Puccio’s</a:t>
            </a:r>
            <a:r>
              <a:rPr lang="en-GB" dirty="0" smtClean="0">
                <a:latin typeface="+mj-lt"/>
              </a:rPr>
              <a:t> « Fake Generator » to generate energy ramp to  7 TeV at some realistic rate (repeated on demand)</a:t>
            </a:r>
          </a:p>
          <a:p>
            <a:pPr lvl="1"/>
            <a:r>
              <a:rPr lang="en-GB" dirty="0" smtClean="0">
                <a:latin typeface="+mj-lt"/>
              </a:rPr>
              <a:t>Transmit energy information SMP -&gt; GMT -&gt; LHC BST</a:t>
            </a:r>
          </a:p>
          <a:p>
            <a:r>
              <a:rPr lang="en-GB" dirty="0" smtClean="0">
                <a:latin typeface="+mj-lt"/>
              </a:rPr>
              <a:t>Use LHC DC BCT systems to transmit (simulated) intensity values:</a:t>
            </a:r>
          </a:p>
          <a:p>
            <a:pPr lvl="1"/>
            <a:r>
              <a:rPr lang="en-GB" dirty="0" smtClean="0">
                <a:latin typeface="+mj-lt"/>
              </a:rPr>
              <a:t>BCT 1/2 -&gt; MTT -&gt; SMP -&gt; GMT -&gt; LHC BST 1/2</a:t>
            </a:r>
          </a:p>
          <a:p>
            <a:r>
              <a:rPr lang="en-GB" dirty="0" smtClean="0">
                <a:latin typeface="+mj-lt"/>
              </a:rPr>
              <a:t>Would allow testing (BI):</a:t>
            </a:r>
          </a:p>
          <a:p>
            <a:pPr lvl="1"/>
            <a:r>
              <a:rPr lang="en-GB" b="1" dirty="0" smtClean="0">
                <a:solidFill>
                  <a:srgbClr val="00B050"/>
                </a:solidFill>
                <a:latin typeface="+mj-lt"/>
              </a:rPr>
              <a:t>Safe-beam flag behaviour</a:t>
            </a:r>
            <a:r>
              <a:rPr lang="en-GB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dirty="0" smtClean="0">
                <a:latin typeface="+mj-lt"/>
              </a:rPr>
              <a:t>(interlock masking ON/OFF)</a:t>
            </a:r>
          </a:p>
          <a:p>
            <a:pPr lvl="1"/>
            <a:r>
              <a:rPr lang="en-GB" dirty="0" smtClean="0">
                <a:latin typeface="+mj-lt"/>
              </a:rPr>
              <a:t>LHC BLM threshold handling (E)</a:t>
            </a:r>
          </a:p>
          <a:p>
            <a:pPr lvl="1"/>
            <a:r>
              <a:rPr lang="en-GB" dirty="0" smtClean="0">
                <a:latin typeface="+mj-lt"/>
              </a:rPr>
              <a:t>Abort-gap system (E + I)</a:t>
            </a:r>
          </a:p>
          <a:p>
            <a:pPr lvl="1"/>
            <a:r>
              <a:rPr lang="en-GB" dirty="0" smtClean="0">
                <a:latin typeface="+mj-lt"/>
              </a:rPr>
              <a:t>Luminosity systems (E)</a:t>
            </a:r>
          </a:p>
          <a:p>
            <a:pPr lvl="1"/>
            <a:r>
              <a:rPr lang="en-GB" dirty="0" smtClean="0">
                <a:latin typeface="+mj-lt"/>
              </a:rPr>
              <a:t>Wall current monitor (E)</a:t>
            </a:r>
          </a:p>
          <a:p>
            <a:pPr lvl="1"/>
            <a:r>
              <a:rPr lang="en-GB" dirty="0" smtClean="0">
                <a:latin typeface="+mj-lt"/>
              </a:rPr>
              <a:t>FFT and PLL excitation amplitude (E)</a:t>
            </a:r>
          </a:p>
          <a:p>
            <a:pPr lvl="1"/>
            <a:r>
              <a:rPr lang="en-US" dirty="0" smtClean="0">
                <a:latin typeface="+mj-lt"/>
              </a:rPr>
              <a:t>BWS SW interlock (E + I)</a:t>
            </a:r>
          </a:p>
          <a:p>
            <a:pPr lvl="1"/>
            <a:r>
              <a:rPr lang="en-US" dirty="0" smtClean="0">
                <a:latin typeface="+mj-lt"/>
              </a:rPr>
              <a:t>BST (1+2) message </a:t>
            </a:r>
            <a:r>
              <a:rPr lang="en-US" smtClean="0">
                <a:latin typeface="+mj-lt"/>
              </a:rPr>
              <a:t>transmission (E+I)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Beam feedbacks (function of E)</a:t>
            </a:r>
          </a:p>
          <a:p>
            <a:pPr lvl="2"/>
            <a:r>
              <a:rPr lang="en-US" dirty="0" smtClean="0">
                <a:latin typeface="+mj-lt"/>
              </a:rPr>
              <a:t>Ralph &amp;Jorg dixit: only </a:t>
            </a:r>
            <a:r>
              <a:rPr lang="en-US" dirty="0" smtClean="0"/>
              <a:t>minor problems expected (!)</a:t>
            </a:r>
            <a:endParaRPr lang="en-US" dirty="0" smtClean="0">
              <a:latin typeface="+mj-lt"/>
            </a:endParaRPr>
          </a:p>
          <a:p>
            <a:pPr lvl="2"/>
            <a:r>
              <a:rPr lang="en-US" b="1" dirty="0" smtClean="0">
                <a:latin typeface="+mj-lt"/>
              </a:rPr>
              <a:t>Squeeze discussed next slide</a:t>
            </a:r>
            <a:endParaRPr lang="en-GB" dirty="0" smtClean="0">
              <a:latin typeface="+mj-lt"/>
            </a:endParaRPr>
          </a:p>
          <a:p>
            <a:r>
              <a:rPr lang="en-GB" b="1" dirty="0" smtClean="0">
                <a:solidFill>
                  <a:srgbClr val="00B050"/>
                </a:solidFill>
                <a:latin typeface="+mj-lt"/>
              </a:rPr>
              <a:t>Date: “TBD” (not before 3</a:t>
            </a:r>
            <a:r>
              <a:rPr lang="en-GB" b="1" baseline="30000" dirty="0" smtClean="0">
                <a:solidFill>
                  <a:srgbClr val="00B050"/>
                </a:solidFill>
                <a:latin typeface="+mj-lt"/>
              </a:rPr>
              <a:t>rd</a:t>
            </a:r>
            <a:r>
              <a:rPr lang="en-GB" b="1" dirty="0" smtClean="0">
                <a:solidFill>
                  <a:srgbClr val="00B050"/>
                </a:solidFill>
                <a:latin typeface="+mj-lt"/>
              </a:rPr>
              <a:t> week of March)</a:t>
            </a:r>
            <a:endParaRPr lang="en-GB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03 February 2009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Squeeze (R.S., J.W.)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</a:rPr>
              <a:t>To be tested before the first squeeze with beam:</a:t>
            </a:r>
          </a:p>
          <a:p>
            <a:pPr lvl="1"/>
            <a:r>
              <a:rPr lang="en-US" dirty="0" smtClean="0">
                <a:latin typeface="+mj-lt"/>
              </a:rPr>
              <a:t>Setting of the reference orbit/bumps via YASP/LSA</a:t>
            </a:r>
          </a:p>
          <a:p>
            <a:pPr lvl="1"/>
            <a:r>
              <a:rPr lang="en-US" dirty="0" smtClean="0">
                <a:latin typeface="+mj-lt"/>
              </a:rPr>
              <a:t>Definition and upload of the squeeze sequence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  <a:latin typeface="+mj-lt"/>
              </a:rPr>
              <a:t>Q: Are the complete optics defined/ready in LSA?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  <a:latin typeface="+mj-lt"/>
              </a:rPr>
              <a:t>Q: How many optics and how fast are they changed ?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  <a:latin typeface="+mj-lt"/>
              </a:rPr>
              <a:t>160 optics in 6 minutes (…)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  <a:latin typeface="+mj-lt"/>
              </a:rPr>
              <a:t>50 optics in 20 minutes (tight, but OK)</a:t>
            </a:r>
          </a:p>
          <a:p>
            <a:pPr lvl="1"/>
            <a:r>
              <a:rPr lang="en-US" dirty="0" smtClean="0">
                <a:latin typeface="+mj-lt"/>
              </a:rPr>
              <a:t>Response matrix re-computation on BPM, COD, and optics changes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  <a:latin typeface="+mj-lt"/>
              </a:rPr>
              <a:t>Q: How to we change optics: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  <a:latin typeface="+mj-lt"/>
              </a:rPr>
              <a:t>Timing event (to be defined) ?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  <a:latin typeface="+mj-lt"/>
              </a:rPr>
              <a:t>LHC  Sequencer -&gt; FESA property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  <a:latin typeface="+mj-lt"/>
              </a:rPr>
              <a:t>Smart operator FB loop?</a:t>
            </a:r>
          </a:p>
          <a:p>
            <a:pPr lvl="3">
              <a:buNone/>
            </a:pPr>
            <a:r>
              <a:rPr lang="en-US" dirty="0" smtClean="0">
                <a:latin typeface="+mj-lt"/>
              </a:rPr>
              <a:t>Most of pending work depends on the answers</a:t>
            </a:r>
          </a:p>
          <a:p>
            <a:r>
              <a:rPr lang="en-US" dirty="0" smtClean="0">
                <a:latin typeface="+mj-lt"/>
              </a:rPr>
              <a:t>Date: TBD</a:t>
            </a:r>
            <a:endParaRPr lang="en-GB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dirty="0" smtClean="0"/>
              <a:t>Inject and/or dump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BI systems linked to injection:</a:t>
            </a:r>
          </a:p>
          <a:p>
            <a:pPr lvl="1"/>
            <a:r>
              <a:rPr lang="en-GB" dirty="0" smtClean="0"/>
              <a:t>BTV (</a:t>
            </a:r>
            <a:r>
              <a:rPr lang="en-GB" b="1" dirty="0" smtClean="0">
                <a:solidFill>
                  <a:srgbClr val="FF9900"/>
                </a:solidFill>
              </a:rPr>
              <a:t>CMW proxies needed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BLM (LSA concentrator)</a:t>
            </a:r>
          </a:p>
          <a:p>
            <a:pPr lvl="1"/>
            <a:r>
              <a:rPr lang="en-GB" dirty="0" smtClean="0"/>
              <a:t>BPM (LSA concentrator)</a:t>
            </a:r>
          </a:p>
          <a:p>
            <a:pPr lvl="1"/>
            <a:r>
              <a:rPr lang="en-GB" dirty="0" smtClean="0"/>
              <a:t>BCTFR (</a:t>
            </a:r>
            <a:r>
              <a:rPr lang="en-GB" b="1" dirty="0" smtClean="0">
                <a:solidFill>
                  <a:srgbClr val="FF9900"/>
                </a:solidFill>
              </a:rPr>
              <a:t>CMW proxies needed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Injection related events (+BPM/BLM CAP) tables to be played</a:t>
            </a:r>
          </a:p>
          <a:p>
            <a:pPr lvl="1"/>
            <a:r>
              <a:rPr lang="en-GB" dirty="0" smtClean="0"/>
              <a:t>Injection pre-pulses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Date: “TBD”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BI systems linked to beam dump “XPOC”:</a:t>
            </a:r>
          </a:p>
          <a:p>
            <a:pPr lvl="1"/>
            <a:r>
              <a:rPr lang="en-GB" dirty="0" smtClean="0"/>
              <a:t>BTV (</a:t>
            </a:r>
            <a:r>
              <a:rPr lang="en-GB" b="1" dirty="0" smtClean="0">
                <a:solidFill>
                  <a:srgbClr val="FF9900"/>
                </a:solidFill>
              </a:rPr>
              <a:t>CMW proxies needed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BCTFD</a:t>
            </a:r>
          </a:p>
          <a:p>
            <a:pPr lvl="1"/>
            <a:r>
              <a:rPr lang="en-GB" dirty="0" smtClean="0"/>
              <a:t>BLM (LSA concentrator)</a:t>
            </a:r>
          </a:p>
          <a:p>
            <a:pPr lvl="1"/>
            <a:r>
              <a:rPr lang="en-GB" dirty="0" smtClean="0"/>
              <a:t>BPMSE, BPMD</a:t>
            </a:r>
          </a:p>
          <a:p>
            <a:pPr lvl="1"/>
            <a:r>
              <a:rPr lang="en-GB" dirty="0" smtClean="0"/>
              <a:t>Interlocked BPMs</a:t>
            </a:r>
          </a:p>
          <a:p>
            <a:pPr lvl="1"/>
            <a:r>
              <a:rPr lang="en-GB" dirty="0" smtClean="0"/>
              <a:t>XPOC related events table to be played</a:t>
            </a:r>
          </a:p>
          <a:p>
            <a:pPr lvl="1"/>
            <a:endParaRPr lang="en-GB" dirty="0" smtClean="0"/>
          </a:p>
          <a:p>
            <a:r>
              <a:rPr lang="en-GB" sz="2400" b="1" dirty="0" smtClean="0">
                <a:solidFill>
                  <a:srgbClr val="00B050"/>
                </a:solidFill>
              </a:rPr>
              <a:t>Date: “TBD”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dirty="0" smtClean="0"/>
              <a:t>CIBU test (BIC)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8288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+mj-lt"/>
              </a:rPr>
              <a:t>Bruno Puccio (MPWG) requests low-level software implementation for each front-end connecting to CIBU</a:t>
            </a:r>
          </a:p>
          <a:p>
            <a:r>
              <a:rPr lang="en-GB" dirty="0" smtClean="0">
                <a:latin typeface="+mj-lt"/>
              </a:rPr>
              <a:t>BTV, BLM, Interlocked BPM (2009)</a:t>
            </a:r>
          </a:p>
          <a:p>
            <a:r>
              <a:rPr lang="en-GB" dirty="0" smtClean="0">
                <a:latin typeface="+mj-lt"/>
              </a:rPr>
              <a:t>Task to be added to LHC sequencer (run before each fill?)</a:t>
            </a:r>
          </a:p>
          <a:p>
            <a:r>
              <a:rPr lang="en-GB" b="1" dirty="0" smtClean="0">
                <a:solidFill>
                  <a:srgbClr val="00B050"/>
                </a:solidFill>
                <a:latin typeface="+mj-lt"/>
              </a:rPr>
              <a:t>Date: June/July 2009 (lab tests before long)</a:t>
            </a:r>
            <a:endParaRPr lang="en-GB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 February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200400"/>
            <a:ext cx="67913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dirty="0" smtClean="0"/>
              <a:t>Post-mortem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BPM (</a:t>
            </a:r>
            <a:r>
              <a:rPr lang="en-GB" dirty="0" smtClean="0">
                <a:solidFill>
                  <a:srgbClr val="FF9900"/>
                </a:solidFill>
                <a:latin typeface="+mj-lt"/>
              </a:rPr>
              <a:t>OK, to be tested</a:t>
            </a:r>
            <a:r>
              <a:rPr lang="en-GB" dirty="0" smtClean="0">
                <a:latin typeface="+mj-lt"/>
              </a:rPr>
              <a:t>)</a:t>
            </a:r>
          </a:p>
          <a:p>
            <a:r>
              <a:rPr lang="en-GB" dirty="0" smtClean="0">
                <a:latin typeface="+mj-lt"/>
              </a:rPr>
              <a:t>BLM (</a:t>
            </a:r>
            <a:r>
              <a:rPr lang="en-GB" dirty="0" smtClean="0">
                <a:solidFill>
                  <a:srgbClr val="FF9900"/>
                </a:solidFill>
                <a:latin typeface="+mj-lt"/>
              </a:rPr>
              <a:t>OK, to be tested</a:t>
            </a:r>
            <a:r>
              <a:rPr lang="en-GB" dirty="0" smtClean="0">
                <a:latin typeface="+mj-lt"/>
              </a:rPr>
              <a:t>)</a:t>
            </a:r>
          </a:p>
          <a:p>
            <a:r>
              <a:rPr lang="en-GB" dirty="0" smtClean="0">
                <a:latin typeface="+mj-lt"/>
              </a:rPr>
              <a:t>Luminosity (</a:t>
            </a:r>
            <a:r>
              <a:rPr lang="en-GB" dirty="0" smtClean="0">
                <a:solidFill>
                  <a:srgbClr val="FF9900"/>
                </a:solidFill>
                <a:latin typeface="+mj-lt"/>
              </a:rPr>
              <a:t>OK, to be tested</a:t>
            </a:r>
            <a:r>
              <a:rPr lang="en-GB" dirty="0" smtClean="0">
                <a:latin typeface="+mj-lt"/>
              </a:rPr>
              <a:t>)</a:t>
            </a:r>
          </a:p>
          <a:p>
            <a:pPr>
              <a:buNone/>
            </a:pP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BCTDC (</a:t>
            </a:r>
            <a:r>
              <a:rPr lang="en-GB" dirty="0" smtClean="0">
                <a:solidFill>
                  <a:srgbClr val="FF0000"/>
                </a:solidFill>
                <a:latin typeface="+mj-lt"/>
              </a:rPr>
              <a:t>implement and test</a:t>
            </a:r>
            <a:r>
              <a:rPr lang="en-GB" dirty="0" smtClean="0">
                <a:latin typeface="+mj-lt"/>
              </a:rPr>
              <a:t>)</a:t>
            </a:r>
          </a:p>
          <a:p>
            <a:r>
              <a:rPr lang="en-GB" dirty="0" smtClean="0">
                <a:latin typeface="+mj-lt"/>
              </a:rPr>
              <a:t>BCTFR (</a:t>
            </a:r>
            <a:r>
              <a:rPr lang="en-GB" dirty="0" smtClean="0">
                <a:solidFill>
                  <a:srgbClr val="FF0000"/>
                </a:solidFill>
                <a:latin typeface="+mj-lt"/>
              </a:rPr>
              <a:t>implement and test</a:t>
            </a:r>
            <a:r>
              <a:rPr lang="en-GB" dirty="0" smtClean="0">
                <a:latin typeface="+mj-lt"/>
              </a:rPr>
              <a:t>)</a:t>
            </a:r>
          </a:p>
          <a:p>
            <a:r>
              <a:rPr lang="en-GB" dirty="0" smtClean="0">
                <a:latin typeface="+mj-lt"/>
              </a:rPr>
              <a:t>BSRT SLOW/FAST (</a:t>
            </a:r>
            <a:r>
              <a:rPr lang="en-GB" dirty="0" smtClean="0">
                <a:solidFill>
                  <a:srgbClr val="FF0000"/>
                </a:solidFill>
                <a:latin typeface="+mj-lt"/>
              </a:rPr>
              <a:t>implement and test</a:t>
            </a:r>
            <a:r>
              <a:rPr lang="en-GB" dirty="0" smtClean="0">
                <a:latin typeface="+mj-lt"/>
              </a:rPr>
              <a:t>)</a:t>
            </a:r>
          </a:p>
          <a:p>
            <a:r>
              <a:rPr lang="en-GB" dirty="0" smtClean="0">
                <a:latin typeface="+mj-lt"/>
              </a:rPr>
              <a:t>Tune and PLL (</a:t>
            </a:r>
            <a:r>
              <a:rPr lang="en-GB" dirty="0" smtClean="0">
                <a:solidFill>
                  <a:srgbClr val="FF0000"/>
                </a:solidFill>
                <a:latin typeface="+mj-lt"/>
              </a:rPr>
              <a:t>implement and test</a:t>
            </a:r>
            <a:r>
              <a:rPr lang="en-GB" dirty="0" smtClean="0">
                <a:latin typeface="+mj-lt"/>
              </a:rPr>
              <a:t>)</a:t>
            </a:r>
          </a:p>
          <a:p>
            <a:r>
              <a:rPr lang="en-GB" dirty="0" smtClean="0">
                <a:latin typeface="+mj-lt"/>
              </a:rPr>
              <a:t>Abort Gap (</a:t>
            </a:r>
            <a:r>
              <a:rPr lang="en-GB" dirty="0" smtClean="0">
                <a:solidFill>
                  <a:srgbClr val="FF0000"/>
                </a:solidFill>
                <a:latin typeface="+mj-lt"/>
              </a:rPr>
              <a:t>implement and test</a:t>
            </a:r>
            <a:r>
              <a:rPr lang="en-GB" dirty="0" smtClean="0">
                <a:latin typeface="+mj-lt"/>
              </a:rPr>
              <a:t>)</a:t>
            </a:r>
          </a:p>
          <a:p>
            <a:r>
              <a:rPr lang="en-GB" sz="2800" b="1" dirty="0" smtClean="0">
                <a:solidFill>
                  <a:srgbClr val="00B050"/>
                </a:solidFill>
                <a:latin typeface="+mj-lt"/>
              </a:rPr>
              <a:t>Date: “TBD” (June 2009 proposed)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03 February 2009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 BE-BI-SW                                 LCWG</a:t>
            </a:r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480</TotalTime>
  <Words>545</Words>
  <Application>Microsoft Office PowerPoint</Application>
  <PresentationFormat>On-screen Show (4:3)</PresentationFormat>
  <Paragraphs>123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LHC dry-runs (BE-BI view)</vt:lpstr>
      <vt:lpstr>Dry-runs 2009 (proposal)</vt:lpstr>
      <vt:lpstr>  BI for circulating beam</vt:lpstr>
      <vt:lpstr>Energy ramp</vt:lpstr>
      <vt:lpstr>Squeeze (R.S., J.W.)</vt:lpstr>
      <vt:lpstr>Inject and/or dump</vt:lpstr>
      <vt:lpstr>CIBU test (BIC)</vt:lpstr>
      <vt:lpstr>Post-mortem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 dry-runs (BE-BIs view)</dc:title>
  <dc:creator>ljensen</dc:creator>
  <cp:lastModifiedBy>ljensen</cp:lastModifiedBy>
  <cp:revision>37</cp:revision>
  <dcterms:created xsi:type="dcterms:W3CDTF">2009-03-02T09:39:27Z</dcterms:created>
  <dcterms:modified xsi:type="dcterms:W3CDTF">2009-03-04T07:17:56Z</dcterms:modified>
</cp:coreProperties>
</file>