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2" r:id="rId2"/>
    <p:sldId id="269" r:id="rId3"/>
    <p:sldId id="273" r:id="rId4"/>
    <p:sldId id="275" r:id="rId5"/>
    <p:sldId id="278" r:id="rId6"/>
    <p:sldId id="279" r:id="rId7"/>
    <p:sldId id="280" r:id="rId8"/>
    <p:sldId id="281" r:id="rId9"/>
    <p:sldId id="277" r:id="rId10"/>
  </p:sldIdLst>
  <p:sldSz cx="9144000" cy="6858000" type="screen4x3"/>
  <p:notesSz cx="6718300" cy="985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DB3"/>
    <a:srgbClr val="D7E4BD"/>
    <a:srgbClr val="E5E87E"/>
    <a:srgbClr val="CCCC00"/>
    <a:srgbClr val="00FF00"/>
    <a:srgbClr val="B5B921"/>
    <a:srgbClr val="FFDC6D"/>
    <a:srgbClr val="000000"/>
    <a:srgbClr val="4F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856" autoAdjust="0"/>
    <p:restoredTop sz="94660"/>
  </p:normalViewPr>
  <p:slideViewPr>
    <p:cSldViewPr>
      <p:cViewPr varScale="1">
        <p:scale>
          <a:sx n="106" d="100"/>
          <a:sy n="106" d="100"/>
        </p:scale>
        <p:origin x="-7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CFE36-86CF-4048-93EA-9F1B89C78590}" type="datetimeFigureOut">
              <a:rPr lang="en-US" smtClean="0"/>
              <a:pPr/>
              <a:t>9/2/2008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93DB18-F312-460F-9837-49857E95114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263" cy="492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5482" y="0"/>
            <a:ext cx="2911263" cy="492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468AF-A12B-4B06-88F3-9A9B0EA728D0}" type="datetimeFigureOut">
              <a:rPr lang="en-US" smtClean="0"/>
              <a:pPr/>
              <a:t>9/2/2008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1830" y="4681220"/>
            <a:ext cx="5374640" cy="4434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0730"/>
            <a:ext cx="2911263" cy="492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5482" y="9360730"/>
            <a:ext cx="2911263" cy="492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57E03-57A3-4BE4-B04A-EF790FC2ECB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57E03-57A3-4BE4-B04A-EF790FC2ECBC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57E03-57A3-4BE4-B04A-EF790FC2ECBC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18F6-01C5-4D7C-9C3A-D868235E5714}" type="datetimeFigureOut">
              <a:rPr lang="en-US" smtClean="0"/>
              <a:pPr/>
              <a:t>9/2/2008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C74E-6565-46A8-B233-73BA7B755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18F6-01C5-4D7C-9C3A-D868235E5714}" type="datetimeFigureOut">
              <a:rPr lang="en-US" smtClean="0"/>
              <a:pPr/>
              <a:t>9/2/2008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C74E-6565-46A8-B233-73BA7B755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18F6-01C5-4D7C-9C3A-D868235E5714}" type="datetimeFigureOut">
              <a:rPr lang="en-US" smtClean="0"/>
              <a:pPr/>
              <a:t>9/2/2008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C74E-6565-46A8-B233-73BA7B755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18F6-01C5-4D7C-9C3A-D868235E5714}" type="datetimeFigureOut">
              <a:rPr lang="en-US" smtClean="0"/>
              <a:pPr/>
              <a:t>9/2/2008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C74E-6565-46A8-B233-73BA7B755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18F6-01C5-4D7C-9C3A-D868235E5714}" type="datetimeFigureOut">
              <a:rPr lang="en-US" smtClean="0"/>
              <a:pPr/>
              <a:t>9/2/2008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C74E-6565-46A8-B233-73BA7B755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18F6-01C5-4D7C-9C3A-D868235E5714}" type="datetimeFigureOut">
              <a:rPr lang="en-US" smtClean="0"/>
              <a:pPr/>
              <a:t>9/2/2008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C74E-6565-46A8-B233-73BA7B755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18F6-01C5-4D7C-9C3A-D868235E5714}" type="datetimeFigureOut">
              <a:rPr lang="en-US" smtClean="0"/>
              <a:pPr/>
              <a:t>9/2/2008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C74E-6565-46A8-B233-73BA7B755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18F6-01C5-4D7C-9C3A-D868235E5714}" type="datetimeFigureOut">
              <a:rPr lang="en-US" smtClean="0"/>
              <a:pPr/>
              <a:t>9/2/2008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C74E-6565-46A8-B233-73BA7B755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18F6-01C5-4D7C-9C3A-D868235E5714}" type="datetimeFigureOut">
              <a:rPr lang="en-US" smtClean="0"/>
              <a:pPr/>
              <a:t>9/2/2008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C74E-6565-46A8-B233-73BA7B755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18F6-01C5-4D7C-9C3A-D868235E5714}" type="datetimeFigureOut">
              <a:rPr lang="en-US" smtClean="0"/>
              <a:pPr/>
              <a:t>9/2/2008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C74E-6565-46A8-B233-73BA7B755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18F6-01C5-4D7C-9C3A-D868235E5714}" type="datetimeFigureOut">
              <a:rPr lang="en-US" smtClean="0"/>
              <a:pPr/>
              <a:t>9/2/2008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C74E-6565-46A8-B233-73BA7B755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E18F6-01C5-4D7C-9C3A-D868235E5714}" type="datetimeFigureOut">
              <a:rPr lang="en-US" smtClean="0"/>
              <a:pPr/>
              <a:t>9/2/2008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7C74E-6565-46A8-B233-73BA7B755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i="1" dirty="0" smtClean="0"/>
              <a:t>Injection </a:t>
            </a:r>
            <a:r>
              <a:rPr lang="en-US" sz="3200" i="1" dirty="0" smtClean="0"/>
              <a:t>Tests  of weekend 5th</a:t>
            </a:r>
            <a:r>
              <a:rPr lang="en-GB" sz="3200" dirty="0" smtClean="0"/>
              <a:t>:</a:t>
            </a:r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en-US" sz="3200" i="1" dirty="0" smtClean="0"/>
              <a:t>Status </a:t>
            </a:r>
            <a:r>
              <a:rPr lang="en-US" sz="3200" i="1" dirty="0" smtClean="0"/>
              <a:t>&amp; Plans </a:t>
            </a:r>
            <a:br>
              <a:rPr lang="en-US" sz="3200" i="1" dirty="0" smtClean="0"/>
            </a:br>
            <a:r>
              <a:rPr lang="en-US" sz="3200" i="1" dirty="0" smtClean="0"/>
              <a:t>for </a:t>
            </a:r>
            <a:r>
              <a:rPr lang="en-US" sz="3200" i="1" dirty="0" smtClean="0"/>
              <a:t>the Beam Interlock System</a:t>
            </a:r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en-US" sz="3600" i="1" dirty="0" smtClean="0"/>
              <a:t/>
            </a:r>
            <a:br>
              <a:rPr lang="en-US" sz="3600" i="1" dirty="0" smtClean="0"/>
            </a:br>
            <a:endParaRPr lang="en-GB" sz="3600" i="1" dirty="0"/>
          </a:p>
        </p:txBody>
      </p:sp>
      <p:sp>
        <p:nvSpPr>
          <p:cNvPr id="3" name="Date Placeholder 3"/>
          <p:cNvSpPr txBox="1">
            <a:spLocks/>
          </p:cNvSpPr>
          <p:nvPr/>
        </p:nvSpPr>
        <p:spPr>
          <a:xfrm rot="16200000">
            <a:off x="-1997868" y="4588668"/>
            <a:ext cx="42672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Injection Test Preparation meeting  / 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Sept.02, 08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B.Puccio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077200" cy="563562"/>
          </a:xfrm>
        </p:spPr>
        <p:txBody>
          <a:bodyPr>
            <a:noAutofit/>
          </a:bodyPr>
          <a:lstStyle/>
          <a:p>
            <a:pPr algn="l"/>
            <a:r>
              <a:rPr lang="fr-CH" sz="3600" b="1" dirty="0" smtClean="0"/>
              <a:t>Extraction </a:t>
            </a:r>
            <a:r>
              <a:rPr lang="fr-CH" sz="3600" b="1" dirty="0" smtClean="0"/>
              <a:t>BIS</a:t>
            </a:r>
            <a:endParaRPr lang="en-US" sz="1600" dirty="0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33400" y="1752600"/>
            <a:ext cx="8001000" cy="104644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"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"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no change since last Injection Tests</a:t>
            </a:r>
            <a:endParaRPr lang="en-US" sz="2000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"/>
            </a:pPr>
            <a:r>
              <a:rPr lang="en-US" sz="20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both OK </a:t>
            </a:r>
            <a:r>
              <a:rPr lang="en-GB" sz="3200" dirty="0" smtClean="0">
                <a:latin typeface="Wingdings" pitchFamily="2" charset="2"/>
              </a:rPr>
              <a:t>C</a:t>
            </a:r>
            <a:endParaRPr lang="en-GB" sz="3200" dirty="0" smtClean="0">
              <a:latin typeface="Wingdings" pitchFamily="2" charset="2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3810000"/>
            <a:ext cx="81534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Injection BIS                                               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09600" y="4572000"/>
            <a:ext cx="8001000" cy="135421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"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"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no change since last Injection Tests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6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( ALICE &amp; LHCb</a:t>
            </a:r>
            <a:r>
              <a:rPr lang="en-US" sz="16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both enabled)  </a:t>
            </a:r>
            <a:r>
              <a:rPr lang="en-US" sz="1600" dirty="0" smtClean="0">
                <a:latin typeface="Verdana"/>
                <a:ea typeface="Calibri" pitchFamily="34" charset="0"/>
                <a:cs typeface="Times New Roman" pitchFamily="18" charset="0"/>
              </a:rPr>
              <a:t>≠</a:t>
            </a:r>
            <a:r>
              <a:rPr lang="en-US" sz="20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en-US" sz="16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ATLAS and CMS not yet activated</a:t>
            </a:r>
            <a:r>
              <a:rPr lang="en-US" sz="16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).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both OK </a:t>
            </a:r>
            <a:r>
              <a:rPr lang="en-GB" sz="3200" dirty="0" smtClean="0">
                <a:latin typeface="Wingdings" pitchFamily="2" charset="2"/>
              </a:rPr>
              <a:t>C</a:t>
            </a:r>
            <a:endParaRPr lang="en-GB" sz="3200" dirty="0" smtClean="0">
              <a:latin typeface="Wingdings" pitchFamily="2" charset="2"/>
            </a:endParaRPr>
          </a:p>
        </p:txBody>
      </p:sp>
      <p:sp>
        <p:nvSpPr>
          <p:cNvPr id="13" name="Date Placeholder 3"/>
          <p:cNvSpPr txBox="1">
            <a:spLocks/>
          </p:cNvSpPr>
          <p:nvPr/>
        </p:nvSpPr>
        <p:spPr>
          <a:xfrm rot="16200000">
            <a:off x="-1997868" y="4588668"/>
            <a:ext cx="42672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Injection Test Preparation meeting  / 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Sept.02, 08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B.Puccio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3276600" cy="563562"/>
          </a:xfrm>
        </p:spPr>
        <p:txBody>
          <a:bodyPr>
            <a:noAutofit/>
          </a:bodyPr>
          <a:lstStyle/>
          <a:p>
            <a:pPr algn="l"/>
            <a:r>
              <a:rPr lang="fr-CH" sz="3600" b="1" dirty="0" smtClean="0"/>
              <a:t>LHC-ring </a:t>
            </a:r>
            <a:r>
              <a:rPr lang="fr-CH" sz="3600" b="1" dirty="0" smtClean="0"/>
              <a:t>BIS</a:t>
            </a:r>
            <a:endParaRPr lang="en-US" sz="1800" dirty="0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04800" y="4267200"/>
            <a:ext cx="8686800" cy="1600438"/>
          </a:xfrm>
          <a:prstGeom prst="rect">
            <a:avLst/>
          </a:prstGeom>
          <a:gradFill flip="none" rotWithShape="1">
            <a:gsLst>
              <a:gs pos="0">
                <a:srgbClr val="4F81BD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■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n IR6, we make the following changes: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"/>
            </a:pPr>
            <a:r>
              <a:rPr lang="en-US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Both LBDS are included in the BIS loops </a:t>
            </a:r>
            <a:r>
              <a:rPr lang="en-US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(=&gt; no more “tempo loops”)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"/>
            </a:pPr>
            <a:r>
              <a:rPr lang="en-US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LBDS, </a:t>
            </a:r>
            <a:r>
              <a:rPr lang="en-US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VAC, PIC, WIC, COLL, BLM (Maskable), BTV &amp; FMCM inputs will be Enabled</a:t>
            </a:r>
            <a:endParaRPr lang="en-US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"/>
            </a:pPr>
            <a:r>
              <a:rPr lang="en-US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BLM (UNmaskable</a:t>
            </a:r>
            <a:r>
              <a:rPr lang="en-US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) </a:t>
            </a:r>
            <a:r>
              <a:rPr lang="en-US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inputs will stay disabled</a:t>
            </a: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381000" y="914400"/>
            <a:ext cx="4267200" cy="1569660"/>
          </a:xfrm>
          <a:prstGeom prst="rect">
            <a:avLst/>
          </a:prstGeom>
          <a:gradFill flip="none" rotWithShape="1">
            <a:gsLst>
              <a:gs pos="0">
                <a:srgbClr val="4F81BD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■ in IR2, IR3, IR8, IR7 &amp; CCC: no </a:t>
            </a:r>
            <a:r>
              <a:rPr lang="en-US" sz="20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change since last Injection </a:t>
            </a:r>
            <a:r>
              <a:rPr lang="en-US" sz="20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Tests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lang="en-US" sz="1600" i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i.e. w</a:t>
            </a:r>
            <a:r>
              <a:rPr lang="en-US" sz="1600" i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e </a:t>
            </a:r>
            <a:r>
              <a:rPr lang="en-US" sz="1600" i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k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eep the 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channels that were previously enabled (or disabled) 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4972050" y="304800"/>
            <a:ext cx="3790950" cy="3905250"/>
            <a:chOff x="3676650" y="685800"/>
            <a:chExt cx="3790950" cy="3905250"/>
          </a:xfrm>
        </p:grpSpPr>
        <p:grpSp>
          <p:nvGrpSpPr>
            <p:cNvPr id="13" name="Group 12"/>
            <p:cNvGrpSpPr/>
            <p:nvPr/>
          </p:nvGrpSpPr>
          <p:grpSpPr>
            <a:xfrm>
              <a:off x="3676650" y="685800"/>
              <a:ext cx="3790950" cy="3905250"/>
              <a:chOff x="3200400" y="914400"/>
              <a:chExt cx="3790950" cy="3905250"/>
            </a:xfrm>
          </p:grpSpPr>
          <p:pic>
            <p:nvPicPr>
              <p:cNvPr id="10" name="Picture 9" descr="RingBIS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200400" y="914400"/>
                <a:ext cx="3790950" cy="3905250"/>
              </a:xfrm>
              <a:prstGeom prst="rect">
                <a:avLst/>
              </a:prstGeom>
            </p:spPr>
          </p:pic>
          <p:sp>
            <p:nvSpPr>
              <p:cNvPr id="12" name="Rectangle 11"/>
              <p:cNvSpPr/>
              <p:nvPr/>
            </p:nvSpPr>
            <p:spPr>
              <a:xfrm>
                <a:off x="5029200" y="4419600"/>
                <a:ext cx="76200" cy="152400"/>
              </a:xfrm>
              <a:prstGeom prst="rect">
                <a:avLst/>
              </a:prstGeom>
              <a:solidFill>
                <a:srgbClr val="E5E87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8" name="Oval 17"/>
            <p:cNvSpPr/>
            <p:nvPr/>
          </p:nvSpPr>
          <p:spPr>
            <a:xfrm rot="20300179">
              <a:off x="3818342" y="2392555"/>
              <a:ext cx="936161" cy="1875642"/>
            </a:xfrm>
            <a:prstGeom prst="ellipse">
              <a:avLst/>
            </a:prstGeom>
            <a:solidFill>
              <a:srgbClr val="92D050">
                <a:alpha val="22000"/>
              </a:srgbClr>
            </a:solidFill>
            <a:ln>
              <a:solidFill>
                <a:srgbClr val="00B0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Oval 19"/>
            <p:cNvSpPr/>
            <p:nvPr/>
          </p:nvSpPr>
          <p:spPr>
            <a:xfrm rot="16200000">
              <a:off x="5184726" y="3044874"/>
              <a:ext cx="609598" cy="1225449"/>
            </a:xfrm>
            <a:prstGeom prst="ellipse">
              <a:avLst/>
            </a:prstGeom>
            <a:solidFill>
              <a:srgbClr val="92D050">
                <a:alpha val="22000"/>
              </a:srgbClr>
            </a:solidFill>
            <a:ln>
              <a:solidFill>
                <a:srgbClr val="00B0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Oval 14"/>
            <p:cNvSpPr/>
            <p:nvPr/>
          </p:nvSpPr>
          <p:spPr>
            <a:xfrm rot="1746513">
              <a:off x="6318926" y="2385406"/>
              <a:ext cx="936161" cy="1875642"/>
            </a:xfrm>
            <a:prstGeom prst="ellipse">
              <a:avLst/>
            </a:prstGeom>
            <a:solidFill>
              <a:srgbClr val="92D050">
                <a:alpha val="22000"/>
              </a:srgbClr>
            </a:solidFill>
            <a:ln>
              <a:solidFill>
                <a:srgbClr val="00B0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172200" y="1295400"/>
              <a:ext cx="1219200" cy="228600"/>
            </a:xfrm>
            <a:prstGeom prst="rect">
              <a:avLst/>
            </a:prstGeom>
            <a:solidFill>
              <a:srgbClr val="B5B9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" name="Oval 15"/>
            <p:cNvSpPr/>
            <p:nvPr/>
          </p:nvSpPr>
          <p:spPr>
            <a:xfrm rot="2658075">
              <a:off x="6033904" y="1655730"/>
              <a:ext cx="1234104" cy="538776"/>
            </a:xfrm>
            <a:prstGeom prst="ellipse">
              <a:avLst/>
            </a:prstGeom>
            <a:solidFill>
              <a:srgbClr val="92D050">
                <a:alpha val="22000"/>
              </a:srgbClr>
            </a:solidFill>
            <a:ln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4724400" y="4248000"/>
              <a:ext cx="216000" cy="2160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6120000" y="4248000"/>
              <a:ext cx="216000" cy="2160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9" name="Bent Arrow 18"/>
          <p:cNvSpPr/>
          <p:nvPr/>
        </p:nvSpPr>
        <p:spPr>
          <a:xfrm flipH="1">
            <a:off x="8458200" y="1219200"/>
            <a:ext cx="533400" cy="4648200"/>
          </a:xfrm>
          <a:prstGeom prst="ben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304800" y="5997714"/>
            <a:ext cx="5715000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■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what about the TCDQ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(beam2)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input ?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■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what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about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BPM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(beam2)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input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?</a:t>
            </a:r>
            <a:endParaRPr lang="en-US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28" name="Date Placeholder 3"/>
          <p:cNvSpPr txBox="1">
            <a:spLocks/>
          </p:cNvSpPr>
          <p:nvPr/>
        </p:nvSpPr>
        <p:spPr>
          <a:xfrm rot="16200000">
            <a:off x="-1997868" y="4588668"/>
            <a:ext cx="42672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Injection Test Preparation meeting  / 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Sept.02, 08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B.Puccio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785" y="76200"/>
          <a:ext cx="8534414" cy="6653071"/>
        </p:xfrm>
        <a:graphic>
          <a:graphicData uri="http://schemas.openxmlformats.org/drawingml/2006/table">
            <a:tbl>
              <a:tblPr/>
              <a:tblGrid>
                <a:gridCol w="175506"/>
                <a:gridCol w="2058194"/>
                <a:gridCol w="204715"/>
                <a:gridCol w="304800"/>
                <a:gridCol w="311286"/>
                <a:gridCol w="301375"/>
                <a:gridCol w="301375"/>
                <a:gridCol w="301375"/>
                <a:gridCol w="301375"/>
                <a:gridCol w="301375"/>
                <a:gridCol w="301375"/>
                <a:gridCol w="301375"/>
                <a:gridCol w="301375"/>
                <a:gridCol w="301375"/>
                <a:gridCol w="301375"/>
                <a:gridCol w="301375"/>
                <a:gridCol w="301375"/>
                <a:gridCol w="301375"/>
                <a:gridCol w="297826"/>
                <a:gridCol w="385578"/>
                <a:gridCol w="292878"/>
                <a:gridCol w="292878"/>
                <a:gridCol w="292878"/>
              </a:tblGrid>
              <a:tr h="2241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dirty="0">
                          <a:latin typeface="Verdana"/>
                          <a:ea typeface="Times New Roman"/>
                          <a:cs typeface="Times New Roman"/>
                        </a:rPr>
                        <a:t>User Systems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 Narrow"/>
                          <a:ea typeface="Times New Roman"/>
                          <a:cs typeface="Arial"/>
                        </a:rPr>
                        <a:t>L1</a:t>
                      </a:r>
                      <a:endParaRPr lang="en-US" sz="9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 smtClean="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latin typeface="Arial Narrow"/>
                          <a:ea typeface="Times New Roman"/>
                          <a:cs typeface="Arial"/>
                        </a:rPr>
                        <a:t>R1</a:t>
                      </a:r>
                      <a:endParaRPr lang="en-US" sz="9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 Narrow"/>
                          <a:ea typeface="Times New Roman"/>
                          <a:cs typeface="Arial"/>
                        </a:rPr>
                        <a:t>L2</a:t>
                      </a:r>
                      <a:endParaRPr lang="en-US" sz="9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 Narrow"/>
                          <a:ea typeface="Times New Roman"/>
                          <a:cs typeface="Arial"/>
                        </a:rPr>
                        <a:t>R2</a:t>
                      </a:r>
                      <a:endParaRPr lang="en-US" sz="9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 Narrow"/>
                          <a:ea typeface="Times New Roman"/>
                          <a:cs typeface="Arial"/>
                        </a:rPr>
                        <a:t>U3</a:t>
                      </a:r>
                      <a:endParaRPr lang="en-US" sz="9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 Narrow"/>
                          <a:ea typeface="Times New Roman"/>
                          <a:cs typeface="Arial"/>
                        </a:rPr>
                        <a:t>S3</a:t>
                      </a:r>
                      <a:endParaRPr lang="en-US" sz="9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 Narrow"/>
                          <a:ea typeface="Times New Roman"/>
                          <a:cs typeface="Arial"/>
                        </a:rPr>
                        <a:t>L4</a:t>
                      </a:r>
                      <a:endParaRPr lang="en-US" sz="9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 Narrow"/>
                          <a:ea typeface="Times New Roman"/>
                          <a:cs typeface="Arial"/>
                        </a:rPr>
                        <a:t>R4</a:t>
                      </a:r>
                      <a:endParaRPr lang="en-US" sz="9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 Narrow"/>
                          <a:ea typeface="Times New Roman"/>
                          <a:cs typeface="Arial"/>
                        </a:rPr>
                        <a:t>L5</a:t>
                      </a:r>
                      <a:endParaRPr lang="en-US" sz="9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 Narrow"/>
                          <a:ea typeface="Times New Roman"/>
                          <a:cs typeface="Arial"/>
                        </a:rPr>
                        <a:t>R5</a:t>
                      </a:r>
                      <a:endParaRPr lang="en-US" sz="9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 Narrow"/>
                          <a:ea typeface="Times New Roman"/>
                          <a:cs typeface="Arial"/>
                        </a:rPr>
                        <a:t>L6</a:t>
                      </a:r>
                      <a:endParaRPr lang="en-US" sz="9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 Narrow"/>
                          <a:ea typeface="Times New Roman"/>
                          <a:cs typeface="Arial"/>
                        </a:rPr>
                        <a:t>R6</a:t>
                      </a:r>
                      <a:endParaRPr lang="en-US" sz="9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 Narrow"/>
                          <a:ea typeface="Times New Roman"/>
                          <a:cs typeface="Arial"/>
                        </a:rPr>
                        <a:t>U7</a:t>
                      </a:r>
                      <a:endParaRPr lang="en-US" sz="9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 Narrow"/>
                          <a:ea typeface="Times New Roman"/>
                          <a:cs typeface="Arial"/>
                        </a:rPr>
                        <a:t>S7</a:t>
                      </a:r>
                      <a:endParaRPr lang="en-US" sz="9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 Narrow"/>
                          <a:ea typeface="Times New Roman"/>
                          <a:cs typeface="Arial"/>
                        </a:rPr>
                        <a:t>L8</a:t>
                      </a:r>
                      <a:endParaRPr lang="en-US" sz="9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 Narrow"/>
                          <a:ea typeface="Times New Roman"/>
                          <a:cs typeface="Arial"/>
                        </a:rPr>
                        <a:t>R8</a:t>
                      </a:r>
                      <a:endParaRPr lang="en-US" sz="9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 Narrow"/>
                          <a:ea typeface="Times New Roman"/>
                          <a:cs typeface="Arial"/>
                        </a:rPr>
                        <a:t>CCR</a:t>
                      </a:r>
                      <a:endParaRPr lang="en-US" sz="9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 smtClean="0">
                        <a:solidFill>
                          <a:srgbClr val="7030A0"/>
                        </a:solidFill>
                        <a:latin typeface="Arial Narrow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7030A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#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 smtClean="0">
                          <a:latin typeface="Arial Narrow"/>
                          <a:ea typeface="Times New Roman"/>
                          <a:cs typeface="Times New Roman"/>
                        </a:rPr>
                        <a:t>Inj1</a:t>
                      </a:r>
                      <a:endParaRPr lang="en-US" sz="9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 smtClean="0">
                          <a:latin typeface="Arial Narrow"/>
                          <a:ea typeface="Times New Roman"/>
                          <a:cs typeface="Times New Roman"/>
                        </a:rPr>
                        <a:t>Inj2</a:t>
                      </a:r>
                      <a:endParaRPr lang="en-US" sz="9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Collimation (Environmental </a:t>
                      </a:r>
                      <a:r>
                        <a:rPr lang="en-US" sz="1000" b="1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par.)</a:t>
                      </a:r>
                      <a:endParaRPr lang="en-US" sz="10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Collimation (Motor positions)</a:t>
                      </a:r>
                      <a:endParaRPr lang="en-US" sz="10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Vacuum system (“sector valves”)</a:t>
                      </a:r>
                      <a:endParaRPr lang="en-US" sz="10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1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Vacuum system (“X valves”)</a:t>
                      </a:r>
                      <a:endParaRPr lang="en-US" sz="10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PIC for essential circuits</a:t>
                      </a:r>
                      <a:endParaRPr lang="en-US" sz="10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r>
                        <a:rPr lang="en-US" sz="1100" b="1" u="none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r>
                        <a:rPr lang="en-US" sz="1100" b="1" u="none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PIC for auxiliary circuits </a:t>
                      </a:r>
                      <a:endParaRPr lang="en-US" sz="10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o</a:t>
                      </a:r>
                      <a:endParaRPr lang="en-US" sz="9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o</a:t>
                      </a:r>
                      <a:endParaRPr lang="en-US" sz="9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BLM at aperture limitations* </a:t>
                      </a:r>
                      <a:endParaRPr lang="en-US" sz="10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 smtClean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 smtClean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 smtClean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BLM in arcs</a:t>
                      </a:r>
                      <a:endParaRPr lang="en-US" sz="10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10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9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Fast Magnet </a:t>
                      </a:r>
                      <a:r>
                        <a:rPr lang="en-US" sz="900" b="1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Current</a:t>
                      </a:r>
                      <a:r>
                        <a:rPr lang="en-US" sz="900" b="1" baseline="0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900" b="1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Change Mon.</a:t>
                      </a:r>
                      <a:endParaRPr lang="en-US" sz="9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19" marR="3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o</a:t>
                      </a:r>
                      <a:endParaRPr lang="en-US" sz="9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ooo</a:t>
                      </a:r>
                      <a:endParaRPr lang="en-US" sz="9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ooo</a:t>
                      </a:r>
                      <a:endParaRPr lang="en-US" sz="9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Warm Magnets Interlock</a:t>
                      </a:r>
                      <a:endParaRPr lang="en-US" sz="10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7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Screens</a:t>
                      </a:r>
                      <a:endParaRPr lang="en-US" sz="10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7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RF &amp; Transverse Damper</a:t>
                      </a:r>
                      <a:endParaRPr lang="en-US" sz="10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Beam excursion (BPM)</a:t>
                      </a:r>
                      <a:endParaRPr lang="en-US" sz="10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LHC Beam Dumping system </a:t>
                      </a:r>
                      <a:endParaRPr lang="en-US" sz="10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 </a:t>
                      </a:r>
                      <a:r>
                        <a:rPr lang="en-US" sz="1100" b="1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 smtClean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none" baseline="0" dirty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r>
                        <a:rPr lang="en-US" sz="1100" b="1" dirty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u="none" baseline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Operator Buttons</a:t>
                      </a:r>
                      <a:endParaRPr lang="en-US" sz="10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681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Programmed Beam Dump </a:t>
                      </a:r>
                      <a:r>
                        <a:rPr lang="en-US" sz="1000" b="1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(via </a:t>
                      </a: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Timing)</a:t>
                      </a:r>
                      <a:endParaRPr lang="en-US" sz="10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Safe </a:t>
                      </a: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Machine Parameters </a:t>
                      </a:r>
                      <a:endParaRPr lang="en-US" sz="10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Fast</a:t>
                      </a:r>
                      <a:r>
                        <a:rPr lang="en-US" sz="1000" b="1" baseline="0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Beam current Change Monitor (BCT)</a:t>
                      </a:r>
                      <a:endParaRPr lang="en-US" sz="10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CH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CH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CH" sz="10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CH" sz="10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CH" sz="10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CH" sz="10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CH" sz="10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Beam Aperture Kicker</a:t>
                      </a:r>
                      <a:endParaRPr lang="en-US" sz="10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8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Injection Kicker</a:t>
                      </a:r>
                      <a:endParaRPr lang="en-US" sz="10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 </a:t>
                      </a:r>
                      <a:r>
                        <a:rPr lang="en-US" sz="1000" b="1" dirty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000" b="1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r>
                        <a:rPr lang="en-US" sz="1100" b="1" dirty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TCDQ</a:t>
                      </a:r>
                      <a:r>
                        <a:rPr lang="en-US" sz="1000" b="1" baseline="0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Position</a:t>
                      </a:r>
                      <a:endParaRPr lang="en-US" sz="1000" noProof="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E5E87E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1" dirty="0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900" b="1" dirty="0" smtClean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none" baseline="0" dirty="0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r>
                        <a:rPr lang="en-US" sz="9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1" u="none" baseline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900" dirty="0" smtClean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LHC Access Safety System </a:t>
                      </a:r>
                      <a:endParaRPr lang="en-US" sz="10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9933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Verdana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ATLAS</a:t>
                      </a: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900" b="1" i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(movable </a:t>
                      </a:r>
                      <a:r>
                        <a:rPr lang="en-US" sz="900" b="1" i="1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device)</a:t>
                      </a:r>
                      <a:endParaRPr lang="en-US" sz="900" i="1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Verdana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ATLAS</a:t>
                      </a: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en-US" sz="900" b="1" i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(Detector part)</a:t>
                      </a:r>
                      <a:endParaRPr lang="en-US" sz="900" i="1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 smtClean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ATLAS</a:t>
                      </a: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9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Experiment </a:t>
                      </a:r>
                      <a:r>
                        <a:rPr lang="en-US" sz="900" b="1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Magnet</a:t>
                      </a:r>
                      <a:endParaRPr lang="en-US" sz="9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9933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ALICE</a:t>
                      </a: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en-US" sz="900" b="1" i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(Detector part)</a:t>
                      </a:r>
                      <a:endParaRPr lang="en-US" sz="900" i="1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 smtClean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441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ALICE</a:t>
                      </a: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9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Experiment </a:t>
                      </a:r>
                      <a:r>
                        <a:rPr lang="en-US" sz="900" b="1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Magnet</a:t>
                      </a:r>
                      <a:endParaRPr lang="en-US" sz="9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 smtClean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Verdana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ALICE-ZDC</a:t>
                      </a:r>
                      <a:r>
                        <a:rPr lang="en-US" sz="1000" b="1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en-US" sz="900" b="1" i="1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(movable device)</a:t>
                      </a:r>
                      <a:endParaRPr lang="en-US" sz="900" i="1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 smtClean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900" dirty="0">
                        <a:solidFill>
                          <a:srgbClr val="7030A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CMS</a:t>
                      </a: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9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Experiment </a:t>
                      </a:r>
                      <a:r>
                        <a:rPr lang="en-US" sz="900" b="1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Magnet</a:t>
                      </a:r>
                      <a:endParaRPr lang="en-US" sz="9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9933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1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CMS</a:t>
                      </a: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en-US" sz="900" b="1" i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(Detector part)</a:t>
                      </a:r>
                      <a:endParaRPr lang="en-US" sz="900" i="1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 smtClean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Verdana"/>
                          <a:ea typeface="Times New Roman"/>
                          <a:cs typeface="Times New Roman"/>
                        </a:rPr>
                        <a:t>28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TOTEM</a:t>
                      </a: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900" b="1" i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(movable </a:t>
                      </a:r>
                      <a:r>
                        <a:rPr lang="en-US" sz="900" b="1" i="1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device)</a:t>
                      </a:r>
                      <a:endParaRPr lang="en-US" sz="900" i="1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TOTEM</a:t>
                      </a: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en-US" sz="900" b="1" i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(Detector part)</a:t>
                      </a:r>
                      <a:endParaRPr lang="en-US" sz="900" i="1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 smtClean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441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LHCb</a:t>
                      </a: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en-US" sz="900" b="1" i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(Detector part)</a:t>
                      </a:r>
                      <a:endParaRPr lang="en-US" sz="900" i="1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9933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Verdana"/>
                          <a:ea typeface="Times New Roman"/>
                          <a:cs typeface="Times New Roman"/>
                        </a:rPr>
                        <a:t>31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LHCb</a:t>
                      </a:r>
                      <a:r>
                        <a:rPr lang="en-US" sz="1000" b="1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900" b="1" i="1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(movable device</a:t>
                      </a:r>
                      <a:r>
                        <a:rPr lang="en-US" sz="900" b="1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en-US" sz="9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9933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/>
                          <a:ea typeface="Times New Roman"/>
                          <a:cs typeface="Times New Roman"/>
                        </a:rPr>
                        <a:t>32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LHCb</a:t>
                      </a: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9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Experiment </a:t>
                      </a:r>
                      <a:r>
                        <a:rPr lang="en-US" sz="900" b="1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Magnet</a:t>
                      </a:r>
                      <a:endParaRPr lang="en-US" sz="9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9933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/>
                          <a:ea typeface="Times New Roman"/>
                          <a:cs typeface="Times New Roman"/>
                        </a:rPr>
                        <a:t>33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LHCF </a:t>
                      </a: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en-US" sz="900" b="1" i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(Detector part)</a:t>
                      </a:r>
                      <a:endParaRPr lang="en-US" sz="900" i="1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 smtClean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MSI </a:t>
                      </a: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Convertor Sum Fault</a:t>
                      </a:r>
                      <a:endParaRPr lang="en-US" sz="10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7030A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r>
                        <a:rPr lang="en-US" sz="1000" b="1" u="none" baseline="0" dirty="0" smtClean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Not Maskable </a:t>
                      </a:r>
                    </a:p>
                  </a:txBody>
                  <a:tcPr marL="6461" marR="646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/</a:t>
                      </a: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000" b="1" baseline="0" dirty="0" smtClean="0">
                          <a:solidFill>
                            <a:srgbClr val="00B05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Maskable input</a:t>
                      </a:r>
                    </a:p>
                  </a:txBody>
                  <a:tcPr marL="24063" marR="2406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>
                        <a:solidFill>
                          <a:srgbClr val="00B05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dirty="0" smtClean="0">
                          <a:latin typeface="Arial"/>
                          <a:ea typeface="Times New Roman"/>
                          <a:cs typeface="Times New Roman"/>
                        </a:rPr>
                        <a:t>Total of connections</a:t>
                      </a: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9933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186</a:t>
                      </a:r>
                      <a:endParaRPr lang="en-US" sz="1100" dirty="0" smtClean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000" dirty="0" smtClean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000" dirty="0" smtClean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045600" y="100800"/>
            <a:ext cx="1219200" cy="6480000"/>
          </a:xfrm>
          <a:prstGeom prst="rect">
            <a:avLst/>
          </a:prstGeom>
          <a:solidFill>
            <a:schemeClr val="tx2">
              <a:lumMod val="40000"/>
              <a:lumOff val="60000"/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486400" y="102000"/>
            <a:ext cx="2057400" cy="6480000"/>
          </a:xfrm>
          <a:prstGeom prst="rect">
            <a:avLst/>
          </a:prstGeom>
          <a:solidFill>
            <a:schemeClr val="tx2">
              <a:lumMod val="40000"/>
              <a:lumOff val="60000"/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8229600" y="76200"/>
            <a:ext cx="609600" cy="6451200"/>
          </a:xfrm>
          <a:prstGeom prst="rect">
            <a:avLst/>
          </a:prstGeom>
          <a:solidFill>
            <a:schemeClr val="tx2">
              <a:lumMod val="40000"/>
              <a:lumOff val="60000"/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Up Ribbon 6"/>
          <p:cNvSpPr/>
          <p:nvPr/>
        </p:nvSpPr>
        <p:spPr>
          <a:xfrm>
            <a:off x="3657600" y="5943600"/>
            <a:ext cx="2590800" cy="457200"/>
          </a:xfrm>
          <a:prstGeom prst="ribbon2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dirty="0" smtClean="0">
                <a:solidFill>
                  <a:schemeClr val="tx1"/>
                </a:solidFill>
              </a:rPr>
              <a:t>Plans for Weekend 5th</a:t>
            </a:r>
            <a:endParaRPr lang="en-GB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785" y="76200"/>
          <a:ext cx="8534414" cy="6653071"/>
        </p:xfrm>
        <a:graphic>
          <a:graphicData uri="http://schemas.openxmlformats.org/drawingml/2006/table">
            <a:tbl>
              <a:tblPr/>
              <a:tblGrid>
                <a:gridCol w="175506"/>
                <a:gridCol w="2058194"/>
                <a:gridCol w="204715"/>
                <a:gridCol w="304800"/>
                <a:gridCol w="311286"/>
                <a:gridCol w="301375"/>
                <a:gridCol w="301375"/>
                <a:gridCol w="301375"/>
                <a:gridCol w="301375"/>
                <a:gridCol w="301375"/>
                <a:gridCol w="301375"/>
                <a:gridCol w="301375"/>
                <a:gridCol w="301375"/>
                <a:gridCol w="301375"/>
                <a:gridCol w="301375"/>
                <a:gridCol w="301375"/>
                <a:gridCol w="301375"/>
                <a:gridCol w="301375"/>
                <a:gridCol w="297826"/>
                <a:gridCol w="385578"/>
                <a:gridCol w="292878"/>
                <a:gridCol w="292878"/>
                <a:gridCol w="292878"/>
              </a:tblGrid>
              <a:tr h="2241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dirty="0">
                          <a:latin typeface="Verdana"/>
                          <a:ea typeface="Times New Roman"/>
                          <a:cs typeface="Times New Roman"/>
                        </a:rPr>
                        <a:t>User Systems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 Narrow"/>
                          <a:ea typeface="Times New Roman"/>
                          <a:cs typeface="Arial"/>
                        </a:rPr>
                        <a:t>L1</a:t>
                      </a:r>
                      <a:endParaRPr lang="en-US" sz="9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 smtClean="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latin typeface="Arial Narrow"/>
                          <a:ea typeface="Times New Roman"/>
                          <a:cs typeface="Arial"/>
                        </a:rPr>
                        <a:t>R1</a:t>
                      </a:r>
                      <a:endParaRPr lang="en-US" sz="9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 Narrow"/>
                          <a:ea typeface="Times New Roman"/>
                          <a:cs typeface="Arial"/>
                        </a:rPr>
                        <a:t>L2</a:t>
                      </a:r>
                      <a:endParaRPr lang="en-US" sz="9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 Narrow"/>
                          <a:ea typeface="Times New Roman"/>
                          <a:cs typeface="Arial"/>
                        </a:rPr>
                        <a:t>R2</a:t>
                      </a:r>
                      <a:endParaRPr lang="en-US" sz="9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 Narrow"/>
                          <a:ea typeface="Times New Roman"/>
                          <a:cs typeface="Arial"/>
                        </a:rPr>
                        <a:t>U3</a:t>
                      </a:r>
                      <a:endParaRPr lang="en-US" sz="9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 Narrow"/>
                          <a:ea typeface="Times New Roman"/>
                          <a:cs typeface="Arial"/>
                        </a:rPr>
                        <a:t>S3</a:t>
                      </a:r>
                      <a:endParaRPr lang="en-US" sz="9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 Narrow"/>
                          <a:ea typeface="Times New Roman"/>
                          <a:cs typeface="Arial"/>
                        </a:rPr>
                        <a:t>L4</a:t>
                      </a:r>
                      <a:endParaRPr lang="en-US" sz="9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 Narrow"/>
                          <a:ea typeface="Times New Roman"/>
                          <a:cs typeface="Arial"/>
                        </a:rPr>
                        <a:t>R4</a:t>
                      </a:r>
                      <a:endParaRPr lang="en-US" sz="9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 Narrow"/>
                          <a:ea typeface="Times New Roman"/>
                          <a:cs typeface="Arial"/>
                        </a:rPr>
                        <a:t>L5</a:t>
                      </a:r>
                      <a:endParaRPr lang="en-US" sz="9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 Narrow"/>
                          <a:ea typeface="Times New Roman"/>
                          <a:cs typeface="Arial"/>
                        </a:rPr>
                        <a:t>R5</a:t>
                      </a:r>
                      <a:endParaRPr lang="en-US" sz="9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 Narrow"/>
                          <a:ea typeface="Times New Roman"/>
                          <a:cs typeface="Arial"/>
                        </a:rPr>
                        <a:t>L6</a:t>
                      </a:r>
                      <a:endParaRPr lang="en-US" sz="9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 Narrow"/>
                          <a:ea typeface="Times New Roman"/>
                          <a:cs typeface="Arial"/>
                        </a:rPr>
                        <a:t>R6</a:t>
                      </a:r>
                      <a:endParaRPr lang="en-US" sz="9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 Narrow"/>
                          <a:ea typeface="Times New Roman"/>
                          <a:cs typeface="Arial"/>
                        </a:rPr>
                        <a:t>U7</a:t>
                      </a:r>
                      <a:endParaRPr lang="en-US" sz="9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 Narrow"/>
                          <a:ea typeface="Times New Roman"/>
                          <a:cs typeface="Arial"/>
                        </a:rPr>
                        <a:t>S7</a:t>
                      </a:r>
                      <a:endParaRPr lang="en-US" sz="9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 Narrow"/>
                          <a:ea typeface="Times New Roman"/>
                          <a:cs typeface="Arial"/>
                        </a:rPr>
                        <a:t>L8</a:t>
                      </a:r>
                      <a:endParaRPr lang="en-US" sz="9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 Narrow"/>
                          <a:ea typeface="Times New Roman"/>
                          <a:cs typeface="Arial"/>
                        </a:rPr>
                        <a:t>R8</a:t>
                      </a:r>
                      <a:endParaRPr lang="en-US" sz="9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Arial Narrow"/>
                          <a:ea typeface="Times New Roman"/>
                          <a:cs typeface="Arial"/>
                        </a:rPr>
                        <a:t>CCR</a:t>
                      </a:r>
                      <a:endParaRPr lang="en-US" sz="9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 smtClean="0">
                        <a:solidFill>
                          <a:srgbClr val="7030A0"/>
                        </a:solidFill>
                        <a:latin typeface="Arial Narrow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7030A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#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 smtClean="0">
                          <a:latin typeface="Arial Narrow"/>
                          <a:ea typeface="Times New Roman"/>
                          <a:cs typeface="Times New Roman"/>
                        </a:rPr>
                        <a:t>Inj1</a:t>
                      </a:r>
                      <a:endParaRPr lang="en-US" sz="9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 smtClean="0">
                          <a:latin typeface="Arial Narrow"/>
                          <a:ea typeface="Times New Roman"/>
                          <a:cs typeface="Times New Roman"/>
                        </a:rPr>
                        <a:t>Inj2</a:t>
                      </a:r>
                      <a:endParaRPr lang="en-US" sz="9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Collimation (Environmental </a:t>
                      </a:r>
                      <a:r>
                        <a:rPr lang="en-US" sz="1000" b="1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par.)</a:t>
                      </a:r>
                      <a:endParaRPr lang="en-US" sz="10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Collimation (Motor positions)</a:t>
                      </a:r>
                      <a:endParaRPr lang="en-US" sz="10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Vacuum system (“sector valves”)</a:t>
                      </a:r>
                      <a:endParaRPr lang="en-US" sz="10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1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Vacuum system (“X valves”)</a:t>
                      </a:r>
                      <a:endParaRPr lang="en-US" sz="10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PIC for essential circuits</a:t>
                      </a:r>
                      <a:endParaRPr lang="en-US" sz="10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r>
                        <a:rPr lang="en-US" sz="1100" b="1" u="none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r>
                        <a:rPr lang="en-US" sz="1100" b="1" u="none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PIC for auxiliary circuits </a:t>
                      </a:r>
                      <a:endParaRPr lang="en-US" sz="10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o</a:t>
                      </a:r>
                      <a:endParaRPr lang="en-US" sz="9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o</a:t>
                      </a:r>
                      <a:endParaRPr lang="en-US" sz="9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BLM at aperture limitations* </a:t>
                      </a:r>
                      <a:endParaRPr lang="en-US" sz="10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 smtClean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 smtClean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 smtClean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BLM in arcs</a:t>
                      </a:r>
                      <a:endParaRPr lang="en-US" sz="10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10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9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Fast Magnet </a:t>
                      </a:r>
                      <a:r>
                        <a:rPr lang="en-US" sz="900" b="1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Current</a:t>
                      </a:r>
                      <a:r>
                        <a:rPr lang="en-US" sz="900" b="1" baseline="0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900" b="1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Change Mon.</a:t>
                      </a:r>
                      <a:endParaRPr lang="en-US" sz="9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19" marR="3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o</a:t>
                      </a:r>
                      <a:endParaRPr lang="en-US" sz="9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ooo</a:t>
                      </a:r>
                      <a:endParaRPr lang="en-US" sz="9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ooo</a:t>
                      </a:r>
                      <a:endParaRPr lang="en-US" sz="9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Warm Magnets Interlock</a:t>
                      </a:r>
                      <a:endParaRPr lang="en-US" sz="10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7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Screens</a:t>
                      </a:r>
                      <a:endParaRPr lang="en-US" sz="10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7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RF &amp; Transverse Damper</a:t>
                      </a:r>
                      <a:endParaRPr lang="en-US" sz="10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Beam excursion (BPM)</a:t>
                      </a:r>
                      <a:endParaRPr lang="en-US" sz="10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LHC Beam Dumping system </a:t>
                      </a:r>
                      <a:endParaRPr lang="en-US" sz="10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 </a:t>
                      </a:r>
                      <a:r>
                        <a:rPr lang="en-US" sz="1100" b="1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 smtClean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none" baseline="0" dirty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r>
                        <a:rPr lang="en-US" sz="1100" b="1" dirty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u="none" baseline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Operator Buttons</a:t>
                      </a:r>
                      <a:endParaRPr lang="en-US" sz="10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681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Programmed Beam Dump </a:t>
                      </a:r>
                      <a:r>
                        <a:rPr lang="en-US" sz="1000" b="1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(via </a:t>
                      </a: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Timing)</a:t>
                      </a:r>
                      <a:endParaRPr lang="en-US" sz="10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Safe </a:t>
                      </a: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Machine Parameters </a:t>
                      </a:r>
                      <a:endParaRPr lang="en-US" sz="10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Fast</a:t>
                      </a:r>
                      <a:r>
                        <a:rPr lang="en-US" sz="1000" b="1" baseline="0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Beam current Change Monitor (BCT)</a:t>
                      </a:r>
                      <a:endParaRPr lang="en-US" sz="10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CH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CH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CH" sz="10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CH" sz="10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CH" sz="10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CH" sz="10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CH" sz="10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Beam Aperture Kicker</a:t>
                      </a:r>
                      <a:endParaRPr lang="en-US" sz="10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8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Injection Kicker</a:t>
                      </a:r>
                      <a:endParaRPr lang="en-US" sz="10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 </a:t>
                      </a:r>
                      <a:r>
                        <a:rPr lang="en-US" sz="1000" b="1" dirty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000" b="1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r>
                        <a:rPr lang="en-US" sz="1100" b="1" dirty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TCDQ</a:t>
                      </a:r>
                      <a:r>
                        <a:rPr lang="en-US" sz="1000" b="1" baseline="0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Position</a:t>
                      </a:r>
                      <a:endParaRPr lang="en-US" sz="1000" noProof="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E5E87E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en-US" sz="900" b="1" dirty="0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900" b="1" dirty="0" smtClean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none" baseline="0" dirty="0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r>
                        <a:rPr lang="en-US" sz="9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endParaRPr lang="en-US" sz="900" b="1" u="none" baseline="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900" dirty="0" smtClean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LHC Access Safety System </a:t>
                      </a:r>
                      <a:endParaRPr lang="en-US" sz="10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9933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Verdana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ATLAS</a:t>
                      </a: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900" b="1" i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(movable </a:t>
                      </a:r>
                      <a:r>
                        <a:rPr lang="en-US" sz="900" b="1" i="1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device)</a:t>
                      </a:r>
                      <a:endParaRPr lang="en-US" sz="900" i="1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Verdana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ATLAS</a:t>
                      </a: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en-US" sz="900" b="1" i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(Detector part)</a:t>
                      </a:r>
                      <a:endParaRPr lang="en-US" sz="900" i="1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 smtClean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ATLAS</a:t>
                      </a: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9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Experiment </a:t>
                      </a:r>
                      <a:r>
                        <a:rPr lang="en-US" sz="900" b="1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Magnet</a:t>
                      </a:r>
                      <a:endParaRPr lang="en-US" sz="9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9933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ALICE</a:t>
                      </a: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en-US" sz="900" b="1" i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(Detector part)</a:t>
                      </a:r>
                      <a:endParaRPr lang="en-US" sz="900" i="1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 smtClean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441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ALICE</a:t>
                      </a: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9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Experiment </a:t>
                      </a:r>
                      <a:r>
                        <a:rPr lang="en-US" sz="900" b="1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Magnet</a:t>
                      </a:r>
                      <a:endParaRPr lang="en-US" sz="9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 smtClean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Verdana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ALICE-ZDC</a:t>
                      </a:r>
                      <a:r>
                        <a:rPr lang="en-US" sz="1000" b="1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en-US" sz="900" b="1" i="1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(movable device)</a:t>
                      </a:r>
                      <a:endParaRPr lang="en-US" sz="900" i="1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 smtClean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900" dirty="0">
                        <a:solidFill>
                          <a:srgbClr val="7030A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CMS</a:t>
                      </a: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9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Experiment </a:t>
                      </a:r>
                      <a:r>
                        <a:rPr lang="en-US" sz="900" b="1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Magnet</a:t>
                      </a:r>
                      <a:endParaRPr lang="en-US" sz="9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9933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1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CMS</a:t>
                      </a: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en-US" sz="900" b="1" i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(Detector part)</a:t>
                      </a:r>
                      <a:endParaRPr lang="en-US" sz="900" i="1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 smtClean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Verdana"/>
                          <a:ea typeface="Times New Roman"/>
                          <a:cs typeface="Times New Roman"/>
                        </a:rPr>
                        <a:t>28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TOTEM</a:t>
                      </a: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900" b="1" i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(movable </a:t>
                      </a:r>
                      <a:r>
                        <a:rPr lang="en-US" sz="900" b="1" i="1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device)</a:t>
                      </a:r>
                      <a:endParaRPr lang="en-US" sz="900" i="1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TOTEM</a:t>
                      </a: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en-US" sz="900" b="1" i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(Detector part)</a:t>
                      </a:r>
                      <a:endParaRPr lang="en-US" sz="900" i="1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 smtClean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441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LHCb</a:t>
                      </a: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en-US" sz="900" b="1" i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(Detector part)</a:t>
                      </a:r>
                      <a:endParaRPr lang="en-US" sz="900" i="1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9933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Verdana"/>
                          <a:ea typeface="Times New Roman"/>
                          <a:cs typeface="Times New Roman"/>
                        </a:rPr>
                        <a:t>31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LHCb</a:t>
                      </a:r>
                      <a:r>
                        <a:rPr lang="en-US" sz="1000" b="1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900" b="1" i="1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(movable device</a:t>
                      </a:r>
                      <a:r>
                        <a:rPr lang="en-US" sz="900" b="1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en-US" sz="9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9933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/>
                          <a:ea typeface="Times New Roman"/>
                          <a:cs typeface="Times New Roman"/>
                        </a:rPr>
                        <a:t>32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LHCb</a:t>
                      </a: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9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Experiment </a:t>
                      </a:r>
                      <a:r>
                        <a:rPr lang="en-US" sz="900" b="1" noProof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Magnet</a:t>
                      </a:r>
                      <a:endParaRPr lang="en-US" sz="9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9933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/>
                          <a:ea typeface="Times New Roman"/>
                          <a:cs typeface="Times New Roman"/>
                        </a:rPr>
                        <a:t>33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LHCF </a:t>
                      </a: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en-US" sz="900" b="1" i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(Detector part)</a:t>
                      </a:r>
                      <a:endParaRPr lang="en-US" sz="900" i="1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u="none" baseline="0" dirty="0" smtClean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900" dirty="0">
                        <a:solidFill>
                          <a:srgbClr val="7030A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MSI </a:t>
                      </a:r>
                      <a:r>
                        <a:rPr lang="en-US" sz="1000" b="1" noProof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Convertor Sum Fault</a:t>
                      </a:r>
                      <a:endParaRPr lang="en-US" sz="10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7030A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endParaRPr lang="en-US" sz="11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60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461" marR="646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noProof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063" marR="24063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r>
                        <a:rPr lang="en-US" sz="1000" b="1" u="none" baseline="0" dirty="0" smtClean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Not Maskable </a:t>
                      </a:r>
                    </a:p>
                  </a:txBody>
                  <a:tcPr marL="6461" marR="646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/</a:t>
                      </a: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000" b="1" baseline="0" dirty="0" smtClean="0">
                          <a:solidFill>
                            <a:srgbClr val="00B05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Maskable input</a:t>
                      </a:r>
                    </a:p>
                  </a:txBody>
                  <a:tcPr marL="24063" marR="2406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>
                        <a:solidFill>
                          <a:srgbClr val="00B05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dirty="0" smtClean="0">
                          <a:latin typeface="Arial"/>
                          <a:ea typeface="Times New Roman"/>
                          <a:cs typeface="Times New Roman"/>
                        </a:rPr>
                        <a:t>Total of connections</a:t>
                      </a: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9933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186</a:t>
                      </a:r>
                      <a:endParaRPr lang="en-US" sz="1100" dirty="0" smtClean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highlight>
                          <a:srgbClr val="C0C0C0"/>
                        </a:highlight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000" dirty="0" smtClean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000" dirty="0" smtClean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24063" marR="24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Up Ribbon 6"/>
          <p:cNvSpPr/>
          <p:nvPr/>
        </p:nvSpPr>
        <p:spPr>
          <a:xfrm>
            <a:off x="3657600" y="5943600"/>
            <a:ext cx="2590800" cy="457200"/>
          </a:xfrm>
          <a:prstGeom prst="ribbon2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dirty="0" smtClean="0">
                <a:solidFill>
                  <a:schemeClr val="tx1"/>
                </a:solidFill>
              </a:rPr>
              <a:t>plans for the 10th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6200" y="4105870"/>
            <a:ext cx="4267200" cy="923330"/>
          </a:xfrm>
          <a:prstGeom prst="rect">
            <a:avLst/>
          </a:prstGeom>
          <a:solidFill>
            <a:srgbClr val="FFEDB3"/>
          </a:solidFill>
        </p:spPr>
        <p:txBody>
          <a:bodyPr wrap="square" rtlCol="0">
            <a:spAutoFit/>
          </a:bodyPr>
          <a:lstStyle/>
          <a:p>
            <a:r>
              <a:rPr lang="fr-CH" b="1" dirty="0" smtClean="0">
                <a:solidFill>
                  <a:srgbClr val="FF0000"/>
                </a:solidFill>
              </a:rPr>
              <a:t>On Monday 8th (?): we’ll need time and access to UA, UJ areas for enabling the channels in the different points…</a:t>
            </a: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i="1" dirty="0" smtClean="0"/>
              <a:t>Injection </a:t>
            </a:r>
            <a:r>
              <a:rPr lang="en-US" sz="3200" i="1" dirty="0" smtClean="0"/>
              <a:t>Tests  of weekend 5th</a:t>
            </a:r>
            <a:r>
              <a:rPr lang="en-GB" sz="3200" dirty="0" smtClean="0"/>
              <a:t>:</a:t>
            </a:r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en-US" sz="3200" i="1" dirty="0" smtClean="0"/>
              <a:t>Status </a:t>
            </a:r>
            <a:r>
              <a:rPr lang="en-US" sz="3200" i="1" dirty="0" smtClean="0"/>
              <a:t>&amp; Plans </a:t>
            </a:r>
            <a:br>
              <a:rPr lang="en-US" sz="3200" i="1" dirty="0" smtClean="0"/>
            </a:br>
            <a:r>
              <a:rPr lang="en-US" sz="3200" i="1" dirty="0" smtClean="0"/>
              <a:t>for the Safe Machine Parameters System</a:t>
            </a:r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en-US" sz="3600" i="1" dirty="0" smtClean="0"/>
              <a:t/>
            </a:r>
            <a:br>
              <a:rPr lang="en-US" sz="3600" i="1" dirty="0" smtClean="0"/>
            </a:br>
            <a:endParaRPr lang="en-GB" sz="3600" i="1" dirty="0"/>
          </a:p>
        </p:txBody>
      </p:sp>
      <p:sp>
        <p:nvSpPr>
          <p:cNvPr id="3" name="Date Placeholder 3"/>
          <p:cNvSpPr txBox="1">
            <a:spLocks/>
          </p:cNvSpPr>
          <p:nvPr/>
        </p:nvSpPr>
        <p:spPr>
          <a:xfrm rot="16200000">
            <a:off x="-1997868" y="4588668"/>
            <a:ext cx="42672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Injection Test Preparation meeting  / 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Sept.02, 08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B.Puccio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077200" cy="563562"/>
          </a:xfrm>
        </p:spPr>
        <p:txBody>
          <a:bodyPr>
            <a:noAutofit/>
          </a:bodyPr>
          <a:lstStyle/>
          <a:p>
            <a:pPr algn="l"/>
            <a:r>
              <a:rPr lang="fr-CH" sz="3600" b="1" dirty="0" smtClean="0"/>
              <a:t>SMP for SPS</a:t>
            </a:r>
            <a:endParaRPr lang="en-US" sz="1600" dirty="0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33400" y="1371600"/>
            <a:ext cx="8229600" cy="86177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"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"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no change since last Injection Tests: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cs typeface="Times New Roman" pitchFamily="18" charset="0"/>
              </a:rPr>
              <a:t>- w</a:t>
            </a:r>
            <a:r>
              <a:rPr lang="en-GB" sz="2000" dirty="0" smtClean="0"/>
              <a:t>orking </a:t>
            </a:r>
            <a:r>
              <a:rPr lang="en-GB" sz="2000" dirty="0" smtClean="0"/>
              <a:t>properly, with the transmission of real </a:t>
            </a:r>
            <a:r>
              <a:rPr lang="en-GB" sz="2000" dirty="0" smtClean="0"/>
              <a:t>values.</a:t>
            </a:r>
            <a:endParaRPr lang="en-US" sz="2000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2895600"/>
            <a:ext cx="81534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H" sz="3600" b="1" dirty="0" smtClean="0">
                <a:latin typeface="+mj-lt"/>
                <a:ea typeface="+mj-ea"/>
                <a:cs typeface="+mj-cs"/>
              </a:rPr>
              <a:t>SMP for LHC</a:t>
            </a:r>
            <a:r>
              <a:rPr kumimoji="0" lang="fr-C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81000" y="3429000"/>
            <a:ext cx="8686800" cy="196977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"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"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no change since last Injection Tests: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000" dirty="0" smtClean="0">
                <a:ea typeface="Calibri" pitchFamily="34" charset="0"/>
                <a:cs typeface="Times New Roman" pitchFamily="18" charset="0"/>
              </a:rPr>
              <a:t>  </a:t>
            </a:r>
            <a:r>
              <a:rPr lang="en-US" dirty="0" smtClean="0">
                <a:ea typeface="Calibri" pitchFamily="34" charset="0"/>
                <a:cs typeface="Times New Roman" pitchFamily="18" charset="0"/>
              </a:rPr>
              <a:t>Transmitted </a:t>
            </a:r>
            <a:r>
              <a:rPr lang="en-GB" dirty="0" smtClean="0"/>
              <a:t>Energy value is </a:t>
            </a:r>
            <a:r>
              <a:rPr lang="en-GB" i="1" dirty="0" smtClean="0"/>
              <a:t>real</a:t>
            </a:r>
            <a:r>
              <a:rPr lang="en-GB" dirty="0" smtClean="0"/>
              <a:t> data coming from the BETS system in </a:t>
            </a:r>
            <a:r>
              <a:rPr lang="en-GB" dirty="0" smtClean="0"/>
              <a:t>IR6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CH" dirty="0" smtClean="0"/>
              <a:t> </a:t>
            </a:r>
            <a:r>
              <a:rPr lang="fr-CH" dirty="0" smtClean="0"/>
              <a:t> Safe Beam Flags forced to TRUE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CH" dirty="0" smtClean="0"/>
              <a:t> </a:t>
            </a:r>
            <a:r>
              <a:rPr lang="fr-CH" dirty="0" smtClean="0"/>
              <a:t> All other Flags </a:t>
            </a:r>
            <a:r>
              <a:rPr lang="en-GB" sz="1500" dirty="0" smtClean="0"/>
              <a:t>(Moveable Devices Allowed In, Stable Beams, Beam Presence 1 &amp; 2)</a:t>
            </a:r>
            <a:r>
              <a:rPr lang="en-GB" sz="1400" dirty="0" smtClean="0"/>
              <a:t> </a:t>
            </a:r>
            <a:r>
              <a:rPr lang="en-GB" dirty="0" smtClean="0"/>
              <a:t>= </a:t>
            </a:r>
            <a:r>
              <a:rPr lang="en-GB" dirty="0" smtClean="0"/>
              <a:t>FALSE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GB" dirty="0" smtClean="0"/>
              <a:t> Beam </a:t>
            </a:r>
            <a:r>
              <a:rPr lang="en-GB" dirty="0" smtClean="0"/>
              <a:t>Intensity 1 &amp; 2 = 0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 rot="16200000">
            <a:off x="-1997868" y="4588668"/>
            <a:ext cx="42672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Injection Test Preparation meeting  / 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Sept.02, 08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B.Puccio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077200" cy="563562"/>
          </a:xfrm>
        </p:spPr>
        <p:txBody>
          <a:bodyPr>
            <a:noAutofit/>
          </a:bodyPr>
          <a:lstStyle/>
          <a:p>
            <a:pPr algn="l"/>
            <a:r>
              <a:rPr lang="fr-CH" sz="3600" b="1" dirty="0" smtClean="0"/>
              <a:t>for the 10th</a:t>
            </a:r>
            <a:endParaRPr lang="en-US" sz="1600" dirty="0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457200" y="1524000"/>
            <a:ext cx="8382000" cy="138499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"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"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Currently setting up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both interfaces betwee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n BCT systems and SMP:</a:t>
            </a:r>
            <a:endParaRPr lang="en-GB" dirty="0" smtClean="0"/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CH" dirty="0" smtClean="0"/>
              <a:t> </a:t>
            </a:r>
            <a:r>
              <a:rPr lang="fr-CH" dirty="0" smtClean="0"/>
              <a:t> BCT-DC </a:t>
            </a:r>
            <a:r>
              <a:rPr lang="fr-CH" dirty="0" smtClean="0"/>
              <a:t>interface </a:t>
            </a:r>
            <a:r>
              <a:rPr lang="fr-CH" dirty="0" smtClean="0"/>
              <a:t>for collecting </a:t>
            </a:r>
            <a:r>
              <a:rPr lang="en-GB" dirty="0" smtClean="0"/>
              <a:t>Beam </a:t>
            </a:r>
            <a:r>
              <a:rPr lang="en-GB" dirty="0" smtClean="0"/>
              <a:t>Intensity 1 &amp; </a:t>
            </a:r>
            <a:r>
              <a:rPr lang="en-GB" dirty="0" smtClean="0"/>
              <a:t>2 and for producing the Safe beam Flags 1 &amp; 2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GB" dirty="0" smtClean="0"/>
              <a:t> </a:t>
            </a:r>
            <a:r>
              <a:rPr lang="en-GB" dirty="0" smtClean="0"/>
              <a:t> </a:t>
            </a:r>
            <a:r>
              <a:rPr lang="fr-CH" dirty="0" smtClean="0"/>
              <a:t>BCT-FR </a:t>
            </a:r>
            <a:r>
              <a:rPr lang="fr-CH" dirty="0" smtClean="0"/>
              <a:t>interface</a:t>
            </a:r>
            <a:r>
              <a:rPr lang="fr-CH" dirty="0" smtClean="0"/>
              <a:t> for </a:t>
            </a:r>
            <a:r>
              <a:rPr lang="fr-CH" dirty="0" smtClean="0"/>
              <a:t>getting </a:t>
            </a:r>
            <a:r>
              <a:rPr lang="fr-CH" dirty="0" smtClean="0"/>
              <a:t>the </a:t>
            </a:r>
            <a:r>
              <a:rPr lang="en-GB" dirty="0" smtClean="0"/>
              <a:t>Beam Presence </a:t>
            </a:r>
            <a:r>
              <a:rPr lang="en-GB" dirty="0" smtClean="0"/>
              <a:t>Flags</a:t>
            </a:r>
            <a:endParaRPr lang="en-GB" dirty="0" smtClean="0"/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 rot="16200000">
            <a:off x="-1997868" y="4588668"/>
            <a:ext cx="42672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Injection Test Preparation meeting  / 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Sept.02, 08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B.Puccio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57200" y="3352800"/>
            <a:ext cx="8382000" cy="116955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"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"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Tests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and checks are on going. In involving the Timing team as well.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ea typeface="Calibri" pitchFamily="34" charset="0"/>
                <a:cs typeface="Times New Roman" pitchFamily="18" charset="0"/>
              </a:rPr>
              <a:t>	</a:t>
            </a:r>
            <a:r>
              <a:rPr lang="en-US" sz="2000" dirty="0" smtClean="0">
                <a:ea typeface="Calibri" pitchFamily="34" charset="0"/>
                <a:cs typeface="Times New Roman" pitchFamily="18" charset="0"/>
              </a:rPr>
              <a:t>Do our best for having both available for the 5</a:t>
            </a:r>
            <a:r>
              <a:rPr lang="en-US" sz="2000" baseline="30000" dirty="0" smtClean="0">
                <a:ea typeface="Calibri" pitchFamily="34" charset="0"/>
                <a:cs typeface="Times New Roman" pitchFamily="18" charset="0"/>
              </a:rPr>
              <a:t>th</a:t>
            </a:r>
            <a:r>
              <a:rPr lang="en-US" sz="2000" dirty="0" smtClean="0"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ea typeface="Calibri" pitchFamily="34" charset="0"/>
                <a:cs typeface="Times New Roman" pitchFamily="18" charset="0"/>
              </a:rPr>
              <a:t>	</a:t>
            </a:r>
            <a:r>
              <a:rPr lang="en-US" sz="2000" dirty="0" smtClean="0">
                <a:ea typeface="Calibri" pitchFamily="34" charset="0"/>
                <a:cs typeface="Times New Roman" pitchFamily="18" charset="0"/>
              </a:rPr>
              <a:t>	Could be optimistic for having them for the 10</a:t>
            </a:r>
            <a:r>
              <a:rPr lang="en-US" sz="2000" baseline="30000" dirty="0" smtClean="0">
                <a:ea typeface="Calibri" pitchFamily="34" charset="0"/>
                <a:cs typeface="Times New Roman" pitchFamily="18" charset="0"/>
              </a:rPr>
              <a:t>th</a:t>
            </a:r>
            <a:r>
              <a:rPr lang="en-US" sz="2000" dirty="0" smtClean="0">
                <a:ea typeface="Calibri" pitchFamily="34" charset="0"/>
                <a:cs typeface="Times New Roman" pitchFamily="18" charset="0"/>
              </a:rPr>
              <a:t>…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en-US" sz="2000" i="1" dirty="0" smtClean="0"/>
              <a:t>end</a:t>
            </a:r>
            <a:r>
              <a:rPr lang="en-US" sz="3600" i="1" dirty="0" smtClean="0"/>
              <a:t/>
            </a:r>
            <a:br>
              <a:rPr lang="en-US" sz="3600" i="1" dirty="0" smtClean="0"/>
            </a:br>
            <a:endParaRPr lang="en-GB" sz="3600" i="1" dirty="0"/>
          </a:p>
        </p:txBody>
      </p:sp>
      <p:sp>
        <p:nvSpPr>
          <p:cNvPr id="3" name="Date Placeholder 3"/>
          <p:cNvSpPr txBox="1">
            <a:spLocks/>
          </p:cNvSpPr>
          <p:nvPr/>
        </p:nvSpPr>
        <p:spPr>
          <a:xfrm rot="16200000">
            <a:off x="-1997868" y="4588668"/>
            <a:ext cx="42672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Injection Test Preparation meeting  / 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Sept.02, 08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B.Puccio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terface-for-PM-Event_Gener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Interface-for-PM-Event_Generation</Template>
  <TotalTime>703</TotalTime>
  <Words>1379</Words>
  <Application>Microsoft Office PowerPoint</Application>
  <PresentationFormat>On-screen Show (4:3)</PresentationFormat>
  <Paragraphs>643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Interface-for-PM-Event_Generation</vt:lpstr>
      <vt:lpstr>Injection Tests  of weekend 5th:  Status &amp; Plans  for the Beam Interlock System  </vt:lpstr>
      <vt:lpstr>Extraction BIS</vt:lpstr>
      <vt:lpstr>LHC-ring BIS</vt:lpstr>
      <vt:lpstr>Slide 4</vt:lpstr>
      <vt:lpstr>Slide 5</vt:lpstr>
      <vt:lpstr>Injection Tests  of weekend 5th:  Status &amp; Plans  for the Safe Machine Parameters System  </vt:lpstr>
      <vt:lpstr>SMP for SPS</vt:lpstr>
      <vt:lpstr>for the 10th</vt:lpstr>
      <vt:lpstr> end 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BIS Hierarchy</dc:title>
  <dc:creator>puccio</dc:creator>
  <cp:lastModifiedBy>puccio</cp:lastModifiedBy>
  <cp:revision>77</cp:revision>
  <dcterms:created xsi:type="dcterms:W3CDTF">2008-07-21T09:40:36Z</dcterms:created>
  <dcterms:modified xsi:type="dcterms:W3CDTF">2008-09-02T11:47:06Z</dcterms:modified>
</cp:coreProperties>
</file>