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6" r:id="rId4"/>
    <p:sldId id="267" r:id="rId5"/>
    <p:sldId id="265" r:id="rId6"/>
    <p:sldId id="258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Users\l\ljensen\Desktop\BPM_Imeas_lin_intens_292464273_polynomi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High-Sensitivity Transfer Function for BPM Intensity</a:t>
            </a:r>
            <a:r>
              <a:rPr lang="en-US" sz="1600" baseline="0"/>
              <a:t> module</a:t>
            </a:r>
            <a:endParaRPr lang="en-US" sz="1600"/>
          </a:p>
        </c:rich>
      </c:tx>
      <c:layout>
        <c:manualLayout>
          <c:xMode val="edge"/>
          <c:yMode val="edge"/>
          <c:x val="0.18015070815203491"/>
          <c:y val="1.957583746827797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9119170984456084E-2"/>
          <c:y val="9.2905405405405497E-2"/>
          <c:w val="0.87466829718151073"/>
          <c:h val="0.76507704619100203"/>
        </c:manualLayout>
      </c:layout>
      <c:scatterChart>
        <c:scatterStyle val="smoothMarker"/>
        <c:ser>
          <c:idx val="0"/>
          <c:order val="0"/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</c:trendline>
          <c:trendline>
            <c:trendlineType val="poly"/>
            <c:order val="2"/>
          </c:trendline>
          <c:xVal>
            <c:numRef>
              <c:f>SN!$D$9:$D$41</c:f>
              <c:numCache>
                <c:formatCode>0.00</c:formatCode>
                <c:ptCount val="33"/>
                <c:pt idx="0">
                  <c:v>1.0808358315340907</c:v>
                </c:pt>
                <c:pt idx="1">
                  <c:v>1.2113223595514648</c:v>
                </c:pt>
                <c:pt idx="2">
                  <c:v>1.3575621902418851</c:v>
                </c:pt>
                <c:pt idx="3">
                  <c:v>1.5214571792902174</c:v>
                </c:pt>
                <c:pt idx="4">
                  <c:v>1.705138788523048</c:v>
                </c:pt>
                <c:pt idx="5">
                  <c:v>1.9109958056671967</c:v>
                </c:pt>
                <c:pt idx="6">
                  <c:v>2.1417054106433273</c:v>
                </c:pt>
                <c:pt idx="7">
                  <c:v>2.4002679924132271</c:v>
                </c:pt>
                <c:pt idx="8">
                  <c:v>2.6915951300116001</c:v>
                </c:pt>
                <c:pt idx="9">
                  <c:v>3.0182814447391637</c:v>
                </c:pt>
                <c:pt idx="10">
                  <c:v>3.4021991665317306</c:v>
                </c:pt>
                <c:pt idx="11">
                  <c:v>3.8349502459170046</c:v>
                </c:pt>
                <c:pt idx="12">
                  <c:v>4.2979339184686705</c:v>
                </c:pt>
                <c:pt idx="13">
                  <c:v>4.8168124181507892</c:v>
                </c:pt>
                <c:pt idx="14">
                  <c:v>5.3983337835771801</c:v>
                </c:pt>
                <c:pt idx="15">
                  <c:v>6.0500607266949595</c:v>
                </c:pt>
                <c:pt idx="16">
                  <c:v>6.7804689861992635</c:v>
                </c:pt>
                <c:pt idx="17">
                  <c:v>7.5990575549024628</c:v>
                </c:pt>
                <c:pt idx="18">
                  <c:v>8.5952741617467456</c:v>
                </c:pt>
                <c:pt idx="19">
                  <c:v>9.7220921649591983</c:v>
                </c:pt>
                <c:pt idx="20">
                  <c:v>10.89581532869799</c:v>
                </c:pt>
                <c:pt idx="21">
                  <c:v>12.211239068991931</c:v>
                </c:pt>
                <c:pt idx="22">
                  <c:v>13.685470531730607</c:v>
                </c:pt>
                <c:pt idx="23">
                  <c:v>15.337682164495373</c:v>
                </c:pt>
                <c:pt idx="24">
                  <c:v>17.19925889530186</c:v>
                </c:pt>
                <c:pt idx="25">
                  <c:v>19.286780321500583</c:v>
                </c:pt>
                <c:pt idx="26">
                  <c:v>21.740009716211343</c:v>
                </c:pt>
                <c:pt idx="27">
                  <c:v>24.50528364934431</c:v>
                </c:pt>
                <c:pt idx="28">
                  <c:v>27.463743471078111</c:v>
                </c:pt>
                <c:pt idx="29">
                  <c:v>30.779370532418561</c:v>
                </c:pt>
                <c:pt idx="30">
                  <c:v>34.495284714903626</c:v>
                </c:pt>
                <c:pt idx="31">
                  <c:v>38.659811652384775</c:v>
                </c:pt>
                <c:pt idx="32">
                  <c:v>43.337088792811585</c:v>
                </c:pt>
              </c:numCache>
            </c:numRef>
          </c:xVal>
          <c:yVal>
            <c:numRef>
              <c:f>SN!$E$9:$E$41</c:f>
              <c:numCache>
                <c:formatCode>General</c:formatCode>
                <c:ptCount val="33"/>
                <c:pt idx="0">
                  <c:v>8492</c:v>
                </c:pt>
                <c:pt idx="1">
                  <c:v>8503.5</c:v>
                </c:pt>
                <c:pt idx="2">
                  <c:v>8513</c:v>
                </c:pt>
                <c:pt idx="3">
                  <c:v>8521.9</c:v>
                </c:pt>
                <c:pt idx="4">
                  <c:v>8532.7999999999938</c:v>
                </c:pt>
                <c:pt idx="5">
                  <c:v>8544.4</c:v>
                </c:pt>
                <c:pt idx="6">
                  <c:v>8559.7000000000007</c:v>
                </c:pt>
                <c:pt idx="7">
                  <c:v>8571.9</c:v>
                </c:pt>
                <c:pt idx="8">
                  <c:v>8589.1</c:v>
                </c:pt>
                <c:pt idx="9">
                  <c:v>8607.1</c:v>
                </c:pt>
                <c:pt idx="10">
                  <c:v>8635.7000000000007</c:v>
                </c:pt>
                <c:pt idx="11">
                  <c:v>8671.6</c:v>
                </c:pt>
                <c:pt idx="12">
                  <c:v>8722.2999999999938</c:v>
                </c:pt>
                <c:pt idx="13">
                  <c:v>8792</c:v>
                </c:pt>
                <c:pt idx="14">
                  <c:v>8886.1</c:v>
                </c:pt>
                <c:pt idx="15">
                  <c:v>8986.2999999999938</c:v>
                </c:pt>
                <c:pt idx="16">
                  <c:v>9075.2000000000007</c:v>
                </c:pt>
                <c:pt idx="17">
                  <c:v>9154.5</c:v>
                </c:pt>
                <c:pt idx="18">
                  <c:v>9231.7999999999938</c:v>
                </c:pt>
                <c:pt idx="19">
                  <c:v>9309.7999999999938</c:v>
                </c:pt>
                <c:pt idx="20">
                  <c:v>9398.4</c:v>
                </c:pt>
                <c:pt idx="21">
                  <c:v>9480.6</c:v>
                </c:pt>
                <c:pt idx="22">
                  <c:v>9574.2999999999938</c:v>
                </c:pt>
                <c:pt idx="23">
                  <c:v>9679.4</c:v>
                </c:pt>
                <c:pt idx="24">
                  <c:v>9808.9</c:v>
                </c:pt>
                <c:pt idx="25">
                  <c:v>9962.4</c:v>
                </c:pt>
                <c:pt idx="26">
                  <c:v>10194.4</c:v>
                </c:pt>
                <c:pt idx="27">
                  <c:v>10403.6</c:v>
                </c:pt>
                <c:pt idx="28">
                  <c:v>10615</c:v>
                </c:pt>
                <c:pt idx="29">
                  <c:v>10793.9</c:v>
                </c:pt>
                <c:pt idx="30">
                  <c:v>11015.7</c:v>
                </c:pt>
                <c:pt idx="31">
                  <c:v>11226.6</c:v>
                </c:pt>
                <c:pt idx="32">
                  <c:v>11503.8</c:v>
                </c:pt>
              </c:numCache>
            </c:numRef>
          </c:yVal>
          <c:smooth val="1"/>
        </c:ser>
        <c:ser>
          <c:idx val="1"/>
          <c:order val="1"/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SN!$A$60:$A$61</c:f>
              <c:numCache>
                <c:formatCode>0.00</c:formatCode>
                <c:ptCount val="2"/>
                <c:pt idx="0">
                  <c:v>21.155000000000001</c:v>
                </c:pt>
                <c:pt idx="1">
                  <c:v>21.155000000000001</c:v>
                </c:pt>
              </c:numCache>
            </c:numRef>
          </c:xVal>
          <c:yVal>
            <c:numRef>
              <c:f>SN!$D$60:$D$61</c:f>
              <c:numCache>
                <c:formatCode>General</c:formatCode>
                <c:ptCount val="2"/>
                <c:pt idx="0">
                  <c:v>8390</c:v>
                </c:pt>
                <c:pt idx="1">
                  <c:v>11770</c:v>
                </c:pt>
              </c:numCache>
            </c:numRef>
          </c:yVal>
          <c:smooth val="1"/>
        </c:ser>
        <c:ser>
          <c:idx val="2"/>
          <c:order val="2"/>
          <c:spPr>
            <a:ln w="12700">
              <a:solidFill>
                <a:srgbClr val="FF66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SN!$C$60:$C$61</c:f>
              <c:numCache>
                <c:formatCode>0.00</c:formatCode>
                <c:ptCount val="2"/>
                <c:pt idx="0">
                  <c:v>42.309999999999995</c:v>
                </c:pt>
                <c:pt idx="1">
                  <c:v>42.309999999999995</c:v>
                </c:pt>
              </c:numCache>
            </c:numRef>
          </c:xVal>
          <c:yVal>
            <c:numRef>
              <c:f>SN!$D$60:$D$61</c:f>
              <c:numCache>
                <c:formatCode>General</c:formatCode>
                <c:ptCount val="2"/>
                <c:pt idx="0">
                  <c:v>8390</c:v>
                </c:pt>
                <c:pt idx="1">
                  <c:v>11770</c:v>
                </c:pt>
              </c:numCache>
            </c:numRef>
          </c:yVal>
          <c:smooth val="1"/>
        </c:ser>
        <c:axId val="87076224"/>
        <c:axId val="87144320"/>
      </c:scatterChart>
      <c:valAx>
        <c:axId val="87076224"/>
        <c:scaling>
          <c:orientation val="minMax"/>
          <c:max val="45"/>
        </c:scaling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N x 1E9 charges</a:t>
                </a:r>
              </a:p>
            </c:rich>
          </c:tx>
          <c:layout>
            <c:manualLayout>
              <c:xMode val="edge"/>
              <c:yMode val="edge"/>
              <c:x val="0.45548937618087665"/>
              <c:y val="0.9336928210357925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144320"/>
        <c:crosses val="autoZero"/>
        <c:crossBetween val="midCat"/>
      </c:valAx>
      <c:valAx>
        <c:axId val="87144320"/>
        <c:scaling>
          <c:orientation val="minMax"/>
          <c:max val="12000"/>
          <c:min val="8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Out (ps)</a:t>
                </a:r>
              </a:p>
            </c:rich>
          </c:tx>
          <c:layout>
            <c:manualLayout>
              <c:xMode val="edge"/>
              <c:yMode val="edge"/>
              <c:x val="1.2208299881426792E-2"/>
              <c:y val="0.4698208400894928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76224"/>
        <c:crosses val="autoZero"/>
        <c:crossBetween val="midCat"/>
        <c:minorUnit val="50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0.7935</cdr:x>
      <cdr:y>0.572</cdr:y>
    </cdr:from>
    <cdr:to>
      <cdr:x>0.8035</cdr:x>
      <cdr:y>0.577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07806" y="4691086"/>
          <a:ext cx="778818" cy="2416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25" b="0" i="0" strike="noStrike">
              <a:solidFill>
                <a:srgbClr val="FF00FF"/>
              </a:solidFill>
              <a:latin typeface="Arial"/>
              <a:cs typeface="Arial"/>
            </a:rPr>
            <a:t>Cal Low/High</a:t>
          </a:r>
        </a:p>
      </cdr:txBody>
    </cdr:sp>
  </cdr:relSizeAnchor>
  <cdr:relSizeAnchor xmlns:cdr="http://schemas.openxmlformats.org/drawingml/2006/chartDrawing">
    <cdr:from>
      <cdr:x>0.84</cdr:x>
      <cdr:y>0.572</cdr:y>
    </cdr:from>
    <cdr:to>
      <cdr:x>0.84775</cdr:x>
      <cdr:y>0.577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59457" y="4691086"/>
          <a:ext cx="617906" cy="2416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25" b="0" i="0" strike="noStrike">
              <a:solidFill>
                <a:srgbClr val="FF6600"/>
              </a:solidFill>
              <a:latin typeface="Arial"/>
              <a:cs typeface="Arial"/>
            </a:rPr>
            <a:t>Cal Center</a:t>
          </a:r>
        </a:p>
      </cdr:txBody>
    </cdr:sp>
  </cdr:relSizeAnchor>
  <cdr:relSizeAnchor xmlns:cdr="http://schemas.openxmlformats.org/drawingml/2006/chartDrawing">
    <cdr:from>
      <cdr:x>0.51515</cdr:x>
      <cdr:y>0.68023</cdr:y>
    </cdr:from>
    <cdr:to>
      <cdr:x>0.61756</cdr:x>
      <cdr:y>0.83526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0" y="2286000"/>
          <a:ext cx="848302" cy="521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CAL</a:t>
          </a:r>
        </a:p>
        <a:p xmlns:a="http://schemas.openxmlformats.org/drawingml/2006/main">
          <a:r>
            <a:rPr lang="en-US" sz="1400" b="1" dirty="0" smtClean="0"/>
            <a:t>LOW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0.00265</cdr:x>
      <cdr:y>0.00432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0.81872</cdr:x>
      <cdr:y>0.68023</cdr:y>
    </cdr:from>
    <cdr:to>
      <cdr:x>0.90152</cdr:x>
      <cdr:y>0.83895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781800" y="2286000"/>
          <a:ext cx="685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/>
            <a:t>CAL</a:t>
          </a:r>
        </a:p>
        <a:p xmlns:a="http://schemas.openxmlformats.org/drawingml/2006/main">
          <a:r>
            <a:rPr lang="en-US" sz="1400" b="1" dirty="0" smtClean="0"/>
            <a:t>HIGH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0.11576</cdr:x>
      <cdr:y>0.82077</cdr:y>
    </cdr:from>
    <cdr:to>
      <cdr:x>0.18473</cdr:x>
      <cdr:y>0.82106</cdr:y>
    </cdr:to>
    <cdr:sp macro="" textlink="">
      <cdr:nvSpPr>
        <cdr:cNvPr id="11" name="Straight Arrow Connector 10"/>
        <cdr:cNvSpPr/>
      </cdr:nvSpPr>
      <cdr:spPr>
        <a:xfrm xmlns:a="http://schemas.openxmlformats.org/drawingml/2006/main">
          <a:off x="1053352" y="4515972"/>
          <a:ext cx="627530" cy="158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A29C-BDFF-4B28-B2CE-E828C4D08F0F}" type="datetimeFigureOut">
              <a:rPr lang="en-US" smtClean="0"/>
              <a:pPr/>
              <a:t>8/12/2008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20794-C7A5-449B-90E1-B54A80E75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CEFD-E1B9-4612-A04E-7201CEBA1738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B4E4-7159-4372-A43A-E8BA50F49381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B6AC-D037-4F7C-993A-FDCBA5B961F3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E94-9CB7-4919-B05D-E4CA43F43CD0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373B-FAC3-433C-8551-C9D5292818AC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7AAE-7FB6-4846-8A16-2C9C1DE58338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61F-8FA5-41AC-9CFC-45FEFF6B31A1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284F-A7A2-41B4-AF56-4023B91A89EC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3756-ED8B-428A-B3DA-2793B08B2138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A2E-22A7-4412-AE04-2C6DA8513C95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AD5-A0A2-4674-A289-B90DAFAEACAE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5DF4-9404-4DB8-8C13-E1D7A2529425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944562"/>
          </a:xfrm>
        </p:spPr>
        <p:txBody>
          <a:bodyPr/>
          <a:lstStyle/>
          <a:p>
            <a:r>
              <a:rPr lang="en-GB" dirty="0" smtClean="0"/>
              <a:t>BPMLHC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724401"/>
          </a:xfrm>
        </p:spPr>
        <p:txBody>
          <a:bodyPr/>
          <a:lstStyle/>
          <a:p>
            <a:r>
              <a:rPr lang="en-GB" dirty="0" smtClean="0"/>
              <a:t>BPMLHC = BPMI (same electronics + FIFO)</a:t>
            </a:r>
          </a:p>
          <a:p>
            <a:r>
              <a:rPr lang="en-GB" dirty="0" smtClean="0"/>
              <a:t>Acquisition modes</a:t>
            </a:r>
          </a:p>
          <a:p>
            <a:pPr lvl="1"/>
            <a:r>
              <a:rPr lang="en-GB" dirty="0" smtClean="0"/>
              <a:t>FIFO (work-horse for Injection Test)</a:t>
            </a:r>
          </a:p>
          <a:p>
            <a:pPr lvl="1"/>
            <a:r>
              <a:rPr lang="en-GB" dirty="0" smtClean="0"/>
              <a:t>In parallel/parasitically:</a:t>
            </a:r>
          </a:p>
          <a:p>
            <a:pPr lvl="2"/>
            <a:r>
              <a:rPr lang="en-GB" dirty="0" smtClean="0"/>
              <a:t>Synchronous capture</a:t>
            </a:r>
          </a:p>
          <a:p>
            <a:pPr lvl="2"/>
            <a:r>
              <a:rPr lang="en-GB" dirty="0" smtClean="0"/>
              <a:t>(XPOC – post-mortem)</a:t>
            </a:r>
          </a:p>
          <a:p>
            <a:r>
              <a:rPr lang="en-GB" dirty="0" smtClean="0"/>
              <a:t>Good news and Issues</a:t>
            </a:r>
          </a:p>
          <a:p>
            <a:r>
              <a:rPr lang="en-GB" dirty="0" smtClean="0"/>
              <a:t>Outlook for future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21E3-1C3C-4AAD-89DF-F91467597785}" type="datetime2">
              <a:rPr lang="en-US" smtClean="0"/>
              <a:pPr/>
              <a:t>Tuesday, August 12,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944562"/>
          </a:xfrm>
        </p:spPr>
        <p:txBody>
          <a:bodyPr/>
          <a:lstStyle/>
          <a:p>
            <a:r>
              <a:rPr lang="en-GB" dirty="0" smtClean="0"/>
              <a:t>FIFO mode</a:t>
            </a:r>
            <a:endParaRPr lang="en-GB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295400"/>
          </a:xfrm>
        </p:spPr>
        <p:txBody>
          <a:bodyPr>
            <a:normAutofit/>
          </a:bodyPr>
          <a:lstStyle/>
          <a:p>
            <a:r>
              <a:rPr lang="en-GB" dirty="0" smtClean="0"/>
              <a:t>Asynchronous FIFO (no fine timing needed)</a:t>
            </a:r>
          </a:p>
          <a:p>
            <a:pPr lvl="1"/>
            <a:r>
              <a:rPr lang="en-GB" dirty="0" smtClean="0"/>
              <a:t>Triggered with timing events (as for LTI)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096-CA32-41EF-8B47-15ABD0BA851E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1219200" y="2514600"/>
            <a:ext cx="5486400" cy="990600"/>
            <a:chOff x="838200" y="3124200"/>
            <a:chExt cx="5486400" cy="1636931"/>
          </a:xfrm>
        </p:grpSpPr>
        <p:grpSp>
          <p:nvGrpSpPr>
            <p:cNvPr id="32" name="Group 31"/>
            <p:cNvGrpSpPr/>
            <p:nvPr/>
          </p:nvGrpSpPr>
          <p:grpSpPr>
            <a:xfrm>
              <a:off x="990600" y="3581400"/>
              <a:ext cx="5334000" cy="381794"/>
              <a:chOff x="1066800" y="4724400"/>
              <a:chExt cx="7086600" cy="381794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>
                <a:off x="1066800" y="4953000"/>
                <a:ext cx="7086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1524000" y="49530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505994" y="4876006"/>
                <a:ext cx="304800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115594" y="4952206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838200" y="41148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Start (-100 ms)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76600" y="41148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Stop/Read (+10 ms)</a:t>
              </a:r>
            </a:p>
            <a:p>
              <a:r>
                <a:rPr lang="en-GB" dirty="0" smtClean="0"/>
                <a:t>(</a:t>
              </a:r>
              <a:r>
                <a:rPr lang="en-GB" dirty="0" smtClean="0">
                  <a:solidFill>
                    <a:srgbClr val="FF0000"/>
                  </a:solidFill>
                </a:rPr>
                <a:t>don’t read too early!</a:t>
              </a:r>
              <a:r>
                <a:rPr lang="en-GB" dirty="0" smtClean="0"/>
                <a:t>)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90800" y="3124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BEAM</a:t>
              </a:r>
              <a:endParaRPr lang="en-GB" dirty="0"/>
            </a:p>
          </p:txBody>
        </p:sp>
      </p:grpSp>
      <p:sp>
        <p:nvSpPr>
          <p:cNvPr id="38" name="Content Placeholder 22"/>
          <p:cNvSpPr txBox="1">
            <a:spLocks/>
          </p:cNvSpPr>
          <p:nvPr/>
        </p:nvSpPr>
        <p:spPr>
          <a:xfrm>
            <a:off x="609600" y="3810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/>
              <a:t>Read FIFO values (max = 1000), calibrate, calculate average position -&gt; publish (LSA concentrator) -&gt;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\\cern.ch\dfs\Users\l\ljensen\Desktop\first_lhc_tra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648200"/>
            <a:ext cx="7924800" cy="1706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10400" cy="762000"/>
          </a:xfrm>
        </p:spPr>
        <p:txBody>
          <a:bodyPr/>
          <a:lstStyle/>
          <a:p>
            <a:r>
              <a:rPr lang="en-GB" dirty="0" smtClean="0"/>
              <a:t>Capture mode</a:t>
            </a:r>
            <a:endParaRPr lang="en-GB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762000" y="1066800"/>
            <a:ext cx="7239000" cy="167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2200" dirty="0" smtClean="0"/>
              <a:t>Synchronous (fine BST synchronization needed)</a:t>
            </a:r>
          </a:p>
          <a:p>
            <a:pPr lvl="1"/>
            <a:r>
              <a:rPr lang="en-GB" sz="2000" dirty="0" smtClean="0"/>
              <a:t>Only acquisition mode that allows bunch-selection (injected vs. circulating beam)</a:t>
            </a:r>
          </a:p>
          <a:p>
            <a:pPr lvl="1"/>
            <a:r>
              <a:rPr lang="en-GB" sz="2000" dirty="0" smtClean="0"/>
              <a:t>Requires selecting bunches and turns (operational settings)</a:t>
            </a:r>
          </a:p>
          <a:p>
            <a:pPr lvl="1"/>
            <a:r>
              <a:rPr lang="en-GB" sz="2000" dirty="0" smtClean="0"/>
              <a:t>Requires setting-up of bunch-delays and 40MHz phases</a:t>
            </a:r>
          </a:p>
          <a:p>
            <a:pPr lvl="1"/>
            <a:r>
              <a:rPr lang="en-GB" sz="2000" dirty="0" smtClean="0"/>
              <a:t>At injection will be triggered using LHC injection pre-pulses over BST provided by AB-RF</a:t>
            </a:r>
          </a:p>
          <a:p>
            <a:pPr lvl="2"/>
            <a:r>
              <a:rPr lang="en-GB" sz="2000" dirty="0" smtClean="0"/>
              <a:t>Produced sufficiently early (and without affecting the AB-BT pre-pulses) ..</a:t>
            </a:r>
          </a:p>
          <a:p>
            <a:pPr lvl="1"/>
            <a:r>
              <a:rPr lang="en-GB" sz="1900" dirty="0" smtClean="0"/>
              <a:t>Everywhere else in LHC cycle it will be triggered with LHC timing event</a:t>
            </a:r>
          </a:p>
          <a:p>
            <a:pPr lvl="2"/>
            <a:r>
              <a:rPr lang="en-GB" sz="1900" b="1" dirty="0" smtClean="0">
                <a:solidFill>
                  <a:srgbClr val="FF0000"/>
                </a:solidFill>
              </a:rPr>
              <a:t>Issue with LSA concentrator to be solved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096-CA32-41EF-8B47-15ABD0BA851E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pic>
        <p:nvPicPr>
          <p:cNvPr id="1026" name="Picture 2" descr="\\cern.ch\dfs\Users\l\ljensen\Desktop\ppulse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43200"/>
            <a:ext cx="6477000" cy="3467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010400" cy="914400"/>
          </a:xfrm>
        </p:spPr>
        <p:txBody>
          <a:bodyPr/>
          <a:lstStyle/>
          <a:p>
            <a:r>
              <a:rPr lang="en-GB" dirty="0" smtClean="0"/>
              <a:t>Capture results (B1RA system)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096-CA32-41EF-8B47-15ABD0BA851E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  <p:sp>
        <p:nvSpPr>
          <p:cNvPr id="37" name="Content Placeholder 22"/>
          <p:cNvSpPr txBox="1">
            <a:spLocks/>
          </p:cNvSpPr>
          <p:nvPr/>
        </p:nvSpPr>
        <p:spPr>
          <a:xfrm>
            <a:off x="533400" y="4572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447800"/>
          <a:ext cx="3106242" cy="4064003"/>
        </p:xfrm>
        <a:graphic>
          <a:graphicData uri="http://schemas.openxmlformats.org/drawingml/2006/table">
            <a:tbl>
              <a:tblPr/>
              <a:tblGrid>
                <a:gridCol w="970701"/>
                <a:gridCol w="517707"/>
                <a:gridCol w="582420"/>
                <a:gridCol w="517707"/>
                <a:gridCol w="517707"/>
              </a:tblGrid>
              <a:tr h="16178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LHC Position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ADC-Data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TDC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Bunch-ID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BPMSW.1R2.B1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32507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BPMSX.4R2.B1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32506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BPMYB.4R2.B1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32538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BPM.6R2.B1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32568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BPM.8R2.B1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32576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BPM.10R2.B1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32603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BPM.12R2.B1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32638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BPM.14R2.B1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32673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BPM.16R2.B1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32709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BPM.18R2.B1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32744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BPM.20R2.B1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BPM.22R2.B1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32815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BPM.24R2.B1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32850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BPM.26R2.B1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32886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829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BPM.28R2.B1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32921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BPM.30R2.B1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32957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BPM.32R2.B1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32992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663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BPM.34R2.B1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33027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548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970</a:t>
                      </a:r>
                    </a:p>
                  </a:txBody>
                  <a:tcPr marL="8089" marR="8089" marT="80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2"/>
          <p:cNvSpPr>
            <a:spLocks noGrp="1"/>
          </p:cNvSpPr>
          <p:nvPr>
            <p:ph idx="1"/>
          </p:nvPr>
        </p:nvSpPr>
        <p:spPr>
          <a:xfrm>
            <a:off x="4724400" y="1524000"/>
            <a:ext cx="3810000" cy="4343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get valid capture for TDC (1&gt;X&gt;7) requires changing 40MHz phase</a:t>
            </a:r>
          </a:p>
          <a:p>
            <a:r>
              <a:rPr lang="en-GB" dirty="0" smtClean="0"/>
              <a:t>Realignment of bunches requires changing bunch delay</a:t>
            </a:r>
          </a:p>
          <a:p>
            <a:r>
              <a:rPr lang="en-GB" dirty="0" smtClean="0"/>
              <a:t>These ‘expert’ settings that will hopefully not change very often</a:t>
            </a:r>
          </a:p>
          <a:p>
            <a:r>
              <a:rPr lang="en-GB" dirty="0" smtClean="0"/>
              <a:t>Algorithms presently being thought about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133600" y="3505200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0500" y="20955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010400" cy="944562"/>
          </a:xfrm>
        </p:spPr>
        <p:txBody>
          <a:bodyPr/>
          <a:lstStyle/>
          <a:p>
            <a:r>
              <a:rPr lang="en-GB" dirty="0" smtClean="0"/>
              <a:t>XPOC (PM) 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19600"/>
          </a:xfrm>
        </p:spPr>
        <p:txBody>
          <a:bodyPr/>
          <a:lstStyle/>
          <a:p>
            <a:r>
              <a:rPr lang="en-GB" dirty="0" smtClean="0"/>
              <a:t>Mainly used in LSS6 for LBDS systems:</a:t>
            </a:r>
          </a:p>
          <a:p>
            <a:pPr lvl="1"/>
            <a:r>
              <a:rPr lang="en-GB" dirty="0" smtClean="0"/>
              <a:t>For XPOC analysis, to observe closed-orbit position (turn-by-turn) prior to an </a:t>
            </a:r>
            <a:r>
              <a:rPr lang="en-GB" b="1" dirty="0" smtClean="0">
                <a:solidFill>
                  <a:srgbClr val="FF0000"/>
                </a:solidFill>
              </a:rPr>
              <a:t>emergency</a:t>
            </a:r>
            <a:r>
              <a:rPr lang="en-GB" dirty="0" smtClean="0"/>
              <a:t> beam dump (BPMSE ++)</a:t>
            </a:r>
          </a:p>
          <a:p>
            <a:pPr lvl="1"/>
            <a:r>
              <a:rPr lang="en-GB" dirty="0" smtClean="0"/>
              <a:t>Basically seems to work fine, pending issue with alignment of turns (1024) in low-level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E94-9CB7-4919-B05D-E4CA43F43CD0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8382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4400" dirty="0" smtClean="0"/>
              <a:t>Good news &amp; Issues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5715000" cy="205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</a:rPr>
              <a:t>BPM calibration factors are OK to better than 10% 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Workable intensity range as expected (low limit = 1.5E9 charges/bunch).</a:t>
            </a:r>
          </a:p>
          <a:p>
            <a:pPr lvl="1"/>
            <a:r>
              <a:rPr lang="en-GB" sz="1400" b="1" dirty="0" smtClean="0">
                <a:solidFill>
                  <a:srgbClr val="00B050"/>
                </a:solidFill>
              </a:rPr>
              <a:t>Low intensity pilots can be used for commissioning</a:t>
            </a:r>
          </a:p>
          <a:p>
            <a:pPr>
              <a:buNone/>
            </a:pPr>
            <a:r>
              <a:rPr lang="en-GB" sz="1400" b="1" dirty="0" smtClean="0">
                <a:solidFill>
                  <a:srgbClr val="00B050"/>
                </a:solidFill>
              </a:rPr>
              <a:t>Also important for physics beams (protons/ions).</a:t>
            </a:r>
          </a:p>
          <a:p>
            <a:pPr lvl="1"/>
            <a:r>
              <a:rPr lang="en-GB" sz="1400" b="1" dirty="0" smtClean="0">
                <a:solidFill>
                  <a:srgbClr val="00B050"/>
                </a:solidFill>
              </a:rPr>
              <a:t>Will involve a change of sensitivity below 4E10 charges/bunch (average)</a:t>
            </a:r>
          </a:p>
          <a:p>
            <a:pPr lvl="1"/>
            <a:r>
              <a:rPr lang="en-GB" sz="1400" b="1" dirty="0" smtClean="0">
                <a:solidFill>
                  <a:srgbClr val="00B050"/>
                </a:solidFill>
              </a:rPr>
              <a:t>Noise figures to be measured with beam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A70D-35F5-42FB-9683-232FAE82FECB}" type="datetime2">
              <a:rPr lang="en-US" smtClean="0"/>
              <a:pPr/>
              <a:t>Tuesday, August 12,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  <p:pic>
        <p:nvPicPr>
          <p:cNvPr id="6145" name="Picture 1" descr="\\cern.ch\dfs\Users\l\ljensen\Desktop\intThreshol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124200"/>
            <a:ext cx="5486400" cy="3233765"/>
          </a:xfrm>
          <a:prstGeom prst="rect">
            <a:avLst/>
          </a:prstGeom>
          <a:noFill/>
        </p:spPr>
      </p:pic>
      <p:sp>
        <p:nvSpPr>
          <p:cNvPr id="7" name="Curved Right Arrow 6"/>
          <p:cNvSpPr/>
          <p:nvPr/>
        </p:nvSpPr>
        <p:spPr>
          <a:xfrm>
            <a:off x="381000" y="2438400"/>
            <a:ext cx="533400" cy="2057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1219200"/>
            <a:ext cx="2438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b="1" dirty="0" smtClean="0">
                <a:solidFill>
                  <a:srgbClr val="FF0000"/>
                </a:solidFill>
              </a:rPr>
              <a:t>BPM Issues: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BPMI.</a:t>
            </a:r>
            <a:r>
              <a:rPr lang="en-GB" sz="2900" b="1" dirty="0" smtClean="0">
                <a:solidFill>
                  <a:srgbClr val="FF0000"/>
                </a:solidFill>
              </a:rPr>
              <a:t> 29504.V didn’t trigger</a:t>
            </a:r>
            <a:endParaRPr kumimoji="0" lang="en-GB" sz="2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BPMSW.1L2.V noisy</a:t>
            </a:r>
            <a:r>
              <a:rPr kumimoji="0" lang="en-GB" sz="2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(was disabled)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BPM.33R2.V with H/V cable inversion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Wrong geometrical correction for warm BPMs (pt3), now OK</a:t>
            </a:r>
            <a:endParaRPr kumimoji="0" lang="en-GB" sz="29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010400" cy="944562"/>
          </a:xfrm>
        </p:spPr>
        <p:txBody>
          <a:bodyPr/>
          <a:lstStyle/>
          <a:p>
            <a:r>
              <a:rPr lang="en-GB" dirty="0" smtClean="0"/>
              <a:t>BPM Intensity 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6764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Were installed on Q8R2 and Q10L3</a:t>
            </a:r>
          </a:p>
          <a:p>
            <a:r>
              <a:rPr lang="en-GB" dirty="0" smtClean="0"/>
              <a:t>Less sensitive than expected due to non-linearity </a:t>
            </a:r>
          </a:p>
          <a:p>
            <a:pPr lvl="1"/>
            <a:r>
              <a:rPr lang="en-GB" dirty="0" smtClean="0"/>
              <a:t>These effects were not seen on previous hardware version (TT40/TT60/TI2)</a:t>
            </a:r>
          </a:p>
          <a:p>
            <a:r>
              <a:rPr lang="en-GB" dirty="0" smtClean="0"/>
              <a:t>Will be corrected (polynomial) to provide errors below 5%</a:t>
            </a:r>
          </a:p>
          <a:p>
            <a:pPr lvl="1"/>
            <a:r>
              <a:rPr lang="en-GB" dirty="0" smtClean="0"/>
              <a:t>A bit of commissioning with beam needed to get parameters right.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E94-9CB7-4919-B05D-E4CA43F43CD0}" type="datetime2">
              <a:rPr lang="en-US" smtClean="0"/>
              <a:pPr/>
              <a:t>Tuesday, August 12,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381000" y="2971800"/>
          <a:ext cx="8283388" cy="336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GB" sz="4400" dirty="0" smtClean="0"/>
              <a:t>Outlook coming injection tests</a:t>
            </a:r>
            <a:endParaRPr lang="en-GB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A70D-35F5-42FB-9683-232FAE82FECB}" type="datetime2">
              <a:rPr lang="en-US" smtClean="0"/>
              <a:pPr/>
              <a:t>Tuesday, August 12,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620000" cy="3886200"/>
          </a:xfrm>
        </p:spPr>
        <p:txBody>
          <a:bodyPr>
            <a:normAutofit/>
          </a:bodyPr>
          <a:lstStyle/>
          <a:p>
            <a:r>
              <a:rPr lang="en-GB" dirty="0" smtClean="0"/>
              <a:t>BPM hardware commissioning on-going:</a:t>
            </a:r>
          </a:p>
          <a:p>
            <a:pPr lvl="1"/>
            <a:r>
              <a:rPr lang="en-GB" dirty="0" smtClean="0"/>
              <a:t>LSS8, 7-8, LSS7 (6-7, LSS6, TD62)</a:t>
            </a:r>
          </a:p>
          <a:p>
            <a:pPr lvl="1"/>
            <a:r>
              <a:rPr lang="en-GB" dirty="0" smtClean="0"/>
              <a:t>Required accesses requested </a:t>
            </a:r>
          </a:p>
          <a:p>
            <a:r>
              <a:rPr lang="en-GB" dirty="0" smtClean="0"/>
              <a:t>BPM Intensity modules to be installed:</a:t>
            </a:r>
          </a:p>
          <a:p>
            <a:pPr lvl="1"/>
            <a:r>
              <a:rPr lang="en-GB" dirty="0" smtClean="0"/>
              <a:t>Q8R7, Q10L7 and on BPMD (in TD62</a:t>
            </a:r>
            <a:r>
              <a:rPr lang="en-GB" dirty="0" smtClean="0"/>
              <a:t>)</a:t>
            </a:r>
          </a:p>
          <a:p>
            <a:r>
              <a:rPr lang="en-GB" dirty="0" smtClean="0"/>
              <a:t>Dry-run to be planned next week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582</Words>
  <Application>Microsoft Office PowerPoint</Application>
  <PresentationFormat>On-screen Show (4:3)</PresentationFormat>
  <Paragraphs>180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BPMLHC</vt:lpstr>
      <vt:lpstr>FIFO mode</vt:lpstr>
      <vt:lpstr>Capture mode</vt:lpstr>
      <vt:lpstr>Capture results (B1RA system)</vt:lpstr>
      <vt:lpstr>XPOC (PM) mode</vt:lpstr>
      <vt:lpstr>Good news &amp; Issues</vt:lpstr>
      <vt:lpstr>BPM Intensity modules</vt:lpstr>
      <vt:lpstr>Outlook coming injection tests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Injection Test</dc:title>
  <dc:creator>ljensen</dc:creator>
  <cp:lastModifiedBy>ljensen</cp:lastModifiedBy>
  <cp:revision>147</cp:revision>
  <dcterms:created xsi:type="dcterms:W3CDTF">2008-07-11T06:47:27Z</dcterms:created>
  <dcterms:modified xsi:type="dcterms:W3CDTF">2008-08-12T11:48:30Z</dcterms:modified>
</cp:coreProperties>
</file>